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4" r:id="rId4"/>
    <p:sldId id="285" r:id="rId5"/>
    <p:sldId id="273" r:id="rId6"/>
    <p:sldId id="274" r:id="rId7"/>
    <p:sldId id="257" r:id="rId8"/>
    <p:sldId id="275" r:id="rId9"/>
    <p:sldId id="276" r:id="rId10"/>
    <p:sldId id="277" r:id="rId11"/>
    <p:sldId id="266" r:id="rId12"/>
    <p:sldId id="267" r:id="rId13"/>
    <p:sldId id="286" r:id="rId14"/>
    <p:sldId id="283" r:id="rId15"/>
    <p:sldId id="287" r:id="rId16"/>
    <p:sldId id="271" r:id="rId17"/>
    <p:sldId id="288" r:id="rId18"/>
    <p:sldId id="280" r:id="rId19"/>
    <p:sldId id="272" r:id="rId20"/>
    <p:sldId id="268" r:id="rId21"/>
    <p:sldId id="269" r:id="rId22"/>
    <p:sldId id="270" r:id="rId23"/>
    <p:sldId id="282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8114" autoAdjust="0"/>
  </p:normalViewPr>
  <p:slideViewPr>
    <p:cSldViewPr>
      <p:cViewPr varScale="1">
        <p:scale>
          <a:sx n="87" d="100"/>
          <a:sy n="87" d="100"/>
        </p:scale>
        <p:origin x="133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2C8D-5308-427D-87A4-0238D2C38E7B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56C0-0A5A-46EF-A1D4-59CF48D706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44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2C8D-5308-427D-87A4-0238D2C38E7B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56C0-0A5A-46EF-A1D4-59CF48D706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22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2C8D-5308-427D-87A4-0238D2C38E7B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56C0-0A5A-46EF-A1D4-59CF48D706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5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2C8D-5308-427D-87A4-0238D2C38E7B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56C0-0A5A-46EF-A1D4-59CF48D706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44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2C8D-5308-427D-87A4-0238D2C38E7B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56C0-0A5A-46EF-A1D4-59CF48D706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75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2C8D-5308-427D-87A4-0238D2C38E7B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56C0-0A5A-46EF-A1D4-59CF48D706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00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2C8D-5308-427D-87A4-0238D2C38E7B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56C0-0A5A-46EF-A1D4-59CF48D706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03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2C8D-5308-427D-87A4-0238D2C38E7B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56C0-0A5A-46EF-A1D4-59CF48D706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62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2C8D-5308-427D-87A4-0238D2C38E7B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56C0-0A5A-46EF-A1D4-59CF48D706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91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2C8D-5308-427D-87A4-0238D2C38E7B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56C0-0A5A-46EF-A1D4-59CF48D706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2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2C8D-5308-427D-87A4-0238D2C38E7B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56C0-0A5A-46EF-A1D4-59CF48D706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14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92C8D-5308-427D-87A4-0238D2C38E7B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056C0-0A5A-46EF-A1D4-59CF48D706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3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672408"/>
          </a:xfrm>
        </p:spPr>
        <p:txBody>
          <a:bodyPr>
            <a:normAutofit/>
          </a:bodyPr>
          <a:lstStyle/>
          <a:p>
            <a:pPr algn="ctr">
              <a:buClr>
                <a:srgbClr val="000000"/>
              </a:buClr>
              <a:buNone/>
            </a:pPr>
            <a:r>
              <a:rPr lang="ru-RU" alt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ТЕМА УРОКА: </a:t>
            </a:r>
          </a:p>
          <a:p>
            <a:pPr algn="ctr">
              <a:buClr>
                <a:srgbClr val="000000"/>
              </a:buClr>
              <a:buNone/>
            </a:pPr>
            <a:r>
              <a:rPr lang="ru-RU" b="1" dirty="0" smtClean="0"/>
              <a:t>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«Умелые руки не знают скуки»</a:t>
            </a:r>
            <a:r>
              <a:rPr lang="ru-RU" alt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alt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Раздел:«Мир труда»</a:t>
            </a:r>
          </a:p>
          <a:p>
            <a:pPr algn="ctr">
              <a:buClr>
                <a:srgbClr val="000000"/>
              </a:buClr>
              <a:buNone/>
            </a:pPr>
            <a:r>
              <a:rPr lang="en-US" alt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 </a:t>
            </a:r>
            <a:r>
              <a:rPr lang="ru-RU" alt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класс с казахским языком </a:t>
            </a:r>
            <a:r>
              <a:rPr lang="ru-RU" alt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обучения</a:t>
            </a:r>
            <a:endParaRPr lang="ru-RU" altLang="ru-R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8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780187"/>
              </p:ext>
            </p:extLst>
          </p:nvPr>
        </p:nvGraphicFramePr>
        <p:xfrm>
          <a:off x="467544" y="404663"/>
          <a:ext cx="7643192" cy="60486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43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4867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Обстоятельства, выраженные деепричастным оборотом, не обособляются</a:t>
                      </a:r>
                      <a:r>
                        <a:rPr lang="ru-RU" sz="20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 algn="l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Если деепричастный оборот входит в состав фразеологического выражения. </a:t>
                      </a:r>
                    </a:p>
                    <a:p>
                      <a:pPr marL="457200"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Пример: Они трудились </a:t>
                      </a:r>
                      <a:r>
                        <a:rPr lang="ru-RU" sz="2000" u="sng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 покладая рук</a:t>
                      </a:r>
                      <a:r>
                        <a:rPr lang="ru-RU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весь день. </a:t>
                      </a:r>
                    </a:p>
                    <a:p>
                      <a:pPr marL="342900" lvl="0" indent="-342900" algn="l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Если деепричастный оборот близок по смыслу к сказуемому или входит в его состав.</a:t>
                      </a:r>
                    </a:p>
                    <a:p>
                      <a:pPr marL="457200"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Он стоял опустив голову.</a:t>
                      </a:r>
                    </a:p>
                    <a:p>
                      <a:pPr marL="342900" lvl="0" indent="-342900" algn="l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Одиночное деепричастие на –а, -я, выполняющее функцию обстоятельства образа действия (как? каким образом?)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О происшествии брат рассказывал (как?) смеясь</a:t>
                      </a:r>
                      <a:r>
                        <a:rPr lang="ru-RU" sz="2400" dirty="0" smtClean="0">
                          <a:effectLst/>
                        </a:rPr>
                        <a:t>.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kk-KZ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Вернемся к лексической теме нашего урока.</a:t>
                      </a:r>
                      <a:endParaRPr lang="ru-RU" sz="2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1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76672"/>
            <a:ext cx="748883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7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760806"/>
              </p:ext>
            </p:extLst>
          </p:nvPr>
        </p:nvGraphicFramePr>
        <p:xfrm>
          <a:off x="457200" y="332656"/>
          <a:ext cx="8229600" cy="5688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88632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Задание 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Прочитайте эпиграф и о</a:t>
                      </a:r>
                      <a:r>
                        <a:rPr lang="ru-RU" sz="3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бъясните смысл народной мудрости.</a:t>
                      </a:r>
                      <a:r>
                        <a:rPr lang="ru-RU" sz="280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320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ru-RU" sz="32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Под лежачий камень вода не течет.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14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760806"/>
              </p:ext>
            </p:extLst>
          </p:nvPr>
        </p:nvGraphicFramePr>
        <p:xfrm>
          <a:off x="457200" y="332656"/>
          <a:ext cx="8229600" cy="5688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88632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Проверим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32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Эта</a:t>
                      </a:r>
                      <a:r>
                        <a:rPr lang="kk-KZ" sz="3200" b="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пословица говорит о том, что если ничего не предпринимать , дело не сдвинется с места, ничего не изменится.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3200" b="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Такой пословицей мы как бы побуждаем человека к действию.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kk-KZ" sz="3200" b="0" baseline="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3200" b="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Прослушайте притчу “</a:t>
                      </a:r>
                      <a:r>
                        <a:rPr lang="ru-RU" sz="3200" b="1" dirty="0" err="1" smtClean="0"/>
                        <a:t>E-mail</a:t>
                      </a:r>
                      <a:r>
                        <a:rPr lang="kk-KZ" sz="3200" b="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”</a:t>
                      </a:r>
                      <a:endParaRPr lang="ru-RU" sz="3200" b="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3200" b="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14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709203"/>
              </p:ext>
            </p:extLst>
          </p:nvPr>
        </p:nvGraphicFramePr>
        <p:xfrm>
          <a:off x="457200" y="548681"/>
          <a:ext cx="8229600" cy="5544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4461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Задание </a:t>
                      </a:r>
                      <a:endParaRPr lang="ru-RU" sz="2800" b="1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Притчи учат, дышат народной мудростью и дают простые ответы на сложные вопросы. В них каждый найдет что-то для </a:t>
                      </a:r>
                      <a:r>
                        <a:rPr lang="ru-RU" sz="28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себя.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Какой вывод сделали вы, прочитав эту притчу?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1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709203"/>
              </p:ext>
            </p:extLst>
          </p:nvPr>
        </p:nvGraphicFramePr>
        <p:xfrm>
          <a:off x="457200" y="548681"/>
          <a:ext cx="8229600" cy="5544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4461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Проверим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Притча</a:t>
                      </a:r>
                      <a:r>
                        <a:rPr lang="ru-RU" sz="360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о стремлении, о действии, о том, что какое-то событие или человек может стать поводом изменений в жизни.</a:t>
                      </a:r>
                      <a:endParaRPr lang="ru-RU" sz="36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1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63" y="565586"/>
            <a:ext cx="6194073" cy="532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0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57950" y="3286124"/>
            <a:ext cx="301685" cy="365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ru-RU" sz="1600" dirty="0" smtClean="0"/>
              <a:t>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Задание </a:t>
            </a:r>
          </a:p>
          <a:p>
            <a:pPr algn="ctr">
              <a:buNone/>
            </a:pPr>
            <a:r>
              <a:rPr lang="kk-K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Найдите в притче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вступление, завязку, кульминацию, развязку, заключение, используя опорную схему.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0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072997"/>
              </p:ext>
            </p:extLst>
          </p:nvPr>
        </p:nvGraphicFramePr>
        <p:xfrm>
          <a:off x="457200" y="188641"/>
          <a:ext cx="8229600" cy="6486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684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Проверим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Вступление</a:t>
                      </a:r>
                      <a:r>
                        <a:rPr lang="ru-RU" sz="20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ru-RU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Один мужчина потерял работу. Через несколько месяцев </a:t>
                      </a:r>
                      <a:r>
                        <a:rPr lang="ru-RU" sz="20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он </a:t>
                      </a:r>
                      <a:r>
                        <a:rPr lang="ru-RU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узнал, что в местном отделении </a:t>
                      </a:r>
                      <a:r>
                        <a:rPr lang="ru-RU" sz="20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Microsoft</a:t>
                      </a:r>
                      <a:r>
                        <a:rPr lang="ru-RU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требуются уборщики, и предложил свою кандидатуру.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43050" algn="l"/>
                        </a:tabLst>
                      </a:pPr>
                      <a:r>
                        <a:rPr lang="ru-RU" sz="20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Завязка: </a:t>
                      </a:r>
                      <a:r>
                        <a:rPr lang="ru-RU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Ему отказывают, так как у него нет E-</a:t>
                      </a:r>
                      <a:r>
                        <a:rPr lang="ru-RU" sz="20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mail</a:t>
                      </a:r>
                      <a:r>
                        <a:rPr lang="ru-RU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43050" algn="l"/>
                        </a:tabLst>
                      </a:pPr>
                      <a:r>
                        <a:rPr lang="ru-RU" sz="20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Развитие действия: </a:t>
                      </a:r>
                      <a:r>
                        <a:rPr lang="ru-RU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Человек уходит и начинает размышлять, как можно заработать деньги.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43050" algn="l"/>
                        </a:tabLst>
                      </a:pPr>
                      <a:r>
                        <a:rPr lang="ru-RU" sz="20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Кульминация: </a:t>
                      </a:r>
                      <a:r>
                        <a:rPr lang="ru-RU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Начинает работать не покладая рук.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43050" algn="l"/>
                        </a:tabLst>
                      </a:pPr>
                      <a:r>
                        <a:rPr lang="ru-RU" sz="20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Развязка: </a:t>
                      </a:r>
                      <a:r>
                        <a:rPr lang="ru-RU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Успеха он добивается </a:t>
                      </a:r>
                      <a:r>
                        <a:rPr lang="ru-RU" sz="20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благодаря упорному </a:t>
                      </a:r>
                      <a:r>
                        <a:rPr lang="ru-RU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труду.</a:t>
                      </a: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Заключение:</a:t>
                      </a: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Работающий человек выигрывает всегда, нужно лишь немного удачи, море терпения и трудолюбия, чтобы достичь успеха.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1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Задание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169459"/>
              </p:ext>
            </p:extLst>
          </p:nvPr>
        </p:nvGraphicFramePr>
        <p:xfrm>
          <a:off x="285720" y="1000108"/>
          <a:ext cx="8339416" cy="4517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9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17124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Выпишите </a:t>
                      </a:r>
                      <a:r>
                        <a:rPr lang="ru-RU" sz="3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 текста предложения с  обособленными обстоятельствами, выраженными деепричастием или деепричастным оборотом.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45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2274838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Сегодня на уроке вы</a:t>
            </a:r>
            <a:r>
              <a:rPr lang="ru-RU" sz="2800" b="1" dirty="0" smtClean="0"/>
              <a:t>:</a:t>
            </a:r>
            <a:endParaRPr lang="ru-RU" sz="28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120418"/>
              </p:ext>
            </p:extLst>
          </p:nvPr>
        </p:nvGraphicFramePr>
        <p:xfrm>
          <a:off x="323528" y="260648"/>
          <a:ext cx="8229600" cy="5616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6623">
                <a:tc>
                  <a:txBody>
                    <a:bodyPr/>
                    <a:lstStyle/>
                    <a:p>
                      <a:pPr marL="520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Сегодня на уроке вы познакомитесь: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с современной притчей «E-</a:t>
                      </a:r>
                      <a:r>
                        <a:rPr lang="ru-RU" sz="20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mail</a:t>
                      </a:r>
                      <a:r>
                        <a:rPr lang="ru-RU" sz="20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»; будете рассуждать о роли труда в жизни человека на основе прочитанного  текста.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0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Вы научитесь: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 составлять текст-рассуждение; раскрывая смысл пословиц и цитат;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определять структурно-композиционные особенности рассказа;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 правильно ставить знаки препинания при обособлении обстоятельств, выраженных одиночными  деепричастиями и деепричастными оборотами.</a:t>
                      </a:r>
                    </a:p>
                    <a:p>
                      <a:pPr marL="520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8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27394"/>
              </p:ext>
            </p:extLst>
          </p:nvPr>
        </p:nvGraphicFramePr>
        <p:xfrm>
          <a:off x="395536" y="620688"/>
          <a:ext cx="8229600" cy="540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6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</a:rPr>
                        <a:t>Проверим</a:t>
                      </a: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Мужчина, </a:t>
                      </a:r>
                      <a:r>
                        <a:rPr lang="ru-RU" sz="3200" b="1" dirty="0">
                          <a:effectLst/>
                        </a:rPr>
                        <a:t>смутившись</a:t>
                      </a:r>
                      <a:r>
                        <a:rPr lang="ru-RU" sz="3200" dirty="0">
                          <a:effectLst/>
                        </a:rPr>
                        <a:t>, ответил, что у него нет </a:t>
                      </a:r>
                      <a:r>
                        <a:rPr lang="ru-RU" sz="3200" dirty="0" err="1">
                          <a:effectLst/>
                        </a:rPr>
                        <a:t>e-mail</a:t>
                      </a:r>
                      <a:r>
                        <a:rPr lang="ru-RU" sz="3200" dirty="0">
                          <a:effectLst/>
                        </a:rPr>
                        <a:t>, на что директор расстроенно произнёс</a:t>
                      </a:r>
                      <a:r>
                        <a:rPr lang="ru-RU" sz="3200" dirty="0" smtClean="0">
                          <a:effectLst/>
                        </a:rPr>
                        <a:t>.</a:t>
                      </a:r>
                      <a:endParaRPr lang="ru-RU" sz="3200" dirty="0">
                        <a:effectLst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И пошёл он от дома к дому, </a:t>
                      </a:r>
                      <a:r>
                        <a:rPr lang="ru-RU" sz="3200" b="1" dirty="0">
                          <a:effectLst/>
                        </a:rPr>
                        <a:t>предлагая свой товар.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187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505394"/>
              </p:ext>
            </p:extLst>
          </p:nvPr>
        </p:nvGraphicFramePr>
        <p:xfrm>
          <a:off x="457200" y="548680"/>
          <a:ext cx="8229600" cy="46295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15286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3600" b="1" dirty="0" smtClean="0">
                          <a:effectLst/>
                        </a:rPr>
                        <a:t>                          </a:t>
                      </a:r>
                      <a:r>
                        <a:rPr lang="ru-RU" sz="36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Задание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28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Преобразуйте данные</a:t>
                      </a:r>
                      <a:r>
                        <a:rPr lang="ru-RU" sz="2800" b="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предложения в предложения с деепричастием или деепричастным оборотом.</a:t>
                      </a:r>
                      <a:r>
                        <a:rPr lang="ru-RU" sz="28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28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Мужчина </a:t>
                      </a:r>
                      <a:r>
                        <a:rPr lang="ru-RU" sz="2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ушёл расстроенный</a:t>
                      </a:r>
                      <a:r>
                        <a:rPr lang="ru-RU" sz="28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2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Он немного подумал, пошёл на оптовый овощной рынок и купил там 10 кг помидоров</a:t>
                      </a:r>
                      <a:r>
                        <a:rPr lang="ru-RU" sz="11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420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237813"/>
              </p:ext>
            </p:extLst>
          </p:nvPr>
        </p:nvGraphicFramePr>
        <p:xfrm>
          <a:off x="457200" y="548680"/>
          <a:ext cx="8229600" cy="5328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2859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36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Проверим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2800" dirty="0" smtClean="0">
                        <a:effectLst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Расстроившись</a:t>
                      </a:r>
                      <a:r>
                        <a:rPr lang="ru-RU" sz="32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 </a:t>
                      </a:r>
                      <a:r>
                        <a:rPr lang="ru-RU" sz="3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мужчина ушёл. </a:t>
                      </a:r>
                      <a:endParaRPr lang="ru-RU" sz="32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ru-RU" sz="3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32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Немного подумав, </a:t>
                      </a:r>
                      <a:r>
                        <a:rPr lang="ru-RU" sz="3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он  пошёл на оптовый овощной рынок и купил там 10 кг помидоров.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011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31175"/>
              </p:ext>
            </p:extLst>
          </p:nvPr>
        </p:nvGraphicFramePr>
        <p:xfrm>
          <a:off x="467544" y="548680"/>
          <a:ext cx="7992888" cy="5688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88632">
                <a:tc>
                  <a:txBody>
                    <a:bodyPr/>
                    <a:lstStyle/>
                    <a:p>
                      <a:pPr marL="93980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Сегодня на уроке </a:t>
                      </a:r>
                      <a:endParaRPr lang="ru-RU" sz="2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28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познакомились </a:t>
                      </a:r>
                      <a:r>
                        <a:rPr lang="ru-RU" sz="2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 современной </a:t>
                      </a:r>
                      <a:r>
                        <a:rPr lang="ru-RU" sz="28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притчей</a:t>
                      </a:r>
                    </a:p>
                    <a:p>
                      <a:pPr marL="457200" indent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«</a:t>
                      </a:r>
                      <a:r>
                        <a:rPr lang="ru-RU" sz="2800" dirty="0" err="1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E-mail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»;</a:t>
                      </a:r>
                      <a:r>
                        <a:rPr lang="ru-RU" sz="2800" dirty="0">
                          <a:solidFill>
                            <a:srgbClr val="333333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ru-RU" sz="2800" dirty="0" smtClean="0">
                        <a:solidFill>
                          <a:srgbClr val="333333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indent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2800" dirty="0" smtClean="0">
                          <a:solidFill>
                            <a:srgbClr val="333333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определили </a:t>
                      </a:r>
                      <a:r>
                        <a:rPr lang="ru-RU" sz="2800" dirty="0">
                          <a:solidFill>
                            <a:srgbClr val="333333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структурно-композиционные особенности рассказа</a:t>
                      </a:r>
                      <a:r>
                        <a:rPr lang="ru-RU" sz="2800" dirty="0" smtClean="0">
                          <a:solidFill>
                            <a:srgbClr val="333333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;</a:t>
                      </a:r>
                      <a:endParaRPr lang="ru-RU" sz="28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45720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научились правильно расставлять знаки препинания при обособлении обстоятельств, выраженных одиночными  деепричастиями и деепричастными </a:t>
                      </a:r>
                      <a:r>
                        <a:rPr lang="ru-RU" sz="28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оборотами</a:t>
                      </a:r>
                      <a:r>
                        <a:rPr lang="ru-RU" sz="2800" dirty="0" smtClean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endParaRPr lang="ru-RU" sz="2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446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1590"/>
              </p:ext>
            </p:extLst>
          </p:nvPr>
        </p:nvGraphicFramePr>
        <p:xfrm>
          <a:off x="457200" y="404664"/>
          <a:ext cx="8229600" cy="59766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76663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93980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effectLst/>
                      </a:endParaRPr>
                    </a:p>
                    <a:p>
                      <a:pPr marL="93980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Напишите эссе  на тему «Труд – второе имя любой профессии», используя ПОПС формулу.</a:t>
                      </a:r>
                    </a:p>
                    <a:p>
                      <a:pPr marL="93980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l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 – позиция</a:t>
                      </a:r>
                    </a:p>
                    <a:p>
                      <a:pPr algn="l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 – объяснение (или обоснование)</a:t>
                      </a:r>
                    </a:p>
                    <a:p>
                      <a:pPr algn="l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 – пример</a:t>
                      </a:r>
                    </a:p>
                    <a:p>
                      <a:pPr algn="l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 – следствие (или суждение)</a:t>
                      </a:r>
                    </a:p>
                    <a:p>
                      <a:pPr marL="93980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86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ЗАДАНИЕ</a:t>
            </a:r>
            <a:endParaRPr lang="ru-RU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Прочитайте пословицы и объясните их смысл. </a:t>
            </a:r>
          </a:p>
          <a:p>
            <a:pPr algn="ctr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Какая тема их объединяет? В каких ситуациях их можно использовать? Обоснуйте свой ответ.</a:t>
            </a:r>
          </a:p>
          <a:p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080761"/>
              </p:ext>
            </p:extLst>
          </p:nvPr>
        </p:nvGraphicFramePr>
        <p:xfrm>
          <a:off x="457200" y="2060848"/>
          <a:ext cx="8229600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82598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Умелые руки работы не боятся. </a:t>
                      </a: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Умелые руки не знают скуки. </a:t>
                      </a: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Умелые руки голодными не останутся. </a:t>
                      </a: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Уменье да труд к славе ведут. </a:t>
                      </a:r>
                      <a:endParaRPr lang="ru-RU" sz="36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Умение </a:t>
                      </a:r>
                      <a:r>
                        <a:rPr lang="ru-RU" sz="3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везде найдёт применение. 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6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ПРОВЕРИМ</a:t>
            </a:r>
            <a:endParaRPr lang="ru-RU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kk-K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Человек, обладающий умениями и знаниями, никогда не пропадет, всегда будет нужен людям, всегда сможет обеспечить себя и свою семью.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kk-K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При этом каждый должен понимать, что умение родится только в работе и просто так никому не дается.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kk-K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Люди с умелыми руками трудятся не покладая рук.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6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ЗАДАНИЕ</a:t>
            </a:r>
            <a:endParaRPr lang="ru-R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Подберите синонимы и определите, каким членом предложения является фразеологизм </a:t>
            </a:r>
            <a:endParaRPr lang="ru-RU" sz="40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ru-RU" sz="4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не покладая рук?</a:t>
            </a:r>
            <a:endParaRPr lang="ru-RU" sz="40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4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>
              <a:buNone/>
            </a:pPr>
            <a:r>
              <a:rPr lang="kk-K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ПРОВЕРИМ 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Трудится (как?) </a:t>
            </a:r>
            <a:r>
              <a:rPr lang="ru-RU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 </a:t>
            </a:r>
            <a:r>
              <a:rPr lang="ru-RU" u="sng" dirty="0">
                <a:latin typeface="Tahoma" pitchFamily="34" charset="0"/>
                <a:ea typeface="Tahoma" pitchFamily="34" charset="0"/>
                <a:cs typeface="Tahoma" pitchFamily="34" charset="0"/>
              </a:rPr>
              <a:t>покладая </a:t>
            </a:r>
            <a:r>
              <a:rPr lang="ru-RU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рук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Синонимы- усердно, прилежно.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Синтаксическая роль-  обстоятельство (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пысы</a:t>
            </a:r>
            <a:r>
              <a:rPr lang="kk-K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қтауыш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33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847561"/>
              </p:ext>
            </p:extLst>
          </p:nvPr>
        </p:nvGraphicFramePr>
        <p:xfrm>
          <a:off x="539552" y="332656"/>
          <a:ext cx="8229600" cy="3524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497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Обстоятельство</a:t>
                      </a:r>
                      <a:r>
                        <a:rPr lang="ru-RU" sz="32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3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— второстепенный член предложения, который обозначает место, время, причину, образ действия и отвечает на вопросы: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Где? Куда? Как? Откуда? Когда? Зачем? Почему?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02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862581"/>
              </p:ext>
            </p:extLst>
          </p:nvPr>
        </p:nvGraphicFramePr>
        <p:xfrm>
          <a:off x="285720" y="285729"/>
          <a:ext cx="8401080" cy="6429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01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42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Что такое обособленные члены?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Обособление – это выделение части предложения интонационно, а на письме – запятыми с двух сторон. 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l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Обособленные обстоятельства </a:t>
                      </a:r>
                      <a:r>
                        <a:rPr lang="ru-RU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— это обстоятельства, которые выделяется в предложении по смыслу, интонационно и с помощью пунктуации</a:t>
                      </a:r>
                      <a:r>
                        <a:rPr lang="ru-RU" sz="24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</a:p>
                    <a:p>
                      <a:pPr algn="l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Взяв со стола книгу</a:t>
                      </a:r>
                      <a:r>
                        <a:rPr lang="ru-RU" sz="24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ru-RU" sz="2400" dirty="0" err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Арман</a:t>
                      </a:r>
                      <a:r>
                        <a:rPr lang="ru-RU" sz="24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сел в кресло.</a:t>
                      </a:r>
                    </a:p>
                    <a:p>
                      <a:pPr algn="l" fontAlgn="base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Взяв со стола книгу-</a:t>
                      </a:r>
                      <a:r>
                        <a:rPr lang="ru-RU" sz="2400" b="1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40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обособленное обстоятельство, выраженное деепричастным оборотом.</a:t>
                      </a:r>
                      <a:endParaRPr lang="ru-RU" sz="2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7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83026"/>
              </p:ext>
            </p:extLst>
          </p:nvPr>
        </p:nvGraphicFramePr>
        <p:xfrm>
          <a:off x="457200" y="476673"/>
          <a:ext cx="8229600" cy="4889627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95401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Примеры предложений с обособленными обстоятельствами с деепричастным оборотом</a:t>
                      </a:r>
                      <a:r>
                        <a:rPr lang="ru-RU" sz="2800" b="1" i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 i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ru-RU" sz="2800" i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ru-RU" sz="2800" i="0" u="sng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Передвинув мебель</a:t>
                      </a:r>
                      <a:r>
                        <a:rPr lang="ru-RU" sz="2800" i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мы освободили пространство (освободили – каким образом? – </a:t>
                      </a:r>
                      <a:r>
                        <a:rPr lang="ru-RU" sz="2800" i="0" u="sng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передвинув мебель</a:t>
                      </a:r>
                      <a:r>
                        <a:rPr lang="ru-RU" sz="2800" i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).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2800" i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800" i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Ребята, </a:t>
                      </a:r>
                      <a:r>
                        <a:rPr lang="ru-RU" sz="2800" i="0" u="sng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укрывшись от дождя в шалаше</a:t>
                      </a:r>
                      <a:r>
                        <a:rPr lang="ru-RU" sz="2800" i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обсуждали увиденное (обсуждали – когда? – </a:t>
                      </a:r>
                      <a:r>
                        <a:rPr lang="ru-RU" sz="2800" i="0" u="sng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укрывшись от дождя</a:t>
                      </a:r>
                      <a:r>
                        <a:rPr lang="ru-RU" sz="2800" i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).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02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719</Words>
  <Application>Microsoft Office PowerPoint</Application>
  <PresentationFormat>Экран (4:3)</PresentationFormat>
  <Paragraphs>149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Tahoma</vt:lpstr>
      <vt:lpstr>Times New Roman</vt:lpstr>
      <vt:lpstr>Тема Office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 </vt:lpstr>
      <vt:lpstr> </vt:lpstr>
      <vt:lpstr> </vt:lpstr>
      <vt:lpstr>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Дом</dc:creator>
  <cp:lastModifiedBy>Данагул</cp:lastModifiedBy>
  <cp:revision>50</cp:revision>
  <dcterms:created xsi:type="dcterms:W3CDTF">2020-10-26T17:15:11Z</dcterms:created>
  <dcterms:modified xsi:type="dcterms:W3CDTF">2024-12-11T16:18:57Z</dcterms:modified>
</cp:coreProperties>
</file>