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7" r:id="rId2"/>
    <p:sldId id="258" r:id="rId3"/>
    <p:sldId id="272" r:id="rId4"/>
    <p:sldId id="291" r:id="rId5"/>
    <p:sldId id="284" r:id="rId6"/>
    <p:sldId id="303" r:id="rId7"/>
    <p:sldId id="276" r:id="rId8"/>
    <p:sldId id="290" r:id="rId9"/>
    <p:sldId id="286" r:id="rId10"/>
    <p:sldId id="285" r:id="rId11"/>
    <p:sldId id="305" r:id="rId12"/>
    <p:sldId id="289" r:id="rId13"/>
    <p:sldId id="292" r:id="rId14"/>
    <p:sldId id="293" r:id="rId15"/>
    <p:sldId id="307" r:id="rId16"/>
    <p:sldId id="294" r:id="rId17"/>
    <p:sldId id="306" r:id="rId18"/>
    <p:sldId id="300" r:id="rId19"/>
    <p:sldId id="301" r:id="rId20"/>
    <p:sldId id="302" r:id="rId21"/>
    <p:sldId id="295" r:id="rId22"/>
    <p:sldId id="297" r:id="rId23"/>
    <p:sldId id="29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89" autoAdjust="0"/>
    <p:restoredTop sz="94660"/>
  </p:normalViewPr>
  <p:slideViewPr>
    <p:cSldViewPr>
      <p:cViewPr varScale="1">
        <p:scale>
          <a:sx n="87" d="100"/>
          <a:sy n="87" d="100"/>
        </p:scale>
        <p:origin x="1258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8267674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33041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8908074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033943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8383473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649946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4441444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0301532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411075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498265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0064289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16312166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3957853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33041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1915825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33041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33041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33041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3304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85786" y="3143248"/>
            <a:ext cx="7711857" cy="2000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500" b="1" dirty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Century Gothic" pitchFamily="34" charset="0"/>
              </a:rPr>
              <a:t>Русский язык и литература </a:t>
            </a:r>
          </a:p>
          <a:p>
            <a:pPr algn="ctr"/>
            <a:r>
              <a:rPr lang="ru-RU" altLang="ru-RU" sz="2500" b="1" dirty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Century Gothic" pitchFamily="34" charset="0"/>
              </a:rPr>
              <a:t>8 класс</a:t>
            </a:r>
          </a:p>
          <a:p>
            <a:pPr algn="ctr"/>
            <a:r>
              <a:rPr lang="ru-RU" altLang="ru-RU" sz="2500" b="1" dirty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Century Gothic" pitchFamily="34" charset="0"/>
              </a:rPr>
              <a:t>Раздел 3 Мир труда</a:t>
            </a:r>
          </a:p>
          <a:p>
            <a:pPr algn="ctr"/>
            <a:r>
              <a:rPr lang="ru-RU" altLang="ru-RU" sz="2500" b="1" dirty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Century Gothic" pitchFamily="34" charset="0"/>
              </a:rPr>
              <a:t>Тема урока:  </a:t>
            </a:r>
          </a:p>
          <a:p>
            <a:pPr algn="ctr"/>
            <a:r>
              <a:rPr lang="ru-RU" altLang="ru-RU" sz="2500" b="1" dirty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Century Gothic" pitchFamily="34" charset="0"/>
              </a:rPr>
              <a:t>Мир, созданный трудом (Урок 2)</a:t>
            </a:r>
          </a:p>
          <a:p>
            <a:pPr algn="ctr"/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5786" y="357166"/>
            <a:ext cx="72425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Задание 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5786" y="1142984"/>
            <a:ext cx="38576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642910" y="1141919"/>
            <a:ext cx="7500990" cy="1285884"/>
            <a:chOff x="1033" y="167"/>
            <a:chExt cx="8152" cy="1207"/>
          </a:xfrm>
        </p:grpSpPr>
        <p:sp>
          <p:nvSpPr>
            <p:cNvPr id="5122" name="Freeform 2"/>
            <p:cNvSpPr>
              <a:spLocks/>
            </p:cNvSpPr>
            <p:nvPr/>
          </p:nvSpPr>
          <p:spPr bwMode="auto">
            <a:xfrm>
              <a:off x="1262" y="232"/>
              <a:ext cx="7907" cy="1127"/>
            </a:xfrm>
            <a:custGeom>
              <a:avLst/>
              <a:gdLst/>
              <a:ahLst/>
              <a:cxnLst>
                <a:cxn ang="0">
                  <a:pos x="114" y="0"/>
                </a:cxn>
                <a:cxn ang="0">
                  <a:pos x="48" y="1"/>
                </a:cxn>
                <a:cxn ang="0">
                  <a:pos x="14" y="14"/>
                </a:cxn>
                <a:cxn ang="0">
                  <a:pos x="2" y="48"/>
                </a:cxn>
                <a:cxn ang="0">
                  <a:pos x="0" y="113"/>
                </a:cxn>
                <a:cxn ang="0">
                  <a:pos x="0" y="1013"/>
                </a:cxn>
                <a:cxn ang="0">
                  <a:pos x="2" y="1079"/>
                </a:cxn>
                <a:cxn ang="0">
                  <a:pos x="14" y="1112"/>
                </a:cxn>
                <a:cxn ang="0">
                  <a:pos x="48" y="1125"/>
                </a:cxn>
                <a:cxn ang="0">
                  <a:pos x="114" y="1127"/>
                </a:cxn>
                <a:cxn ang="0">
                  <a:pos x="7794" y="1127"/>
                </a:cxn>
                <a:cxn ang="0">
                  <a:pos x="7859" y="1125"/>
                </a:cxn>
                <a:cxn ang="0">
                  <a:pos x="7893" y="1112"/>
                </a:cxn>
                <a:cxn ang="0">
                  <a:pos x="7905" y="1079"/>
                </a:cxn>
                <a:cxn ang="0">
                  <a:pos x="7907" y="1013"/>
                </a:cxn>
                <a:cxn ang="0">
                  <a:pos x="7907" y="113"/>
                </a:cxn>
                <a:cxn ang="0">
                  <a:pos x="7905" y="48"/>
                </a:cxn>
                <a:cxn ang="0">
                  <a:pos x="7893" y="14"/>
                </a:cxn>
                <a:cxn ang="0">
                  <a:pos x="7859" y="1"/>
                </a:cxn>
                <a:cxn ang="0">
                  <a:pos x="7794" y="0"/>
                </a:cxn>
                <a:cxn ang="0">
                  <a:pos x="114" y="0"/>
                </a:cxn>
              </a:cxnLst>
              <a:rect l="0" t="0" r="r" b="b"/>
              <a:pathLst>
                <a:path w="7907" h="1127">
                  <a:moveTo>
                    <a:pt x="114" y="0"/>
                  </a:moveTo>
                  <a:lnTo>
                    <a:pt x="48" y="1"/>
                  </a:lnTo>
                  <a:lnTo>
                    <a:pt x="14" y="14"/>
                  </a:lnTo>
                  <a:lnTo>
                    <a:pt x="2" y="48"/>
                  </a:lnTo>
                  <a:lnTo>
                    <a:pt x="0" y="113"/>
                  </a:lnTo>
                  <a:lnTo>
                    <a:pt x="0" y="1013"/>
                  </a:lnTo>
                  <a:lnTo>
                    <a:pt x="2" y="1079"/>
                  </a:lnTo>
                  <a:lnTo>
                    <a:pt x="14" y="1112"/>
                  </a:lnTo>
                  <a:lnTo>
                    <a:pt x="48" y="1125"/>
                  </a:lnTo>
                  <a:lnTo>
                    <a:pt x="114" y="1127"/>
                  </a:lnTo>
                  <a:lnTo>
                    <a:pt x="7794" y="1127"/>
                  </a:lnTo>
                  <a:lnTo>
                    <a:pt x="7859" y="1125"/>
                  </a:lnTo>
                  <a:lnTo>
                    <a:pt x="7893" y="1112"/>
                  </a:lnTo>
                  <a:lnTo>
                    <a:pt x="7905" y="1079"/>
                  </a:lnTo>
                  <a:lnTo>
                    <a:pt x="7907" y="1013"/>
                  </a:lnTo>
                  <a:lnTo>
                    <a:pt x="7907" y="113"/>
                  </a:lnTo>
                  <a:lnTo>
                    <a:pt x="7905" y="48"/>
                  </a:lnTo>
                  <a:lnTo>
                    <a:pt x="7893" y="14"/>
                  </a:lnTo>
                  <a:lnTo>
                    <a:pt x="7859" y="1"/>
                  </a:lnTo>
                  <a:lnTo>
                    <a:pt x="7794" y="0"/>
                  </a:lnTo>
                  <a:lnTo>
                    <a:pt x="114" y="0"/>
                  </a:lnTo>
                  <a:close/>
                </a:path>
              </a:pathLst>
            </a:custGeom>
            <a:noFill/>
            <a:ln w="19050">
              <a:solidFill>
                <a:srgbClr val="F8E9B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23" name="Freeform 3"/>
            <p:cNvSpPr>
              <a:spLocks/>
            </p:cNvSpPr>
            <p:nvPr/>
          </p:nvSpPr>
          <p:spPr bwMode="auto">
            <a:xfrm>
              <a:off x="1046" y="180"/>
              <a:ext cx="513" cy="425"/>
            </a:xfrm>
            <a:custGeom>
              <a:avLst/>
              <a:gdLst/>
              <a:ahLst/>
              <a:cxnLst>
                <a:cxn ang="0">
                  <a:pos x="254" y="0"/>
                </a:cxn>
                <a:cxn ang="0">
                  <a:pos x="0" y="424"/>
                </a:cxn>
                <a:cxn ang="0">
                  <a:pos x="512" y="424"/>
                </a:cxn>
                <a:cxn ang="0">
                  <a:pos x="254" y="0"/>
                </a:cxn>
              </a:cxnLst>
              <a:rect l="0" t="0" r="r" b="b"/>
              <a:pathLst>
                <a:path w="513" h="425">
                  <a:moveTo>
                    <a:pt x="254" y="0"/>
                  </a:moveTo>
                  <a:lnTo>
                    <a:pt x="0" y="424"/>
                  </a:lnTo>
                  <a:lnTo>
                    <a:pt x="512" y="424"/>
                  </a:lnTo>
                  <a:lnTo>
                    <a:pt x="254" y="0"/>
                  </a:lnTo>
                  <a:close/>
                </a:path>
              </a:pathLst>
            </a:custGeom>
            <a:solidFill>
              <a:srgbClr val="F8E9B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26" name="Text Box 6"/>
            <p:cNvSpPr txBox="1">
              <a:spLocks noChangeArrowheads="1"/>
            </p:cNvSpPr>
            <p:nvPr/>
          </p:nvSpPr>
          <p:spPr bwMode="auto">
            <a:xfrm>
              <a:off x="1033" y="167"/>
              <a:ext cx="8152" cy="1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457200" marR="174625" lvl="1" indent="0" algn="just" defTabSz="914400" rtl="0" eaLnBrk="1" fontAlgn="base" latinLnBrk="0" hangingPunct="1">
                <a:lnSpc>
                  <a:spcPct val="100000"/>
                </a:lnSpc>
                <a:spcBef>
                  <a:spcPts val="725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endParaRPr kumimoji="0" lang="ru-RU" sz="20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8ECDFC-BB48-4A60-BDA5-6B5C1F09AE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0776200"/>
              </p:ext>
            </p:extLst>
          </p:nvPr>
        </p:nvGraphicFramePr>
        <p:xfrm>
          <a:off x="611560" y="959010"/>
          <a:ext cx="7992888" cy="5055616"/>
        </p:xfrm>
        <a:graphic>
          <a:graphicData uri="http://schemas.openxmlformats.org/drawingml/2006/table">
            <a:tbl>
              <a:tblPr/>
              <a:tblGrid>
                <a:gridCol w="7992888">
                  <a:extLst>
                    <a:ext uri="{9D8B030D-6E8A-4147-A177-3AD203B41FA5}">
                      <a16:colId xmlns:a16="http://schemas.microsoft.com/office/drawing/2014/main" val="1557111747"/>
                    </a:ext>
                  </a:extLst>
                </a:gridCol>
              </a:tblGrid>
              <a:tr h="491245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Прочитайте. Как вы понимаете смысл строк  Р. Рождественского? Сформулируйте основную мысль. Составьте цитатный план.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Труд – основа жизни.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Пока в пространстве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кружится планета,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ней,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залитой солнцем,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никогда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будет дня,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чтоб не было рассвета.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будет дня,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чтоб не было труда.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10255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43180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5786" y="357166"/>
            <a:ext cx="61436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Критерии оценивания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5786" y="1142984"/>
            <a:ext cx="38576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1FCD3F5-0F5A-4B4A-B147-FB7703F5C3A7}"/>
              </a:ext>
            </a:extLst>
          </p:cNvPr>
          <p:cNvSpPr txBox="1"/>
          <p:nvPr/>
        </p:nvSpPr>
        <p:spPr>
          <a:xfrm>
            <a:off x="300004" y="2157029"/>
            <a:ext cx="861458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tx2"/>
                </a:solidFill>
              </a:rPr>
              <a:t>дескрипторы ;</a:t>
            </a:r>
          </a:p>
          <a:p>
            <a:r>
              <a:rPr lang="ru-RU" sz="2400" dirty="0">
                <a:solidFill>
                  <a:schemeClr val="tx2"/>
                </a:solidFill>
              </a:rPr>
              <a:t>-находит основную мысль текста;</a:t>
            </a:r>
          </a:p>
          <a:p>
            <a:r>
              <a:rPr lang="ru-RU" sz="2400" dirty="0">
                <a:solidFill>
                  <a:schemeClr val="tx2"/>
                </a:solidFill>
              </a:rPr>
              <a:t>-составляет цитатный план произведения;</a:t>
            </a:r>
          </a:p>
          <a:p>
            <a:r>
              <a:rPr lang="ru-RU" sz="2400" dirty="0">
                <a:solidFill>
                  <a:schemeClr val="tx2"/>
                </a:solidFill>
              </a:rPr>
              <a:t>-план соответствует содержанию.</a:t>
            </a:r>
          </a:p>
          <a:p>
            <a:endParaRPr lang="ru-RU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309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219509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3568" y="209505"/>
            <a:ext cx="62458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dirty="0">
                <a:latin typeface="Times New Roman" pitchFamily="18" charset="0"/>
                <a:cs typeface="Times New Roman" pitchFamily="18" charset="0"/>
              </a:rPr>
              <a:t>Составьте цитатный план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85786" y="1142984"/>
            <a:ext cx="38576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5">
            <a:extLst>
              <a:ext uri="{FF2B5EF4-FFF2-40B4-BE49-F238E27FC236}">
                <a16:creationId xmlns:a16="http://schemas.microsoft.com/office/drawing/2014/main" id="{DC2F93B6-1291-47E5-A03F-CF2BC78C9A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4797248"/>
              </p:ext>
            </p:extLst>
          </p:nvPr>
        </p:nvGraphicFramePr>
        <p:xfrm>
          <a:off x="457472" y="1772816"/>
          <a:ext cx="8002960" cy="41075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02960">
                  <a:extLst>
                    <a:ext uri="{9D8B030D-6E8A-4147-A177-3AD203B41FA5}">
                      <a16:colId xmlns:a16="http://schemas.microsoft.com/office/drawing/2014/main" val="1407103835"/>
                    </a:ext>
                  </a:extLst>
                </a:gridCol>
              </a:tblGrid>
              <a:tr h="1811460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 –это заглавие частей текста.</a:t>
                      </a:r>
                    </a:p>
                    <a:p>
                      <a:pPr algn="ctr"/>
                      <a:endParaRPr lang="ru-RU" sz="4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349159"/>
                  </a:ext>
                </a:extLst>
              </a:tr>
              <a:tr h="2187277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Цитата-это дословная выдержка (предложения) из текста.</a:t>
                      </a:r>
                    </a:p>
                    <a:p>
                      <a:pPr algn="ctr"/>
                      <a:endParaRPr lang="ru-RU" sz="4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58747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43180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71438" y="10004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5786" y="357166"/>
            <a:ext cx="61436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Правильный ответ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5786" y="1142984"/>
            <a:ext cx="38576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1FCD3F5-0F5A-4B4A-B147-FB7703F5C3A7}"/>
              </a:ext>
            </a:extLst>
          </p:cNvPr>
          <p:cNvSpPr txBox="1"/>
          <p:nvPr/>
        </p:nvSpPr>
        <p:spPr>
          <a:xfrm>
            <a:off x="300004" y="2157029"/>
            <a:ext cx="861458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Цитатный план:</a:t>
            </a:r>
          </a:p>
          <a:p>
            <a:r>
              <a:rPr lang="ru-RU" sz="4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«Кружится планета»</a:t>
            </a:r>
          </a:p>
          <a:p>
            <a:r>
              <a:rPr lang="ru-RU" sz="4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«Нет дня без рассвета»</a:t>
            </a:r>
          </a:p>
          <a:p>
            <a:r>
              <a:rPr lang="ru-RU" sz="4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 «Не будет дня без труда»</a:t>
            </a:r>
          </a:p>
          <a:p>
            <a:endParaRPr lang="ru-RU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0717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0950" y="-4462"/>
            <a:ext cx="9144000" cy="559370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300004" y="83671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6CC85012-F4F9-4E0A-98DB-7524EC7DDC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801333"/>
              </p:ext>
            </p:extLst>
          </p:nvPr>
        </p:nvGraphicFramePr>
        <p:xfrm>
          <a:off x="457200" y="347003"/>
          <a:ext cx="8229600" cy="5674281"/>
        </p:xfrm>
        <a:graphic>
          <a:graphicData uri="http://schemas.openxmlformats.org/drawingml/2006/table">
            <a:tbl>
              <a:tblPr/>
              <a:tblGrid>
                <a:gridCol w="8229600">
                  <a:extLst>
                    <a:ext uri="{9D8B030D-6E8A-4147-A177-3AD203B41FA5}">
                      <a16:colId xmlns:a16="http://schemas.microsoft.com/office/drawing/2014/main" val="994248414"/>
                    </a:ext>
                  </a:extLst>
                </a:gridCol>
              </a:tblGrid>
              <a:tr h="567428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Задание 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Соотнеси слово и его значение.Прочитайте слова, названия профессий, данные в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рамках. Чем занимаются представители этих профессий?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kk-KZ" sz="18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4135" indent="-10795" algn="l"/>
                      <a:r>
                        <a:rPr lang="kk-KZ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8606388"/>
                  </a:ext>
                </a:extLst>
              </a:tr>
            </a:tbl>
          </a:graphicData>
        </a:graphic>
      </p:graphicFrame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F5B8FF7E-4231-48ED-8DD1-7FC4FA495C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994810"/>
              </p:ext>
            </p:extLst>
          </p:nvPr>
        </p:nvGraphicFramePr>
        <p:xfrm>
          <a:off x="90950" y="1641587"/>
          <a:ext cx="8945546" cy="4923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7299">
                  <a:extLst>
                    <a:ext uri="{9D8B030D-6E8A-4147-A177-3AD203B41FA5}">
                      <a16:colId xmlns:a16="http://schemas.microsoft.com/office/drawing/2014/main" val="2963003324"/>
                    </a:ext>
                  </a:extLst>
                </a:gridCol>
                <a:gridCol w="1937527">
                  <a:extLst>
                    <a:ext uri="{9D8B030D-6E8A-4147-A177-3AD203B41FA5}">
                      <a16:colId xmlns:a16="http://schemas.microsoft.com/office/drawing/2014/main" val="599357039"/>
                    </a:ext>
                  </a:extLst>
                </a:gridCol>
                <a:gridCol w="6480720">
                  <a:extLst>
                    <a:ext uri="{9D8B030D-6E8A-4147-A177-3AD203B41FA5}">
                      <a16:colId xmlns:a16="http://schemas.microsoft.com/office/drawing/2014/main" val="485343382"/>
                    </a:ext>
                  </a:extLst>
                </a:gridCol>
              </a:tblGrid>
              <a:tr h="579463"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Арт-директор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активный, неугомонный человек, умеющий добыть информацию, чтобы не отстать от времени.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4865527"/>
                  </a:ext>
                </a:extLst>
              </a:tr>
              <a:tr h="605686"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Мерчендайзер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он должен придумывать торговую марку фирмы и сделать ее известной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21831656"/>
                  </a:ext>
                </a:extLst>
              </a:tr>
              <a:tr h="579463"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Бренд-менеджер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разрабатывает макеты журналов, книг, газет; решает все вопросы, связанные с дизайном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17491269"/>
                  </a:ext>
                </a:extLst>
              </a:tr>
              <a:tr h="582385"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Маркетолог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специалист, который выигрышно представляет товары своей фирмы.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2535900"/>
                  </a:ext>
                </a:extLst>
              </a:tr>
              <a:tr h="582385"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Визажист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разработчик, составитель рекламных текстов.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305190"/>
                  </a:ext>
                </a:extLst>
              </a:tr>
              <a:tr h="579463"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Копирайтер </a:t>
                      </a:r>
                    </a:p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специалист в области создания образа с помощью различных техник макияжа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60912349"/>
                  </a:ext>
                </a:extLst>
              </a:tr>
              <a:tr h="604547"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Промо́утер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творческий работник зрелищных видов искусства.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80608507"/>
                  </a:ext>
                </a:extLst>
              </a:tr>
              <a:tr h="582385"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режиссер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занимается  рекламой товара.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444508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51951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0950" y="-4462"/>
            <a:ext cx="9144000" cy="559370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300004" y="83671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6CC85012-F4F9-4E0A-98DB-7524EC7DDC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0261354"/>
              </p:ext>
            </p:extLst>
          </p:nvPr>
        </p:nvGraphicFramePr>
        <p:xfrm>
          <a:off x="457200" y="347003"/>
          <a:ext cx="8229600" cy="5674281"/>
        </p:xfrm>
        <a:graphic>
          <a:graphicData uri="http://schemas.openxmlformats.org/drawingml/2006/table">
            <a:tbl>
              <a:tblPr/>
              <a:tblGrid>
                <a:gridCol w="8229600">
                  <a:extLst>
                    <a:ext uri="{9D8B030D-6E8A-4147-A177-3AD203B41FA5}">
                      <a16:colId xmlns:a16="http://schemas.microsoft.com/office/drawing/2014/main" val="994248414"/>
                    </a:ext>
                  </a:extLst>
                </a:gridCol>
              </a:tblGrid>
              <a:tr h="567428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Проверим!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Соотнеси слово и его значение.Прочитайте слова, названия профессий, данные в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рамках. Чем занимаются представители этих профессий?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kk-KZ" sz="18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4135" indent="-10795" algn="l"/>
                      <a:r>
                        <a:rPr lang="kk-KZ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8606388"/>
                  </a:ext>
                </a:extLst>
              </a:tr>
            </a:tbl>
          </a:graphicData>
        </a:graphic>
      </p:graphicFrame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F5B8FF7E-4231-48ED-8DD1-7FC4FA495C21}"/>
              </a:ext>
            </a:extLst>
          </p:cNvPr>
          <p:cNvGraphicFramePr>
            <a:graphicFrameLocks noGrp="1"/>
          </p:cNvGraphicFramePr>
          <p:nvPr/>
        </p:nvGraphicFramePr>
        <p:xfrm>
          <a:off x="90950" y="1641587"/>
          <a:ext cx="8945546" cy="4923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7299">
                  <a:extLst>
                    <a:ext uri="{9D8B030D-6E8A-4147-A177-3AD203B41FA5}">
                      <a16:colId xmlns:a16="http://schemas.microsoft.com/office/drawing/2014/main" val="2963003324"/>
                    </a:ext>
                  </a:extLst>
                </a:gridCol>
                <a:gridCol w="1937527">
                  <a:extLst>
                    <a:ext uri="{9D8B030D-6E8A-4147-A177-3AD203B41FA5}">
                      <a16:colId xmlns:a16="http://schemas.microsoft.com/office/drawing/2014/main" val="599357039"/>
                    </a:ext>
                  </a:extLst>
                </a:gridCol>
                <a:gridCol w="6480720">
                  <a:extLst>
                    <a:ext uri="{9D8B030D-6E8A-4147-A177-3AD203B41FA5}">
                      <a16:colId xmlns:a16="http://schemas.microsoft.com/office/drawing/2014/main" val="485343382"/>
                    </a:ext>
                  </a:extLst>
                </a:gridCol>
              </a:tblGrid>
              <a:tr h="579463"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Арт-директор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активный, неугомонный человек, умеющий добыть информацию, чтобы не отстать от времени.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4865527"/>
                  </a:ext>
                </a:extLst>
              </a:tr>
              <a:tr h="605686"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Мерчендайзер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он должен придумывать торговую марку фирмы и сделать ее известной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21831656"/>
                  </a:ext>
                </a:extLst>
              </a:tr>
              <a:tr h="579463"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Бренд-менеджер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разрабатывает макеты журналов, книг, газет; решает все вопросы, связанные с дизайном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17491269"/>
                  </a:ext>
                </a:extLst>
              </a:tr>
              <a:tr h="582385"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Маркетолог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специалист, который выигрышно представляет товары своей фирмы.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2535900"/>
                  </a:ext>
                </a:extLst>
              </a:tr>
              <a:tr h="582385"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Визажист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разработчик, составитель рекламных текстов.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305190"/>
                  </a:ext>
                </a:extLst>
              </a:tr>
              <a:tr h="579463"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Копирайтер </a:t>
                      </a:r>
                    </a:p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специалист в области создания образа с помощью различных техник макияжа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60912349"/>
                  </a:ext>
                </a:extLst>
              </a:tr>
              <a:tr h="604547"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Промо́утер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творческий работник зрелищных видов искусства.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80608507"/>
                  </a:ext>
                </a:extLst>
              </a:tr>
              <a:tr h="582385"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режиссер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занимается  рекламой товара.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444508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50331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300004" y="83671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E1FE5275-0C88-49FA-9272-7CC342E65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3974494"/>
              </p:ext>
            </p:extLst>
          </p:nvPr>
        </p:nvGraphicFramePr>
        <p:xfrm>
          <a:off x="611560" y="347004"/>
          <a:ext cx="8075240" cy="5477598"/>
        </p:xfrm>
        <a:graphic>
          <a:graphicData uri="http://schemas.openxmlformats.org/drawingml/2006/table">
            <a:tbl>
              <a:tblPr/>
              <a:tblGrid>
                <a:gridCol w="8075240">
                  <a:extLst>
                    <a:ext uri="{9D8B030D-6E8A-4147-A177-3AD203B41FA5}">
                      <a16:colId xmlns:a16="http://schemas.microsoft.com/office/drawing/2014/main" val="1522643284"/>
                    </a:ext>
                  </a:extLst>
                </a:gridCol>
              </a:tblGrid>
              <a:tr h="547759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Критерии оценивания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дескрипторы;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-понимает значения слов;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-правильно соотносит слова и их значения;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-объясняет значение профессий.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08180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12173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0950" y="-4462"/>
            <a:ext cx="9144000" cy="559370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300004" y="83671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6CC85012-F4F9-4E0A-98DB-7524EC7DDC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3302850"/>
              </p:ext>
            </p:extLst>
          </p:nvPr>
        </p:nvGraphicFramePr>
        <p:xfrm>
          <a:off x="467544" y="347003"/>
          <a:ext cx="8219256" cy="5674281"/>
        </p:xfrm>
        <a:graphic>
          <a:graphicData uri="http://schemas.openxmlformats.org/drawingml/2006/table">
            <a:tbl>
              <a:tblPr/>
              <a:tblGrid>
                <a:gridCol w="8219256">
                  <a:extLst>
                    <a:ext uri="{9D8B030D-6E8A-4147-A177-3AD203B41FA5}">
                      <a16:colId xmlns:a16="http://schemas.microsoft.com/office/drawing/2014/main" val="994248414"/>
                    </a:ext>
                  </a:extLst>
                </a:gridCol>
              </a:tblGrid>
              <a:tr h="567428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Проверим!</a:t>
                      </a:r>
                      <a:r>
                        <a:rPr lang="kk-KZ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4135" indent="-10795" algn="l"/>
                      <a:r>
                        <a:rPr lang="kk-KZ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8606388"/>
                  </a:ext>
                </a:extLst>
              </a:tr>
            </a:tbl>
          </a:graphicData>
        </a:graphic>
      </p:graphicFrame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F5B8FF7E-4231-48ED-8DD1-7FC4FA495C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5601554"/>
              </p:ext>
            </p:extLst>
          </p:nvPr>
        </p:nvGraphicFramePr>
        <p:xfrm>
          <a:off x="229414" y="1370736"/>
          <a:ext cx="8457386" cy="50575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93">
                  <a:extLst>
                    <a:ext uri="{9D8B030D-6E8A-4147-A177-3AD203B41FA5}">
                      <a16:colId xmlns:a16="http://schemas.microsoft.com/office/drawing/2014/main" val="2963003324"/>
                    </a:ext>
                  </a:extLst>
                </a:gridCol>
                <a:gridCol w="1606245">
                  <a:extLst>
                    <a:ext uri="{9D8B030D-6E8A-4147-A177-3AD203B41FA5}">
                      <a16:colId xmlns:a16="http://schemas.microsoft.com/office/drawing/2014/main" val="599357039"/>
                    </a:ext>
                  </a:extLst>
                </a:gridCol>
                <a:gridCol w="6347048">
                  <a:extLst>
                    <a:ext uri="{9D8B030D-6E8A-4147-A177-3AD203B41FA5}">
                      <a16:colId xmlns:a16="http://schemas.microsoft.com/office/drawing/2014/main" val="485343382"/>
                    </a:ext>
                  </a:extLst>
                </a:gridCol>
              </a:tblGrid>
              <a:tr h="516051"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Арт-директор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разрабатывает макеты журналов, книг, газет; решает все вопросы, связанные с дизайном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4865527"/>
                  </a:ext>
                </a:extLst>
              </a:tr>
              <a:tr h="614370"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Мерчендайзер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специалист, который выигрышно представляет товары своей фирмы.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21831656"/>
                  </a:ext>
                </a:extLst>
              </a:tr>
              <a:tr h="495795"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Бренд-менеджер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он должен придумывать торговую марку фирмы и сделать ее известной.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17491269"/>
                  </a:ext>
                </a:extLst>
              </a:tr>
              <a:tr h="385481"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Маркетолог</a:t>
                      </a:r>
                    </a:p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активный, неугомонный человек, умеющий добыть информацию.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2535900"/>
                  </a:ext>
                </a:extLst>
              </a:tr>
              <a:tr h="617469"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Визажист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 в области создания образа с помощью различных техник макияжа.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305190"/>
                  </a:ext>
                </a:extLst>
              </a:tr>
              <a:tr h="516051"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Копирайтер </a:t>
                      </a:r>
                    </a:p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разработчик, составитель рекламных текстов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60912349"/>
                  </a:ext>
                </a:extLst>
              </a:tr>
              <a:tr h="640965"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Промоутер</a:t>
                      </a:r>
                    </a:p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занимается  рекламой товара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80608507"/>
                  </a:ext>
                </a:extLst>
              </a:tr>
              <a:tr h="617469"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Режиссер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творческий работник зрелищных видов искусства.</a:t>
                      </a:r>
                    </a:p>
                    <a:p>
                      <a:pPr marL="53975" algn="l">
                        <a:lnSpc>
                          <a:spcPct val="115000"/>
                        </a:lnSpc>
                        <a:spcBef>
                          <a:spcPts val="15"/>
                        </a:spcBef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444508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98276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300004" y="83671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E1FE5275-0C88-49FA-9272-7CC342E65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0626517"/>
              </p:ext>
            </p:extLst>
          </p:nvPr>
        </p:nvGraphicFramePr>
        <p:xfrm>
          <a:off x="611560" y="347004"/>
          <a:ext cx="8075240" cy="6300216"/>
        </p:xfrm>
        <a:graphic>
          <a:graphicData uri="http://schemas.openxmlformats.org/drawingml/2006/table">
            <a:tbl>
              <a:tblPr/>
              <a:tblGrid>
                <a:gridCol w="8075240">
                  <a:extLst>
                    <a:ext uri="{9D8B030D-6E8A-4147-A177-3AD203B41FA5}">
                      <a16:colId xmlns:a16="http://schemas.microsoft.com/office/drawing/2014/main" val="1522643284"/>
                    </a:ext>
                  </a:extLst>
                </a:gridCol>
              </a:tblGrid>
              <a:tr h="547759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Задание 5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Образуйте от глаголов деепричастия, определи вид. Расставь знаки препинания. 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(Перестать) _______________ читать люди перестают мыслить.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Делай великое (не) (обещать) __________________ великого.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(Одарить) _____________ человека многими талантами природа к сожалению, не предохранила его от глупых поступков.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(Научиться) ____________________ управлять своими чувствами можно многого добиться.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08180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93559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300004" y="83671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E1FE5275-0C88-49FA-9272-7CC342E65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3013193"/>
              </p:ext>
            </p:extLst>
          </p:nvPr>
        </p:nvGraphicFramePr>
        <p:xfrm>
          <a:off x="611560" y="347004"/>
          <a:ext cx="8075240" cy="5477598"/>
        </p:xfrm>
        <a:graphic>
          <a:graphicData uri="http://schemas.openxmlformats.org/drawingml/2006/table">
            <a:tbl>
              <a:tblPr/>
              <a:tblGrid>
                <a:gridCol w="8075240">
                  <a:extLst>
                    <a:ext uri="{9D8B030D-6E8A-4147-A177-3AD203B41FA5}">
                      <a16:colId xmlns:a16="http://schemas.microsoft.com/office/drawing/2014/main" val="1522643284"/>
                    </a:ext>
                  </a:extLst>
                </a:gridCol>
              </a:tblGrid>
              <a:tr h="547759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Критерии оценивания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дескрипторы;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-образовывает от  глаголов  деепричастие;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-определяет вид деепричастия;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-расставляет знаки препинания.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08180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5619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Прямоугольник 15"/>
          <p:cNvSpPr/>
          <p:nvPr/>
        </p:nvSpPr>
        <p:spPr>
          <a:xfrm>
            <a:off x="642910" y="642918"/>
            <a:ext cx="751772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на уроке вы узнаете:</a:t>
            </a:r>
            <a:endParaRPr lang="ru-RU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EAF4D289-1539-447B-96C6-EADFE644DF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093472"/>
              </p:ext>
            </p:extLst>
          </p:nvPr>
        </p:nvGraphicFramePr>
        <p:xfrm>
          <a:off x="642910" y="1658617"/>
          <a:ext cx="8078050" cy="3710432"/>
        </p:xfrm>
        <a:graphic>
          <a:graphicData uri="http://schemas.openxmlformats.org/drawingml/2006/table">
            <a:tbl>
              <a:tblPr/>
              <a:tblGrid>
                <a:gridCol w="8078050">
                  <a:extLst>
                    <a:ext uri="{9D8B030D-6E8A-4147-A177-3AD203B41FA5}">
                      <a16:colId xmlns:a16="http://schemas.microsoft.com/office/drawing/2014/main" val="1431652554"/>
                    </a:ext>
                  </a:extLst>
                </a:gridCol>
              </a:tblGrid>
              <a:tr h="311033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kk-KZ" sz="24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 новых профессиях,которые появились в современном мире;</a:t>
                      </a: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о деепричастиях совершенного и несовершенного вида;</a:t>
                      </a: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kk-KZ" sz="24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 сможете:</a:t>
                      </a:r>
                      <a:r>
                        <a:rPr lang="kk-KZ" sz="24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NewRomanPSMT"/>
                          <a:cs typeface="Times New Roman" panose="02020603050405020304" pitchFamily="18" charset="0"/>
                        </a:rPr>
                        <a:t> </a:t>
                      </a: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24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NewRomanPSMT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kk-KZ" sz="24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NewRomanPSMT"/>
                          <a:cs typeface="Times New Roman" panose="02020603050405020304" pitchFamily="18" charset="0"/>
                        </a:rPr>
                        <a:t>излагать содержание текста на основе прочитанного материала;</a:t>
                      </a: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24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NewRomanPSMT"/>
                          <a:cs typeface="Times New Roman" panose="02020603050405020304" pitchFamily="18" charset="0"/>
                        </a:rPr>
                        <a:t>-составлять цитатный план:</a:t>
                      </a: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24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NewRomanPSMT"/>
                          <a:cs typeface="Times New Roman" panose="02020603050405020304" pitchFamily="18" charset="0"/>
                        </a:rPr>
                        <a:t>-различать деепричастии совершенного и несовершенного вида</a:t>
                      </a:r>
                      <a:r>
                        <a:rPr lang="kk-KZ" sz="24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NewRomanPSMT"/>
                          <a:cs typeface="Times New Roman" panose="02020603050405020304" pitchFamily="18" charset="0"/>
                        </a:rPr>
                        <a:t>;</a:t>
                      </a: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63207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61603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300004" y="83671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E1FE5275-0C88-49FA-9272-7CC342E65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6064402"/>
              </p:ext>
            </p:extLst>
          </p:nvPr>
        </p:nvGraphicFramePr>
        <p:xfrm>
          <a:off x="611560" y="347004"/>
          <a:ext cx="8075240" cy="6019800"/>
        </p:xfrm>
        <a:graphic>
          <a:graphicData uri="http://schemas.openxmlformats.org/drawingml/2006/table">
            <a:tbl>
              <a:tblPr/>
              <a:tblGrid>
                <a:gridCol w="8075240">
                  <a:extLst>
                    <a:ext uri="{9D8B030D-6E8A-4147-A177-3AD203B41FA5}">
                      <a16:colId xmlns:a16="http://schemas.microsoft.com/office/drawing/2014/main" val="1522643284"/>
                    </a:ext>
                  </a:extLst>
                </a:gridCol>
              </a:tblGrid>
              <a:tr h="547759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Проверим!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Переставая</a:t>
                      </a:r>
                      <a:r>
                        <a:rPr lang="ru-RU" sz="2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28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несов.в</a:t>
                      </a:r>
                      <a:r>
                        <a:rPr lang="ru-RU" sz="2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 читать, люди перестают мыслить.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Делай великое, </a:t>
                      </a:r>
                      <a:r>
                        <a:rPr lang="ru-RU" sz="28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обещая </a:t>
                      </a:r>
                      <a:r>
                        <a:rPr lang="ru-RU" sz="2800" b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2800" b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несов.в</a:t>
                      </a:r>
                      <a:r>
                        <a:rPr lang="ru-RU" sz="2800" b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ru-RU" sz="2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великого. 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Природа, </a:t>
                      </a:r>
                      <a:r>
                        <a:rPr lang="ru-RU" sz="28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одарив </a:t>
                      </a:r>
                      <a:r>
                        <a:rPr lang="ru-RU" sz="2800" b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2800" b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сов.в</a:t>
                      </a:r>
                      <a:r>
                        <a:rPr lang="ru-RU" sz="2800" b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ru-RU" sz="2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человека многими талантами, к сожалению, не предохранила его от глупых поступков.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Научившись </a:t>
                      </a:r>
                      <a:r>
                        <a:rPr lang="ru-RU" sz="2800" b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2800" b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сов.в</a:t>
                      </a:r>
                      <a:r>
                        <a:rPr lang="ru-RU" sz="2800" b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ru-RU" sz="2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управлять своими чувствами, можно многого добиться.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08180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10210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260245" y="-13116"/>
            <a:ext cx="9006217" cy="55892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300004" y="83671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F3124F4-F001-41DA-BC4D-11BB27C3596A}"/>
              </a:ext>
            </a:extLst>
          </p:cNvPr>
          <p:cNvSpPr txBox="1"/>
          <p:nvPr/>
        </p:nvSpPr>
        <p:spPr>
          <a:xfrm>
            <a:off x="359163" y="1048220"/>
            <a:ext cx="8317293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Рефлексия:</a:t>
            </a:r>
          </a:p>
          <a:p>
            <a:endParaRPr lang="ru-RU" sz="2400" dirty="0">
              <a:solidFill>
                <a:schemeClr val="tx2"/>
              </a:solidFill>
            </a:endParaRPr>
          </a:p>
          <a:p>
            <a:r>
              <a:rPr lang="ru-RU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1.На уроке я:</a:t>
            </a:r>
          </a:p>
          <a:p>
            <a:r>
              <a:rPr lang="ru-RU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-узнал(а) ...</a:t>
            </a:r>
          </a:p>
          <a:p>
            <a:r>
              <a:rPr lang="ru-RU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-научился(</a:t>
            </a:r>
            <a:r>
              <a:rPr lang="ru-RU" sz="28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лась</a:t>
            </a:r>
            <a:r>
              <a:rPr lang="ru-RU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....</a:t>
            </a:r>
          </a:p>
          <a:p>
            <a:r>
              <a:rPr lang="ru-RU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Лучше всего на занятии у меня получилось ... </a:t>
            </a:r>
          </a:p>
          <a:p>
            <a:r>
              <a:rPr lang="ru-RU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Основные трудности у меня были с ... </a:t>
            </a:r>
          </a:p>
          <a:p>
            <a:r>
              <a:rPr lang="ru-RU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Сам(а) себе я желаю....</a:t>
            </a:r>
          </a:p>
        </p:txBody>
      </p:sp>
    </p:spTree>
    <p:extLst>
      <p:ext uri="{BB962C8B-B14F-4D97-AF65-F5344CB8AC3E}">
        <p14:creationId xmlns:p14="http://schemas.microsoft.com/office/powerpoint/2010/main" val="32912303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229413" y="1"/>
            <a:ext cx="9006217" cy="55892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300004" y="83671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982A764F-FD39-4B0D-B64A-8330DA5B51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901103"/>
              </p:ext>
            </p:extLst>
          </p:nvPr>
        </p:nvGraphicFramePr>
        <p:xfrm>
          <a:off x="457200" y="940383"/>
          <a:ext cx="8229600" cy="4762500"/>
        </p:xfrm>
        <a:graphic>
          <a:graphicData uri="http://schemas.openxmlformats.org/drawingml/2006/table">
            <a:tbl>
              <a:tblPr/>
              <a:tblGrid>
                <a:gridCol w="8229600">
                  <a:extLst>
                    <a:ext uri="{9D8B030D-6E8A-4147-A177-3AD203B41FA5}">
                      <a16:colId xmlns:a16="http://schemas.microsoft.com/office/drawing/2014/main" val="2363796819"/>
                    </a:ext>
                  </a:extLst>
                </a:gridCol>
              </a:tblGrid>
              <a:tr h="42730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Рекомендуемое учебное задание: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 dirty="0">
                          <a:effectLst/>
                          <a:latin typeface="SchoolBookKza"/>
                          <a:ea typeface="Times New Roman" panose="02020603050405020304" pitchFamily="18" charset="0"/>
                          <a:cs typeface="SchoolBookKza"/>
                        </a:rPr>
                        <a:t> 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Напишите эссе, раскрывая смысл высказывания «Ничто в жизни не достаётся без большого труда», соблюдая особенности текста-рассуждения.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Рассуждение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имеет своей целью выяснить какое-либо понятие, развить, доказать или опровергнуть какую-либо мысль. С логической точки зрения рассуждение – это цепь умозаключений на какую-либо тему, изложенных в последовательной форме. Рассуждением называется и ряд суждений, относящихся к какому-либо вопросу, которые следуют одно за другим таким образом, что из предшествующих суждений необходимо вытекают другие, а в результате мы получаем ответ на поставленный вопрос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Эссе (с </a:t>
                      </a:r>
                      <a:r>
                        <a:rPr lang="ru-RU" sz="1800" dirty="0" err="1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фр.попытка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800" dirty="0" err="1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проба,очерк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 – это своеобразный «поток информации», показывающий вашу индивидуальность, ваш способ самовыражения. Эссе пишется в свободной форме, при этом не требуется четкой структуры (нет глав, введения, заключения и т. д.) </a:t>
                      </a: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2882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95598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68891" y="0"/>
            <a:ext cx="9006217" cy="554460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300004" y="83671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6154F28-FE17-4A95-B3AA-C9AE58F7658F}"/>
              </a:ext>
            </a:extLst>
          </p:cNvPr>
          <p:cNvSpPr txBox="1"/>
          <p:nvPr/>
        </p:nvSpPr>
        <p:spPr>
          <a:xfrm>
            <a:off x="300004" y="1578558"/>
            <a:ext cx="8431320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tx2"/>
                </a:solidFill>
              </a:rPr>
              <a:t>Ваши действия при написании эссе:</a:t>
            </a:r>
          </a:p>
          <a:p>
            <a:r>
              <a:rPr lang="ru-RU" sz="2000" dirty="0">
                <a:solidFill>
                  <a:schemeClr val="tx2"/>
                </a:solidFill>
              </a:rPr>
              <a:t>1. Выберете тему, на которую будете писать эссе. </a:t>
            </a:r>
          </a:p>
          <a:p>
            <a:r>
              <a:rPr lang="ru-RU" sz="2000" dirty="0">
                <a:solidFill>
                  <a:schemeClr val="tx2"/>
                </a:solidFill>
              </a:rPr>
              <a:t>2. В самом начале сформулируйте идею повествования, свое отношение к теме. Подумайте над «скелетом» своей работы.</a:t>
            </a:r>
          </a:p>
          <a:p>
            <a:r>
              <a:rPr lang="ru-RU" sz="2000" dirty="0">
                <a:solidFill>
                  <a:schemeClr val="tx2"/>
                </a:solidFill>
              </a:rPr>
              <a:t>3. Развивая далее идею, постарайтесь следовать определенной логике, аргументировать свои доводы. Используйте факты, примеры из жизни, которые будут подтверждать вашу позицию.</a:t>
            </a:r>
          </a:p>
          <a:p>
            <a:r>
              <a:rPr lang="ru-RU" sz="2000" dirty="0">
                <a:solidFill>
                  <a:schemeClr val="tx2"/>
                </a:solidFill>
              </a:rPr>
              <a:t>4. Заканчиваете эссе предложением – заключением, которое логически подытожит ранее сказанное, либо это может быть вопрос, который логически вытекает из повествования.</a:t>
            </a:r>
          </a:p>
          <a:p>
            <a:r>
              <a:rPr lang="ru-RU" sz="2000" dirty="0">
                <a:solidFill>
                  <a:schemeClr val="tx2"/>
                </a:solidFill>
              </a:rPr>
              <a:t>5. Объём эссе 100–110 слов.</a:t>
            </a:r>
          </a:p>
          <a:p>
            <a:r>
              <a:rPr lang="ru-RU" sz="2000" dirty="0">
                <a:solidFill>
                  <a:schemeClr val="tx2"/>
                </a:solidFill>
              </a:rPr>
              <a:t>Надеюсь, что вы узнали много нового и полезного. До встречи на следующем уроке!</a:t>
            </a:r>
          </a:p>
        </p:txBody>
      </p:sp>
    </p:spTree>
    <p:extLst>
      <p:ext uri="{BB962C8B-B14F-4D97-AF65-F5344CB8AC3E}">
        <p14:creationId xmlns:p14="http://schemas.microsoft.com/office/powerpoint/2010/main" val="799676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974531" y="384104"/>
            <a:ext cx="7097932" cy="2666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Актуализация знаний </a:t>
            </a:r>
          </a:p>
          <a:p>
            <a:pPr algn="ctr"/>
            <a:endParaRPr lang="ru-RU" sz="28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dirty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</a:t>
            </a:r>
            <a:br>
              <a:rPr lang="ru-RU" sz="2800" b="1" dirty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</a:br>
            <a:endParaRPr lang="ru-RU" altLang="ru-RU" sz="28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539552" y="1193628"/>
            <a:ext cx="8348957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32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60754EF4-EE6E-45F9-8038-66D672DDC2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1948846"/>
              </p:ext>
            </p:extLst>
          </p:nvPr>
        </p:nvGraphicFramePr>
        <p:xfrm>
          <a:off x="457200" y="1193628"/>
          <a:ext cx="8229600" cy="4328160"/>
        </p:xfrm>
        <a:graphic>
          <a:graphicData uri="http://schemas.openxmlformats.org/drawingml/2006/table">
            <a:tbl>
              <a:tblPr/>
              <a:tblGrid>
                <a:gridCol w="8229600">
                  <a:extLst>
                    <a:ext uri="{9D8B030D-6E8A-4147-A177-3AD203B41FA5}">
                      <a16:colId xmlns:a16="http://schemas.microsoft.com/office/drawing/2014/main" val="2974920643"/>
                    </a:ext>
                  </a:extLst>
                </a:gridCol>
              </a:tblGrid>
              <a:tr h="3416313">
                <a:tc>
                  <a:txBody>
                    <a:bodyPr/>
                    <a:lstStyle/>
                    <a:p>
                      <a:pPr algn="l"/>
                      <a:r>
                        <a:rPr lang="ru-RU" sz="24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NewRomanPSMT"/>
                          <a:cs typeface="Times New Roman" panose="02020603050405020304" pitchFamily="18" charset="0"/>
                        </a:rPr>
                        <a:t>Прочитайте эпиграф. </a:t>
                      </a:r>
                      <a:r>
                        <a:rPr lang="kk-KZ" sz="24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NewRomanPSMT"/>
                          <a:cs typeface="Times New Roman" panose="02020603050405020304" pitchFamily="18" charset="0"/>
                        </a:rPr>
                        <a:t>О чем будем говорить на уроке? Почему именно  труд  может сделать человека счастливым?</a:t>
                      </a:r>
                      <a:r>
                        <a:rPr kumimoji="0" lang="kk-KZ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Прокомментируйте смысл эпиграфа.</a:t>
                      </a:r>
                      <a:endParaRPr kumimoji="0" lang="ru-RU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algn="l"/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kk-KZ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endParaRPr lang="kk-KZ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kk-KZ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r>
                        <a:rPr lang="ru-RU" sz="24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Только труд может сделать человека счастливым, приводя его душу в ясность, гармонию и довольство самим собою.</a:t>
                      </a: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ru-RU" sz="24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                                                                                                                               </a:t>
                      </a: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kk-KZ" sz="2400" kern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</a:rPr>
                        <a:t> </a:t>
                      </a: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kk-KZ" sz="2400" b="1" dirty="0">
                          <a:effectLst/>
                          <a:latin typeface="Times New Roman" panose="02020603050405020304" pitchFamily="18" charset="0"/>
                          <a:ea typeface="TimesNewRomanPSMT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25524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1875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925A59-884C-4AA0-B075-EF3AB28BB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325562"/>
          </a:xfrm>
        </p:spPr>
        <p:txBody>
          <a:bodyPr>
            <a:noAutofit/>
          </a:bodyPr>
          <a:lstStyle/>
          <a:p>
            <a:pPr algn="l"/>
            <a:r>
              <a:rPr lang="ru-RU" sz="2800" b="1" i="0" u="none" strike="noStrike" baseline="0" dirty="0">
                <a:latin typeface="SchoolBookKza"/>
              </a:rPr>
              <a:t> Задание 1</a:t>
            </a:r>
            <a:r>
              <a:rPr lang="ru-RU" sz="2800" b="0" i="0" u="none" strike="noStrike" baseline="0" dirty="0">
                <a:latin typeface="SchoolBookKza"/>
              </a:rPr>
              <a:t/>
            </a:r>
            <a:br>
              <a:rPr lang="ru-RU" sz="2800" b="0" i="0" u="none" strike="noStrike" baseline="0" dirty="0">
                <a:latin typeface="SchoolBookKza"/>
              </a:rPr>
            </a:br>
            <a:r>
              <a:rPr lang="ru-RU" sz="2400" b="1" i="0" u="none" strike="noStrike" baseline="0" dirty="0">
                <a:solidFill>
                  <a:schemeClr val="tx2"/>
                </a:solidFill>
                <a:latin typeface="SchoolBookKza"/>
              </a:rPr>
              <a:t>Какая информация для вас является новой?</a:t>
            </a:r>
            <a:br>
              <a:rPr lang="ru-RU" sz="2400" b="1" i="0" u="none" strike="noStrike" baseline="0" dirty="0">
                <a:solidFill>
                  <a:schemeClr val="tx2"/>
                </a:solidFill>
                <a:latin typeface="SchoolBookKza"/>
              </a:rPr>
            </a:br>
            <a:r>
              <a:rPr lang="ru-RU" sz="2400" b="1" i="0" u="none" strike="noStrike" baseline="0" dirty="0">
                <a:solidFill>
                  <a:schemeClr val="tx2"/>
                </a:solidFill>
                <a:latin typeface="SchoolBookKza"/>
              </a:rPr>
              <a:t>Определите тему текста и озаглавьте его в соответствии с темой</a:t>
            </a:r>
            <a:r>
              <a:rPr lang="ru-RU" sz="2800" b="1" i="0" u="none" strike="noStrike" baseline="0" dirty="0">
                <a:solidFill>
                  <a:schemeClr val="tx2"/>
                </a:solidFill>
                <a:latin typeface="SchoolBookKza"/>
              </a:rPr>
              <a:t>.</a:t>
            </a:r>
            <a:endParaRPr lang="ru-RU" sz="2800" b="1" dirty="0">
              <a:solidFill>
                <a:schemeClr val="tx2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83B0EA5-18FB-4A32-AEFA-5040931F5A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2420888"/>
            <a:ext cx="8229600" cy="3484984"/>
          </a:xfrm>
        </p:spPr>
        <p:txBody>
          <a:bodyPr>
            <a:normAutofit lnSpcReduction="10000"/>
          </a:bodyPr>
          <a:lstStyle/>
          <a:p>
            <a:r>
              <a:rPr 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развитием рыночных отношений в условиях конкуренции появились специалисты, которые занимаются продвижением новых товаров на</a:t>
            </a:r>
          </a:p>
          <a:p>
            <a:r>
              <a:rPr 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рынке: бренд-менеджеры, супервайзеры, </a:t>
            </a:r>
            <a:r>
              <a:rPr lang="ru-RU" sz="18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мерчендайзеры</a:t>
            </a:r>
            <a:r>
              <a:rPr 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промоутеры,</a:t>
            </a:r>
          </a:p>
          <a:p>
            <a:r>
              <a:rPr 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менеджеры по рекламе.</a:t>
            </a:r>
          </a:p>
          <a:p>
            <a:r>
              <a:rPr 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Настал век компьютеризации – возникли профессии программиста,</a:t>
            </a:r>
          </a:p>
          <a:p>
            <a:r>
              <a:rPr 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системного администратора и системного инженера, появились специалисты виртуальной реальности: </a:t>
            </a:r>
            <a:r>
              <a:rPr lang="ru-RU" sz="18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</a:t>
            </a:r>
            <a:r>
              <a:rPr 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-дизайнеры, </a:t>
            </a:r>
            <a:r>
              <a:rPr lang="ru-RU" sz="18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</a:t>
            </a:r>
            <a:r>
              <a:rPr 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-программисты.</a:t>
            </a:r>
          </a:p>
          <a:p>
            <a:r>
              <a:rPr 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Новые специалисты помогают эффективно работать, отдыхать и выбирать виды досуга. Здесь трудятся и менеджеры по туризму, и диджеи.</a:t>
            </a:r>
          </a:p>
          <a:p>
            <a:r>
              <a:rPr 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Чтобы привлечь зрителя, продюсерам, имиджмейкерам, PR-менеджерам,</a:t>
            </a:r>
          </a:p>
          <a:p>
            <a:r>
              <a:rPr 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шоуменам приходится прикладывать значительные усилия.</a:t>
            </a:r>
          </a:p>
        </p:txBody>
      </p:sp>
      <p:pic>
        <p:nvPicPr>
          <p:cNvPr id="6" name="Picture 2" descr="C:\Users\Типография\Desktop\Безымянный.png">
            <a:extLst>
              <a:ext uri="{FF2B5EF4-FFF2-40B4-BE49-F238E27FC236}">
                <a16:creationId xmlns:a16="http://schemas.microsoft.com/office/drawing/2014/main" id="{6C031821-AB64-4C52-8FD6-BEF88D7BA1F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/>
          <a:srcRect l="12260" t="5061" r="10981" b="87449"/>
          <a:stretch/>
        </p:blipFill>
        <p:spPr bwMode="auto">
          <a:xfrm>
            <a:off x="0" y="116632"/>
            <a:ext cx="9144000" cy="5040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26172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14348" y="928671"/>
            <a:ext cx="7429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412676" y="347004"/>
            <a:ext cx="79455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Критерии оценивания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CC4C267-66E7-41D2-A541-E4EFC5FC4BBE}"/>
              </a:ext>
            </a:extLst>
          </p:cNvPr>
          <p:cNvSpPr txBox="1"/>
          <p:nvPr/>
        </p:nvSpPr>
        <p:spPr>
          <a:xfrm>
            <a:off x="1187624" y="2434027"/>
            <a:ext cx="6768752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tx2"/>
                </a:solidFill>
              </a:rPr>
              <a:t>дескрипторы;</a:t>
            </a:r>
          </a:p>
          <a:p>
            <a:r>
              <a:rPr lang="ru-RU" sz="2400" b="1" dirty="0">
                <a:solidFill>
                  <a:schemeClr val="tx2"/>
                </a:solidFill>
              </a:rPr>
              <a:t>-делится новой информацией;</a:t>
            </a:r>
          </a:p>
          <a:p>
            <a:r>
              <a:rPr lang="ru-RU" sz="2400" b="1" dirty="0">
                <a:solidFill>
                  <a:schemeClr val="tx2"/>
                </a:solidFill>
              </a:rPr>
              <a:t>-определяет тему текста;</a:t>
            </a:r>
          </a:p>
          <a:p>
            <a:r>
              <a:rPr lang="ru-RU" sz="2400" b="1" dirty="0">
                <a:solidFill>
                  <a:schemeClr val="tx2"/>
                </a:solidFill>
              </a:rPr>
              <a:t>-тема соответствует тексту.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4318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14348" y="928671"/>
            <a:ext cx="7429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412676" y="347004"/>
            <a:ext cx="79455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Проверим!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CC4C267-66E7-41D2-A541-E4EFC5FC4BBE}"/>
              </a:ext>
            </a:extLst>
          </p:cNvPr>
          <p:cNvSpPr txBox="1"/>
          <p:nvPr/>
        </p:nvSpPr>
        <p:spPr>
          <a:xfrm>
            <a:off x="1187624" y="2434027"/>
            <a:ext cx="67687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dirty="0"/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E0663334-EADD-4521-8639-C023A78743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3403051"/>
              </p:ext>
            </p:extLst>
          </p:nvPr>
        </p:nvGraphicFramePr>
        <p:xfrm>
          <a:off x="611560" y="1044602"/>
          <a:ext cx="8075240" cy="5349240"/>
        </p:xfrm>
        <a:graphic>
          <a:graphicData uri="http://schemas.openxmlformats.org/drawingml/2006/table">
            <a:tbl>
              <a:tblPr/>
              <a:tblGrid>
                <a:gridCol w="8075240">
                  <a:extLst>
                    <a:ext uri="{9D8B030D-6E8A-4147-A177-3AD203B41FA5}">
                      <a16:colId xmlns:a16="http://schemas.microsoft.com/office/drawing/2014/main" val="1819917868"/>
                    </a:ext>
                  </a:extLst>
                </a:gridCol>
              </a:tblGrid>
              <a:tr h="4418779">
                <a:tc>
                  <a:txBody>
                    <a:bodyPr/>
                    <a:lstStyle/>
                    <a:p>
                      <a:pPr algn="l"/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kk-KZ" sz="1400" i="1" dirty="0">
                          <a:effectLst/>
                          <a:latin typeface="Times New Roman" panose="02020603050405020304" pitchFamily="18" charset="0"/>
                          <a:ea typeface="TimesNewRomanPSMT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kk-KZ" sz="2000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NewRomanPSMT"/>
                          <a:cs typeface="Times New Roman" panose="02020603050405020304" pitchFamily="18" charset="0"/>
                        </a:rPr>
                        <a:t>Последние два десятилетия характеризуются появлением большого количества новых профессии с труднопроизносимыми порой названиями и еще более сложным для восприятия содержимым. В данной тексте мы попытаемся разобраться в этом информационном потоке и расшифруем загадочные HR’овские термины.</a:t>
                      </a:r>
                      <a:endParaRPr lang="ru-RU" sz="2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kk-KZ" sz="2000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NewRomanPSMT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kk-KZ" sz="2000" b="1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NewRomanPSMT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kk-KZ" sz="2000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NewRomanPSMT"/>
                          <a:cs typeface="Times New Roman" panose="02020603050405020304" pitchFamily="18" charset="0"/>
                        </a:rPr>
                        <a:t>Мир новых профессий</a:t>
                      </a:r>
                      <a:endParaRPr lang="ru-RU" sz="2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kk-KZ" sz="2000" b="1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NewRomanPSMT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kk-KZ" sz="2000" b="1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NewRomanPSMT"/>
                          <a:cs typeface="Times New Roman" panose="02020603050405020304" pitchFamily="18" charset="0"/>
                        </a:rPr>
                        <a:t>Новые профессии</a:t>
                      </a:r>
                      <a:r>
                        <a:rPr lang="kk-KZ" sz="2000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NewRomanPSMT"/>
                          <a:cs typeface="Times New Roman" panose="02020603050405020304" pitchFamily="18" charset="0"/>
                        </a:rPr>
                        <a:t> – термин, обозначающий совокупность профессий, появление которых на рынке труда связано, главным образом, с переходом  Казахстана к смешанной экономике с соответствующей рыночной инфраструктурой. В числе других причин - внедрение новых технологий, существенное обновление функций работников в рамках должностей, формально сохраняющих прежние наименования. К ним относятся такие, как мерчендайзер, девелопер, коучер, копирайтер, супервайзер, промоутер, андеррайтер, трейдер и др</a:t>
                      </a:r>
                      <a:endParaRPr lang="ru-RU" sz="2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kk-KZ" sz="2000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NewRomanPSMT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208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1719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57035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5786" y="357166"/>
            <a:ext cx="61436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Задание 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5786" y="1142984"/>
            <a:ext cx="38576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BB1F0973-94DD-4A58-A381-EAC43818D4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5462200"/>
              </p:ext>
            </p:extLst>
          </p:nvPr>
        </p:nvGraphicFramePr>
        <p:xfrm>
          <a:off x="457200" y="1414476"/>
          <a:ext cx="8229600" cy="4116735"/>
        </p:xfrm>
        <a:graphic>
          <a:graphicData uri="http://schemas.openxmlformats.org/drawingml/2006/table">
            <a:tbl>
              <a:tblPr/>
              <a:tblGrid>
                <a:gridCol w="8229600">
                  <a:extLst>
                    <a:ext uri="{9D8B030D-6E8A-4147-A177-3AD203B41FA5}">
                      <a16:colId xmlns:a16="http://schemas.microsoft.com/office/drawing/2014/main" val="29855042"/>
                    </a:ext>
                  </a:extLst>
                </a:gridCol>
              </a:tblGrid>
              <a:tr h="4116735"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«Грамматическая минутка» </a:t>
                      </a:r>
                    </a:p>
                    <a:p>
                      <a:pPr algn="l"/>
                      <a:r>
                        <a:rPr lang="ru-RU" sz="24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(исправьте грамматические ошибки)</a:t>
                      </a:r>
                    </a:p>
                    <a:p>
                      <a:pPr algn="l"/>
                      <a:r>
                        <a:rPr lang="ru-RU" sz="24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1.Художник, заметив удивительное в окружающем мире, и рассказал об этом людям.</a:t>
                      </a:r>
                    </a:p>
                    <a:p>
                      <a:pPr algn="l"/>
                      <a:r>
                        <a:rPr lang="ru-RU" sz="24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2.Рассматривая картины, нас покоряет мастерство художника.</a:t>
                      </a:r>
                    </a:p>
                    <a:p>
                      <a:pPr algn="l"/>
                      <a:r>
                        <a:rPr lang="ru-RU" sz="24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3.Знакомясь с творчеством Айвазовского и изучив его биографию, мы  открыли для себя много интересного.</a:t>
                      </a:r>
                    </a:p>
                    <a:p>
                      <a:pPr algn="l"/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0912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4318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5786" y="357166"/>
            <a:ext cx="61436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Критерии оценивания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5786" y="1142984"/>
            <a:ext cx="38576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E8C9601B-BA3E-48EA-BE8F-0A0B7B995A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7372268"/>
              </p:ext>
            </p:extLst>
          </p:nvPr>
        </p:nvGraphicFramePr>
        <p:xfrm>
          <a:off x="737906" y="1629989"/>
          <a:ext cx="8003232" cy="3872992"/>
        </p:xfrm>
        <a:graphic>
          <a:graphicData uri="http://schemas.openxmlformats.org/drawingml/2006/table">
            <a:tbl>
              <a:tblPr/>
              <a:tblGrid>
                <a:gridCol w="8003232">
                  <a:extLst>
                    <a:ext uri="{9D8B030D-6E8A-4147-A177-3AD203B41FA5}">
                      <a16:colId xmlns:a16="http://schemas.microsoft.com/office/drawing/2014/main" val="437634897"/>
                    </a:ext>
                  </a:extLst>
                </a:gridCol>
              </a:tblGrid>
              <a:tr h="31099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дескрипторы;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-правильно исправляет грамматические ошибки в 1 предложении;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-правильно исправляет грамматические ошибки во 2 предложении;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-правильно исправляет грамматические ошибки в 3 предложении.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400" b="1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10168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4318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095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5786" y="357166"/>
            <a:ext cx="61436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Проверим!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5786" y="1142984"/>
            <a:ext cx="38576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B955645E-92B6-4822-AFF5-5D6F6EE391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2712191"/>
              </p:ext>
            </p:extLst>
          </p:nvPr>
        </p:nvGraphicFramePr>
        <p:xfrm>
          <a:off x="457200" y="1070518"/>
          <a:ext cx="8229600" cy="3485067"/>
        </p:xfrm>
        <a:graphic>
          <a:graphicData uri="http://schemas.openxmlformats.org/drawingml/2006/table">
            <a:tbl>
              <a:tblPr/>
              <a:tblGrid>
                <a:gridCol w="8229600">
                  <a:extLst>
                    <a:ext uri="{9D8B030D-6E8A-4147-A177-3AD203B41FA5}">
                      <a16:colId xmlns:a16="http://schemas.microsoft.com/office/drawing/2014/main" val="3655363827"/>
                    </a:ext>
                  </a:extLst>
                </a:gridCol>
              </a:tblGrid>
              <a:tr h="348506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 fontAlgn="base"/>
                      <a:r>
                        <a:rPr lang="ru-RU" sz="24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1)Художник, заметив удивительное в окружающем мире, рассказал об этом людям.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NewRomanPSMT"/>
                          <a:cs typeface="Times New Roman" panose="02020603050405020304" pitchFamily="18" charset="0"/>
                        </a:rPr>
                        <a:t>2) </a:t>
                      </a:r>
                      <a:r>
                        <a:rPr lang="ru-RU" sz="24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NewRomanPSMT"/>
                          <a:cs typeface="Times New Roman" panose="02020603050405020304" pitchFamily="18" charset="0"/>
                        </a:rPr>
                        <a:t>Н</a:t>
                      </a:r>
                      <a:r>
                        <a:rPr lang="ru-RU" sz="24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ас покоряет мастерство художника, когда мы рассматриваем картины, </a:t>
                      </a:r>
                      <a:endParaRPr lang="ru-RU" sz="24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 fontAlgn="base"/>
                      <a:r>
                        <a:rPr lang="kk-KZ" sz="24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NewRomanPSMT"/>
                        </a:rPr>
                        <a:t>3) </a:t>
                      </a:r>
                      <a:r>
                        <a:rPr lang="ru-RU" sz="24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Познакомившись с творчеством Айвазовского и изучив его биографию, мы открыли для себя много интересного</a:t>
                      </a:r>
                      <a:r>
                        <a:rPr lang="ru-RU" sz="24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12932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431807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5383</TotalTime>
  <Words>1230</Words>
  <Application>Microsoft Office PowerPoint</Application>
  <PresentationFormat>Экран (4:3)</PresentationFormat>
  <Paragraphs>276</Paragraphs>
  <Slides>23</Slides>
  <Notes>22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2" baseType="lpstr">
      <vt:lpstr>Arial</vt:lpstr>
      <vt:lpstr>Calibri</vt:lpstr>
      <vt:lpstr>Century Gothic</vt:lpstr>
      <vt:lpstr>Lato</vt:lpstr>
      <vt:lpstr>SchoolBookKza</vt:lpstr>
      <vt:lpstr>Tahoma</vt:lpstr>
      <vt:lpstr>Times New Roman</vt:lpstr>
      <vt:lpstr>TimesNewRomanPSMT</vt:lpstr>
      <vt:lpstr>Тема Office</vt:lpstr>
      <vt:lpstr>Презентация PowerPoint</vt:lpstr>
      <vt:lpstr>Презентация PowerPoint</vt:lpstr>
      <vt:lpstr>Презентация PowerPoint</vt:lpstr>
      <vt:lpstr> Задание 1 Какая информация для вас является новой? Определите тему текста и озаглавьте его в соответствии с темой.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163</cp:revision>
  <dcterms:created xsi:type="dcterms:W3CDTF">2020-07-18T05:19:20Z</dcterms:created>
  <dcterms:modified xsi:type="dcterms:W3CDTF">2024-12-11T16:48:03Z</dcterms:modified>
</cp:coreProperties>
</file>