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72" r:id="rId4"/>
    <p:sldId id="274" r:id="rId5"/>
    <p:sldId id="277" r:id="rId6"/>
    <p:sldId id="285" r:id="rId7"/>
    <p:sldId id="287" r:id="rId8"/>
    <p:sldId id="286" r:id="rId9"/>
    <p:sldId id="288" r:id="rId10"/>
    <p:sldId id="276" r:id="rId11"/>
    <p:sldId id="283" r:id="rId12"/>
    <p:sldId id="306" r:id="rId13"/>
    <p:sldId id="289" r:id="rId14"/>
    <p:sldId id="280" r:id="rId15"/>
    <p:sldId id="284" r:id="rId16"/>
    <p:sldId id="282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64" r:id="rId25"/>
    <p:sldId id="269" r:id="rId26"/>
    <p:sldId id="297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4">
          <p15:clr>
            <a:srgbClr val="A4A3A4"/>
          </p15:clr>
        </p15:guide>
        <p15:guide id="2" pos="28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04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anose="020F0502020204030204" pitchFamily="34" charset="0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infourok.ru/go.html?href=https://encyclopaedia.bid/%D0%B2%D0%B8%D0%BA%D0%B8%D0%BF%D0%B5%D0%B4%D0%B8%D1%8F/%D0%91%D0%B0%D0%BB%D0%B0%D1%81%D0%B0%D0%B3%D1%83%D0%BD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infourok.ru/go.html?href=https://encyclopaedia.bid/%D0%B2%D0%B8%D0%BA%D0%B8%D0%BF%D0%B5%D0%B4%D0%B8%D1%8F/%D0%9A%D0%B0%D1%88%D0%B3%D0%B0%D1%80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infourok.ru/go.html?href=https://encyclopaedia.bid/%D0%B2%D0%B8%D0%BA%D0%B8%D0%BF%D0%B5%D0%B4%D0%B8%D1%8F/%D0%9A%D0%B0%D1%80%D0%B0%D1%85%D0%B0%D0%BD%D0%B8%D0%B4%D1%8B" TargetMode="External"/><Relationship Id="rId5" Type="http://schemas.openxmlformats.org/officeDocument/2006/relationships/hyperlink" Target="https://infourok.ru/go.html?href=https://encyclopaedia.bid/%D0%B2%D0%B8%D0%BA%D0%B8%D0%BF%D0%B5%D0%B4%D0%B8%D1%8F/%D0%9A%D0%B0%D1%80%D0%B0%D1%85%D0%B0%D0%BD%D0%B8%D0%B4%D1%81%D0%BA%D0%BE%D0%B5_%D0%B3%D0%BE%D1%81%D1%83%D0%B4%D0%B0%D1%80%D1%81%D1%82%D0%B2%D0%BE" TargetMode="External"/><Relationship Id="rId4" Type="http://schemas.openxmlformats.org/officeDocument/2006/relationships/hyperlink" Target="https://infourok.ru/go.html?href=https://encyclopaedia.bid/%D0%B2%D0%B8%D0%BA%D0%B8%D0%BF%D0%B5%D0%B4%D0%B8%D1%8F/XI_%D0%B2%D0%B5%D0%BA" TargetMode="External"/><Relationship Id="rId9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85495" y="1555115"/>
            <a:ext cx="7712075" cy="1970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/>
            <a:r>
              <a:rPr lang="ru-RU" altLang="ru-RU" sz="2500" b="1" dirty="0" smtClean="0">
                <a:solidFill>
                  <a:srgbClr val="090F7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entury Gothic" panose="020B0502020202020204" pitchFamily="34" charset="0"/>
              </a:rPr>
              <a:t>Русский язык и литература </a:t>
            </a:r>
          </a:p>
          <a:p>
            <a:pPr algn="ctr"/>
            <a:r>
              <a:rPr lang="ru-RU" altLang="ru-RU" sz="2500" b="1" dirty="0" smtClean="0">
                <a:solidFill>
                  <a:srgbClr val="090F7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entury Gothic" panose="020B0502020202020204" pitchFamily="34" charset="0"/>
              </a:rPr>
              <a:t>8 класс</a:t>
            </a:r>
          </a:p>
          <a:p>
            <a:pPr algn="ctr"/>
            <a:r>
              <a:rPr lang="en-US" altLang="ru-RU" sz="2500" b="1" dirty="0" smtClean="0">
                <a:solidFill>
                  <a:srgbClr val="090F7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entury Gothic" panose="020B0502020202020204" pitchFamily="34" charset="0"/>
              </a:rPr>
              <a:t>II –</a:t>
            </a:r>
            <a:r>
              <a:rPr lang="ru-RU" altLang="ru-RU" sz="2500" b="1" dirty="0" smtClean="0">
                <a:solidFill>
                  <a:srgbClr val="090F7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entury Gothic" panose="020B0502020202020204" pitchFamily="34" charset="0"/>
              </a:rPr>
              <a:t> четверть</a:t>
            </a:r>
          </a:p>
          <a:p>
            <a:pPr algn="ctr"/>
            <a:r>
              <a:rPr lang="ru-RU" altLang="ru-RU" sz="2500" b="1" dirty="0" smtClean="0">
                <a:solidFill>
                  <a:srgbClr val="090F7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entury Gothic" panose="020B0502020202020204" pitchFamily="34" charset="0"/>
              </a:rPr>
              <a:t>Раздел 3</a:t>
            </a:r>
          </a:p>
          <a:p>
            <a:pPr algn="ctr"/>
            <a:r>
              <a:rPr lang="ru-RU" altLang="ru-RU" sz="2500" b="1" dirty="0" smtClean="0">
                <a:solidFill>
                  <a:srgbClr val="090F7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entury Gothic" panose="020B0502020202020204" pitchFamily="34" charset="0"/>
              </a:rPr>
              <a:t>Мир труда</a:t>
            </a: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102651" y="648207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630465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Текстовое поле 1"/>
          <p:cNvSpPr txBox="1"/>
          <p:nvPr/>
        </p:nvSpPr>
        <p:spPr>
          <a:xfrm>
            <a:off x="1845310" y="3641090"/>
            <a:ext cx="5989955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 Тема урока: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Мир, созданный трудом (Урок 1)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ru-RU" altLang="ru-RU" sz="2400" b="1" i="1" dirty="0" smtClean="0">
                <a:solidFill>
                  <a:srgbClr val="090F7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entury Gothic" panose="020B0502020202020204" pitchFamily="34" charset="0"/>
              </a:rPr>
              <a:t>   Учитель русского языка и литературы </a:t>
            </a:r>
          </a:p>
        </p:txBody>
      </p:sp>
    </p:spTree>
  </p:cSld>
  <p:clrMapOvr>
    <a:masterClrMapping/>
  </p:clrMapOvr>
  <p:transition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>
            <a:fillRect/>
          </a:stretch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651510" indent="-25019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00203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402715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180340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20408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60477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00545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40614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14414" y="1151879"/>
            <a:ext cx="7700172" cy="125048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.2 Определите главную мысль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текста.Выявите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авторскую позицию </a:t>
            </a:r>
          </a:p>
          <a:p>
            <a:endParaRPr lang="ru-RU" sz="2000" dirty="0"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5786" y="357166"/>
            <a:ext cx="6143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изученного материала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5786" y="1142984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121" name="Group 1"/>
          <p:cNvGrpSpPr/>
          <p:nvPr/>
        </p:nvGrpSpPr>
        <p:grpSpPr bwMode="auto">
          <a:xfrm>
            <a:off x="689900" y="1152079"/>
            <a:ext cx="7500990" cy="1285884"/>
            <a:chOff x="1033" y="167"/>
            <a:chExt cx="8152" cy="1207"/>
          </a:xfrm>
        </p:grpSpPr>
        <p:sp>
          <p:nvSpPr>
            <p:cNvPr id="5122" name="Freeform 2"/>
            <p:cNvSpPr/>
            <p:nvPr/>
          </p:nvSpPr>
          <p:spPr bwMode="auto">
            <a:xfrm>
              <a:off x="1262" y="232"/>
              <a:ext cx="7907" cy="1127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48" y="1"/>
                </a:cxn>
                <a:cxn ang="0">
                  <a:pos x="14" y="14"/>
                </a:cxn>
                <a:cxn ang="0">
                  <a:pos x="2" y="48"/>
                </a:cxn>
                <a:cxn ang="0">
                  <a:pos x="0" y="113"/>
                </a:cxn>
                <a:cxn ang="0">
                  <a:pos x="0" y="1013"/>
                </a:cxn>
                <a:cxn ang="0">
                  <a:pos x="2" y="1079"/>
                </a:cxn>
                <a:cxn ang="0">
                  <a:pos x="14" y="1112"/>
                </a:cxn>
                <a:cxn ang="0">
                  <a:pos x="48" y="1125"/>
                </a:cxn>
                <a:cxn ang="0">
                  <a:pos x="114" y="1127"/>
                </a:cxn>
                <a:cxn ang="0">
                  <a:pos x="7794" y="1127"/>
                </a:cxn>
                <a:cxn ang="0">
                  <a:pos x="7859" y="1125"/>
                </a:cxn>
                <a:cxn ang="0">
                  <a:pos x="7893" y="1112"/>
                </a:cxn>
                <a:cxn ang="0">
                  <a:pos x="7905" y="1079"/>
                </a:cxn>
                <a:cxn ang="0">
                  <a:pos x="7907" y="1013"/>
                </a:cxn>
                <a:cxn ang="0">
                  <a:pos x="7907" y="113"/>
                </a:cxn>
                <a:cxn ang="0">
                  <a:pos x="7905" y="48"/>
                </a:cxn>
                <a:cxn ang="0">
                  <a:pos x="7893" y="14"/>
                </a:cxn>
                <a:cxn ang="0">
                  <a:pos x="7859" y="1"/>
                </a:cxn>
                <a:cxn ang="0">
                  <a:pos x="7794" y="0"/>
                </a:cxn>
                <a:cxn ang="0">
                  <a:pos x="114" y="0"/>
                </a:cxn>
              </a:cxnLst>
              <a:rect l="0" t="0" r="r" b="b"/>
              <a:pathLst>
                <a:path w="7907" h="1127">
                  <a:moveTo>
                    <a:pt x="114" y="0"/>
                  </a:moveTo>
                  <a:lnTo>
                    <a:pt x="48" y="1"/>
                  </a:lnTo>
                  <a:lnTo>
                    <a:pt x="14" y="14"/>
                  </a:lnTo>
                  <a:lnTo>
                    <a:pt x="2" y="48"/>
                  </a:lnTo>
                  <a:lnTo>
                    <a:pt x="0" y="113"/>
                  </a:lnTo>
                  <a:lnTo>
                    <a:pt x="0" y="1013"/>
                  </a:lnTo>
                  <a:lnTo>
                    <a:pt x="2" y="1079"/>
                  </a:lnTo>
                  <a:lnTo>
                    <a:pt x="14" y="1112"/>
                  </a:lnTo>
                  <a:lnTo>
                    <a:pt x="48" y="1125"/>
                  </a:lnTo>
                  <a:lnTo>
                    <a:pt x="114" y="1127"/>
                  </a:lnTo>
                  <a:lnTo>
                    <a:pt x="7794" y="1127"/>
                  </a:lnTo>
                  <a:lnTo>
                    <a:pt x="7859" y="1125"/>
                  </a:lnTo>
                  <a:lnTo>
                    <a:pt x="7893" y="1112"/>
                  </a:lnTo>
                  <a:lnTo>
                    <a:pt x="7905" y="1079"/>
                  </a:lnTo>
                  <a:lnTo>
                    <a:pt x="7907" y="1013"/>
                  </a:lnTo>
                  <a:lnTo>
                    <a:pt x="7907" y="113"/>
                  </a:lnTo>
                  <a:lnTo>
                    <a:pt x="7905" y="48"/>
                  </a:lnTo>
                  <a:lnTo>
                    <a:pt x="7893" y="14"/>
                  </a:lnTo>
                  <a:lnTo>
                    <a:pt x="7859" y="1"/>
                  </a:lnTo>
                  <a:lnTo>
                    <a:pt x="7794" y="0"/>
                  </a:lnTo>
                  <a:lnTo>
                    <a:pt x="114" y="0"/>
                  </a:lnTo>
                  <a:close/>
                </a:path>
              </a:pathLst>
            </a:custGeom>
            <a:noFill/>
            <a:ln w="19050">
              <a:solidFill>
                <a:srgbClr val="F8E9B6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5123" name="Freeform 3"/>
            <p:cNvSpPr/>
            <p:nvPr/>
          </p:nvSpPr>
          <p:spPr bwMode="auto">
            <a:xfrm>
              <a:off x="1046" y="180"/>
              <a:ext cx="513" cy="425"/>
            </a:xfrm>
            <a:custGeom>
              <a:avLst/>
              <a:gdLst/>
              <a:ahLst/>
              <a:cxnLst>
                <a:cxn ang="0">
                  <a:pos x="254" y="0"/>
                </a:cxn>
                <a:cxn ang="0">
                  <a:pos x="0" y="424"/>
                </a:cxn>
                <a:cxn ang="0">
                  <a:pos x="512" y="424"/>
                </a:cxn>
                <a:cxn ang="0">
                  <a:pos x="254" y="0"/>
                </a:cxn>
              </a:cxnLst>
              <a:rect l="0" t="0" r="r" b="b"/>
              <a:pathLst>
                <a:path w="513" h="425">
                  <a:moveTo>
                    <a:pt x="254" y="0"/>
                  </a:moveTo>
                  <a:lnTo>
                    <a:pt x="0" y="424"/>
                  </a:lnTo>
                  <a:lnTo>
                    <a:pt x="512" y="424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F8E9B6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5126" name="Text Box 6"/>
            <p:cNvSpPr txBox="1">
              <a:spLocks noChangeArrowheads="1"/>
            </p:cNvSpPr>
            <p:nvPr/>
          </p:nvSpPr>
          <p:spPr bwMode="auto">
            <a:xfrm>
              <a:off x="1033" y="167"/>
              <a:ext cx="8152" cy="120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square" lIns="0" tIns="0" rIns="0" bIns="0" numCol="1" anchor="t" anchorCtr="0" compatLnSpc="1"/>
            <a:lstStyle/>
            <a:p>
              <a:pPr marL="457200" marR="174625" lvl="1" indent="0" algn="just" defTabSz="914400" rtl="0" eaLnBrk="1" fontAlgn="base" latinLnBrk="0" hangingPunct="1">
                <a:lnSpc>
                  <a:spcPct val="100000"/>
                </a:lnSpc>
                <a:spcBef>
                  <a:spcPts val="725"/>
                </a:spcBef>
                <a:spcAft>
                  <a:spcPts val="1000"/>
                </a:spcAft>
                <a:buClrTx/>
                <a:buSzTx/>
                <a:buFontTx/>
                <a:buNone/>
              </a:pP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7" name="Прямоугольник 16"/>
          <p:cNvSpPr/>
          <p:nvPr/>
        </p:nvSpPr>
        <p:spPr>
          <a:xfrm>
            <a:off x="1071538" y="2571744"/>
            <a:ext cx="7143800" cy="3415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современном мире существует огромное количество  профессий. Но каждая имеет свое значение. Строители строят здания, жилые дома, школы, магазины. Врачи лечат людей и спасают миллионы жизни. Учителя учат детей и помогают выбрать правильную профессию. Дворники делают улицы чистыми и красивыми. Продавцы продают необходимые для жизни товары. Нет такой профессии, которая была бы не нужна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>
            <a:fillRect/>
          </a:stretch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651510" indent="-25019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00203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402715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180340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20408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60477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00545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40614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5786" y="357166"/>
            <a:ext cx="6143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оценивания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5786" y="1142984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1142976" y="1643050"/>
          <a:ext cx="6619875" cy="1705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9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Дескрипторы: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- определяет </a:t>
                      </a: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главную мысль текста;</a:t>
                      </a:r>
                      <a:endParaRPr lang="ru-RU" sz="2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- выявляет авторскую позицию.</a:t>
                      </a:r>
                      <a:endParaRPr lang="ru-RU" sz="2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>
            <a:fillRect/>
          </a:stretch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651510" indent="-25019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00203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402715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180340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20408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60477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00545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40614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12476" y="353679"/>
            <a:ext cx="3857652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ответ</a:t>
            </a: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1142976" y="1643050"/>
          <a:ext cx="6619875" cy="2618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9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1)Нет такой профессии, которая была бы не нужна.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2) Каждая профессия имеет свое значение.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>
            <a:fillRect/>
          </a:stretch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651510" indent="-25019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00203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402715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180340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20408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60477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00545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40614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4348" y="928671"/>
            <a:ext cx="7429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14348" y="1785926"/>
            <a:ext cx="76438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071538" y="428604"/>
            <a:ext cx="59688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 изученного материала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285720" y="1214422"/>
          <a:ext cx="4500594" cy="4989449"/>
        </p:xfrm>
        <a:graphic>
          <a:graphicData uri="http://schemas.openxmlformats.org/drawingml/2006/table">
            <a:tbl>
              <a:tblPr/>
              <a:tblGrid>
                <a:gridCol w="4500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31">
                <a:tc>
                  <a:txBody>
                    <a:bodyPr/>
                    <a:lstStyle/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Выдающийся тюркский поэт и мыслитель Юсуф Баласагуни (около 1015—1070) родился в г. Баласагун. Юный поэт получил начальное образование в родном городе. Свою поэму «Кутадгу билиг» («Благодатное знание») он сочинил, когда ему было уже за пятьдесят. Некоторые ученые предполагают, что Юсуф написал также сочинения «Книга о политике» и «Книга об энциклопедии». К сожалению, эти труды мыслителя бесследно исчезли</a:t>
                      </a:r>
                      <a:r>
                        <a:rPr lang="ru-RU" sz="1800" baseline="30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 Его отец являлся одним из видных, богатых людей того времени.</a:t>
                      </a:r>
                      <a:endParaRPr lang="ru-RU" sz="18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Жил в </a:t>
                      </a:r>
                      <a:r>
                        <a:rPr lang="ru-RU" sz="1800" u="sng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hlinkClick r:id="rId4"/>
                        </a:rPr>
                        <a:t>XI веке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 в </a:t>
                      </a:r>
                      <a:r>
                        <a:rPr lang="ru-RU" sz="1800" u="sng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hlinkClick r:id="rId5"/>
                        </a:rPr>
                        <a:t>государстве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u="sng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hlinkClick r:id="rId6"/>
                        </a:rPr>
                        <a:t>Караханидов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, в городах </a:t>
                      </a:r>
                      <a:r>
                        <a:rPr lang="ru-RU" sz="1800" u="sng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hlinkClick r:id="rId7"/>
                        </a:rPr>
                        <a:t>Кашгар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 и </a:t>
                      </a:r>
                      <a:r>
                        <a:rPr lang="ru-RU" sz="1800" u="sng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hlinkClick r:id="rId8"/>
                        </a:rPr>
                        <a:t>Баласагун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. Юсуф умер в возрасте 68 лет. Он похоронен в г. Кашгар.</a:t>
                      </a:r>
                      <a:endParaRPr lang="ru-RU" sz="18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8193" name="Picture 1" descr="C:\Users\User\Documents\юс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929190" y="1142984"/>
            <a:ext cx="3786214" cy="4981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>
            <a:fillRect/>
          </a:stretch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651510" indent="-25019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00203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402715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180340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20408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60477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00545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40614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4348" y="928671"/>
            <a:ext cx="7429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14348" y="1785926"/>
            <a:ext cx="76438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2"/>
          <p:cNvGrpSpPr/>
          <p:nvPr/>
        </p:nvGrpSpPr>
        <p:grpSpPr bwMode="auto">
          <a:xfrm>
            <a:off x="1214414" y="1000108"/>
            <a:ext cx="7337170" cy="4714908"/>
            <a:chOff x="1247" y="221"/>
            <a:chExt cx="7992" cy="2924"/>
          </a:xfrm>
        </p:grpSpPr>
        <p:pic>
          <p:nvPicPr>
            <p:cNvPr id="34819" name="Picture 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247" y="221"/>
              <a:ext cx="748" cy="29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820" name="Picture 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8436" y="221"/>
              <a:ext cx="748" cy="29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4822" name="Freeform 6"/>
            <p:cNvSpPr/>
            <p:nvPr/>
          </p:nvSpPr>
          <p:spPr bwMode="auto">
            <a:xfrm>
              <a:off x="1325" y="222"/>
              <a:ext cx="7914" cy="354"/>
            </a:xfrm>
            <a:custGeom>
              <a:avLst/>
              <a:gdLst/>
              <a:ahLst/>
              <a:cxnLst>
                <a:cxn ang="0">
                  <a:pos x="7873" y="0"/>
                </a:cxn>
                <a:cxn ang="0">
                  <a:pos x="40" y="0"/>
                </a:cxn>
                <a:cxn ang="0">
                  <a:pos x="17" y="1"/>
                </a:cxn>
                <a:cxn ang="0">
                  <a:pos x="5" y="5"/>
                </a:cxn>
                <a:cxn ang="0">
                  <a:pos x="1" y="17"/>
                </a:cxn>
                <a:cxn ang="0">
                  <a:pos x="0" y="40"/>
                </a:cxn>
                <a:cxn ang="0">
                  <a:pos x="0" y="96"/>
                </a:cxn>
                <a:cxn ang="0">
                  <a:pos x="1" y="119"/>
                </a:cxn>
                <a:cxn ang="0">
                  <a:pos x="5" y="131"/>
                </a:cxn>
                <a:cxn ang="0">
                  <a:pos x="17" y="135"/>
                </a:cxn>
                <a:cxn ang="0">
                  <a:pos x="40" y="136"/>
                </a:cxn>
                <a:cxn ang="0">
                  <a:pos x="7873" y="136"/>
                </a:cxn>
                <a:cxn ang="0">
                  <a:pos x="7896" y="135"/>
                </a:cxn>
                <a:cxn ang="0">
                  <a:pos x="7908" y="131"/>
                </a:cxn>
                <a:cxn ang="0">
                  <a:pos x="7913" y="119"/>
                </a:cxn>
                <a:cxn ang="0">
                  <a:pos x="7913" y="96"/>
                </a:cxn>
                <a:cxn ang="0">
                  <a:pos x="7913" y="40"/>
                </a:cxn>
                <a:cxn ang="0">
                  <a:pos x="7913" y="17"/>
                </a:cxn>
                <a:cxn ang="0">
                  <a:pos x="7908" y="5"/>
                </a:cxn>
                <a:cxn ang="0">
                  <a:pos x="7896" y="1"/>
                </a:cxn>
                <a:cxn ang="0">
                  <a:pos x="7873" y="0"/>
                </a:cxn>
              </a:cxnLst>
              <a:rect l="0" t="0" r="r" b="b"/>
              <a:pathLst>
                <a:path w="7914" h="136">
                  <a:moveTo>
                    <a:pt x="7873" y="0"/>
                  </a:moveTo>
                  <a:lnTo>
                    <a:pt x="40" y="0"/>
                  </a:lnTo>
                  <a:lnTo>
                    <a:pt x="17" y="1"/>
                  </a:lnTo>
                  <a:lnTo>
                    <a:pt x="5" y="5"/>
                  </a:lnTo>
                  <a:lnTo>
                    <a:pt x="1" y="17"/>
                  </a:lnTo>
                  <a:lnTo>
                    <a:pt x="0" y="40"/>
                  </a:lnTo>
                  <a:lnTo>
                    <a:pt x="0" y="96"/>
                  </a:lnTo>
                  <a:lnTo>
                    <a:pt x="1" y="119"/>
                  </a:lnTo>
                  <a:lnTo>
                    <a:pt x="5" y="131"/>
                  </a:lnTo>
                  <a:lnTo>
                    <a:pt x="17" y="135"/>
                  </a:lnTo>
                  <a:lnTo>
                    <a:pt x="40" y="136"/>
                  </a:lnTo>
                  <a:lnTo>
                    <a:pt x="7873" y="136"/>
                  </a:lnTo>
                  <a:lnTo>
                    <a:pt x="7896" y="135"/>
                  </a:lnTo>
                  <a:lnTo>
                    <a:pt x="7908" y="131"/>
                  </a:lnTo>
                  <a:lnTo>
                    <a:pt x="7913" y="119"/>
                  </a:lnTo>
                  <a:lnTo>
                    <a:pt x="7913" y="96"/>
                  </a:lnTo>
                  <a:lnTo>
                    <a:pt x="7913" y="40"/>
                  </a:lnTo>
                  <a:lnTo>
                    <a:pt x="7913" y="17"/>
                  </a:lnTo>
                  <a:lnTo>
                    <a:pt x="7908" y="5"/>
                  </a:lnTo>
                  <a:lnTo>
                    <a:pt x="7896" y="1"/>
                  </a:lnTo>
                  <a:lnTo>
                    <a:pt x="7873" y="0"/>
                  </a:lnTo>
                  <a:close/>
                </a:path>
              </a:pathLst>
            </a:custGeom>
            <a:solidFill>
              <a:srgbClr val="F8E9B6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 dirty="0"/>
            </a:p>
          </p:txBody>
        </p:sp>
        <p:sp>
          <p:nvSpPr>
            <p:cNvPr id="34823" name="Freeform 7"/>
            <p:cNvSpPr/>
            <p:nvPr/>
          </p:nvSpPr>
          <p:spPr bwMode="auto">
            <a:xfrm>
              <a:off x="1249" y="235"/>
              <a:ext cx="7933" cy="341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35" y="3"/>
                </a:cxn>
                <a:cxn ang="0">
                  <a:pos x="19" y="11"/>
                </a:cxn>
                <a:cxn ang="0">
                  <a:pos x="6" y="26"/>
                </a:cxn>
                <a:cxn ang="0">
                  <a:pos x="0" y="50"/>
                </a:cxn>
                <a:cxn ang="0">
                  <a:pos x="0" y="106"/>
                </a:cxn>
                <a:cxn ang="0">
                  <a:pos x="2" y="121"/>
                </a:cxn>
                <a:cxn ang="0">
                  <a:pos x="10" y="137"/>
                </a:cxn>
                <a:cxn ang="0">
                  <a:pos x="26" y="150"/>
                </a:cxn>
                <a:cxn ang="0">
                  <a:pos x="50" y="156"/>
                </a:cxn>
                <a:cxn ang="0">
                  <a:pos x="7883" y="156"/>
                </a:cxn>
                <a:cxn ang="0">
                  <a:pos x="7898" y="153"/>
                </a:cxn>
                <a:cxn ang="0">
                  <a:pos x="7915" y="145"/>
                </a:cxn>
                <a:cxn ang="0">
                  <a:pos x="7928" y="130"/>
                </a:cxn>
                <a:cxn ang="0">
                  <a:pos x="7933" y="106"/>
                </a:cxn>
                <a:cxn ang="0">
                  <a:pos x="7933" y="50"/>
                </a:cxn>
                <a:cxn ang="0">
                  <a:pos x="7931" y="35"/>
                </a:cxn>
                <a:cxn ang="0">
                  <a:pos x="7923" y="19"/>
                </a:cxn>
                <a:cxn ang="0">
                  <a:pos x="7908" y="6"/>
                </a:cxn>
                <a:cxn ang="0">
                  <a:pos x="7883" y="0"/>
                </a:cxn>
                <a:cxn ang="0">
                  <a:pos x="50" y="0"/>
                </a:cxn>
              </a:cxnLst>
              <a:rect l="0" t="0" r="r" b="b"/>
              <a:pathLst>
                <a:path w="7933" h="156">
                  <a:moveTo>
                    <a:pt x="50" y="0"/>
                  </a:moveTo>
                  <a:lnTo>
                    <a:pt x="35" y="3"/>
                  </a:lnTo>
                  <a:lnTo>
                    <a:pt x="19" y="11"/>
                  </a:lnTo>
                  <a:lnTo>
                    <a:pt x="6" y="26"/>
                  </a:lnTo>
                  <a:lnTo>
                    <a:pt x="0" y="50"/>
                  </a:lnTo>
                  <a:lnTo>
                    <a:pt x="0" y="106"/>
                  </a:lnTo>
                  <a:lnTo>
                    <a:pt x="2" y="121"/>
                  </a:lnTo>
                  <a:lnTo>
                    <a:pt x="10" y="137"/>
                  </a:lnTo>
                  <a:lnTo>
                    <a:pt x="26" y="150"/>
                  </a:lnTo>
                  <a:lnTo>
                    <a:pt x="50" y="156"/>
                  </a:lnTo>
                  <a:lnTo>
                    <a:pt x="7883" y="156"/>
                  </a:lnTo>
                  <a:lnTo>
                    <a:pt x="7898" y="153"/>
                  </a:lnTo>
                  <a:lnTo>
                    <a:pt x="7915" y="145"/>
                  </a:lnTo>
                  <a:lnTo>
                    <a:pt x="7928" y="130"/>
                  </a:lnTo>
                  <a:lnTo>
                    <a:pt x="7933" y="106"/>
                  </a:lnTo>
                  <a:lnTo>
                    <a:pt x="7933" y="50"/>
                  </a:lnTo>
                  <a:lnTo>
                    <a:pt x="7931" y="35"/>
                  </a:lnTo>
                  <a:lnTo>
                    <a:pt x="7923" y="19"/>
                  </a:lnTo>
                  <a:lnTo>
                    <a:pt x="7908" y="6"/>
                  </a:lnTo>
                  <a:lnTo>
                    <a:pt x="7883" y="0"/>
                  </a:lnTo>
                  <a:lnTo>
                    <a:pt x="50" y="0"/>
                  </a:lnTo>
                  <a:close/>
                </a:path>
              </a:pathLst>
            </a:custGeom>
            <a:noFill/>
            <a:ln w="2540">
              <a:solidFill>
                <a:srgbClr val="604519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34824" name="Freeform 8"/>
            <p:cNvSpPr/>
            <p:nvPr/>
          </p:nvSpPr>
          <p:spPr bwMode="auto">
            <a:xfrm>
              <a:off x="1269" y="255"/>
              <a:ext cx="7894" cy="321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23" y="1"/>
                </a:cxn>
                <a:cxn ang="0">
                  <a:pos x="13" y="5"/>
                </a:cxn>
                <a:cxn ang="0">
                  <a:pos x="4" y="14"/>
                </a:cxn>
                <a:cxn ang="0">
                  <a:pos x="0" y="30"/>
                </a:cxn>
                <a:cxn ang="0">
                  <a:pos x="0" y="86"/>
                </a:cxn>
                <a:cxn ang="0">
                  <a:pos x="1" y="92"/>
                </a:cxn>
                <a:cxn ang="0">
                  <a:pos x="5" y="103"/>
                </a:cxn>
                <a:cxn ang="0">
                  <a:pos x="14" y="112"/>
                </a:cxn>
                <a:cxn ang="0">
                  <a:pos x="30" y="116"/>
                </a:cxn>
                <a:cxn ang="0">
                  <a:pos x="7863" y="116"/>
                </a:cxn>
                <a:cxn ang="0">
                  <a:pos x="7870" y="115"/>
                </a:cxn>
                <a:cxn ang="0">
                  <a:pos x="7880" y="111"/>
                </a:cxn>
                <a:cxn ang="0">
                  <a:pos x="7889" y="102"/>
                </a:cxn>
                <a:cxn ang="0">
                  <a:pos x="7893" y="86"/>
                </a:cxn>
                <a:cxn ang="0">
                  <a:pos x="7893" y="30"/>
                </a:cxn>
                <a:cxn ang="0">
                  <a:pos x="7893" y="24"/>
                </a:cxn>
                <a:cxn ang="0">
                  <a:pos x="7889" y="14"/>
                </a:cxn>
                <a:cxn ang="0">
                  <a:pos x="7880" y="4"/>
                </a:cxn>
                <a:cxn ang="0">
                  <a:pos x="7863" y="0"/>
                </a:cxn>
                <a:cxn ang="0">
                  <a:pos x="30" y="0"/>
                </a:cxn>
              </a:cxnLst>
              <a:rect l="0" t="0" r="r" b="b"/>
              <a:pathLst>
                <a:path w="7894" h="116">
                  <a:moveTo>
                    <a:pt x="30" y="0"/>
                  </a:moveTo>
                  <a:lnTo>
                    <a:pt x="23" y="1"/>
                  </a:lnTo>
                  <a:lnTo>
                    <a:pt x="13" y="5"/>
                  </a:lnTo>
                  <a:lnTo>
                    <a:pt x="4" y="14"/>
                  </a:lnTo>
                  <a:lnTo>
                    <a:pt x="0" y="30"/>
                  </a:lnTo>
                  <a:lnTo>
                    <a:pt x="0" y="86"/>
                  </a:lnTo>
                  <a:lnTo>
                    <a:pt x="1" y="92"/>
                  </a:lnTo>
                  <a:lnTo>
                    <a:pt x="5" y="103"/>
                  </a:lnTo>
                  <a:lnTo>
                    <a:pt x="14" y="112"/>
                  </a:lnTo>
                  <a:lnTo>
                    <a:pt x="30" y="116"/>
                  </a:lnTo>
                  <a:lnTo>
                    <a:pt x="7863" y="116"/>
                  </a:lnTo>
                  <a:lnTo>
                    <a:pt x="7870" y="115"/>
                  </a:lnTo>
                  <a:lnTo>
                    <a:pt x="7880" y="111"/>
                  </a:lnTo>
                  <a:lnTo>
                    <a:pt x="7889" y="102"/>
                  </a:lnTo>
                  <a:lnTo>
                    <a:pt x="7893" y="86"/>
                  </a:lnTo>
                  <a:lnTo>
                    <a:pt x="7893" y="30"/>
                  </a:lnTo>
                  <a:lnTo>
                    <a:pt x="7893" y="24"/>
                  </a:lnTo>
                  <a:lnTo>
                    <a:pt x="7889" y="14"/>
                  </a:lnTo>
                  <a:lnTo>
                    <a:pt x="7880" y="4"/>
                  </a:lnTo>
                  <a:lnTo>
                    <a:pt x="7863" y="0"/>
                  </a:lnTo>
                  <a:lnTo>
                    <a:pt x="30" y="0"/>
                  </a:lnTo>
                  <a:close/>
                </a:path>
              </a:pathLst>
            </a:custGeom>
            <a:noFill/>
            <a:ln w="2540">
              <a:solidFill>
                <a:srgbClr val="604519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34829" name="Text Box 13"/>
            <p:cNvSpPr txBox="1">
              <a:spLocks noChangeArrowheads="1"/>
            </p:cNvSpPr>
            <p:nvPr/>
          </p:nvSpPr>
          <p:spPr bwMode="auto">
            <a:xfrm>
              <a:off x="1247" y="221"/>
              <a:ext cx="7937" cy="292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square" lIns="0" tIns="0" rIns="0" bIns="0" numCol="1" anchor="t" anchorCtr="0" compatLnSpc="1"/>
            <a:lstStyle/>
            <a:p>
              <a:pPr marR="4186555" lvl="1" algn="r" fontAlgn="base">
                <a:spcBef>
                  <a:spcPts val="50"/>
                </a:spcBef>
                <a:spcAft>
                  <a:spcPts val="1000"/>
                </a:spcAft>
              </a:pP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rgbClr val="533B1E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</a:t>
              </a:r>
              <a:r>
                <a:rPr lang="ru-RU" sz="2000" b="1" i="1" dirty="0" smtClean="0">
                  <a:solidFill>
                    <a:srgbClr val="533B1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1428728" y="1071546"/>
            <a:ext cx="65008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Послушайте стихотворение</a:t>
            </a:r>
            <a:endParaRPr lang="ru-RU" sz="2800" b="1" u="sng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071538" y="428604"/>
            <a:ext cx="59688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 изученного материала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42976" y="1643050"/>
            <a:ext cx="74295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Какое впечатление произвело на вас стихотворение? </a:t>
            </a: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особенно запомнилось? Объясните смысл этого стихотворения. Сформулируйте его основную мысль.</a:t>
            </a:r>
          </a:p>
          <a:p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1142976" y="2571744"/>
            <a:ext cx="69742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о том, как надо обращаться с ремесленниками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Пусть славится ремесленный народ!</a:t>
            </a:r>
            <a:r>
              <a:rPr lang="ru-RU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Богатство он руками создаёт.</a:t>
            </a:r>
            <a:r>
              <a:rPr lang="ru-RU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себе приблизь искусных мастеров,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Тебе не обойтись без их трудов.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Гончар и ткач, сапожник и седельник,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Ковач, пирожник, оружейник, мельник,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Припомни сам – мне всех не перечесть, –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Кто там ещё в сословье этом есть.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Богатства те, что видим мы вокруг, –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Всё это дело их искусных рук.</a:t>
            </a:r>
          </a:p>
          <a:p>
            <a:pPr algn="r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(Ю. Баласагуни)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>
            <a:fillRect/>
          </a:stretch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651510" indent="-25019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00203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402715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180340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20408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60477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00545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40614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t>15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5786" y="357166"/>
            <a:ext cx="6143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оценивания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5786" y="1142984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142976" y="1785926"/>
          <a:ext cx="6357982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57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Дескрипторы: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делится своим впечатлением;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излагает свою мысль;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объясняет смысл прослушанного стихотворения;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определяет  основную мысль стихотворения.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>
            <a:fillRect/>
          </a:stretch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651510" indent="-25019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00203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402715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180340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20408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60477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00545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40614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t>16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4348" y="928671"/>
            <a:ext cx="7429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14348" y="1785926"/>
            <a:ext cx="76438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2"/>
          <p:cNvGrpSpPr/>
          <p:nvPr/>
        </p:nvGrpSpPr>
        <p:grpSpPr bwMode="auto">
          <a:xfrm>
            <a:off x="1214414" y="1000108"/>
            <a:ext cx="7337170" cy="4714908"/>
            <a:chOff x="1247" y="221"/>
            <a:chExt cx="7992" cy="2924"/>
          </a:xfrm>
        </p:grpSpPr>
        <p:pic>
          <p:nvPicPr>
            <p:cNvPr id="34819" name="Picture 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247" y="221"/>
              <a:ext cx="748" cy="29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820" name="Picture 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8436" y="221"/>
              <a:ext cx="748" cy="29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4822" name="Freeform 6"/>
            <p:cNvSpPr/>
            <p:nvPr/>
          </p:nvSpPr>
          <p:spPr bwMode="auto">
            <a:xfrm>
              <a:off x="1325" y="222"/>
              <a:ext cx="7914" cy="354"/>
            </a:xfrm>
            <a:custGeom>
              <a:avLst/>
              <a:gdLst/>
              <a:ahLst/>
              <a:cxnLst>
                <a:cxn ang="0">
                  <a:pos x="7873" y="0"/>
                </a:cxn>
                <a:cxn ang="0">
                  <a:pos x="40" y="0"/>
                </a:cxn>
                <a:cxn ang="0">
                  <a:pos x="17" y="1"/>
                </a:cxn>
                <a:cxn ang="0">
                  <a:pos x="5" y="5"/>
                </a:cxn>
                <a:cxn ang="0">
                  <a:pos x="1" y="17"/>
                </a:cxn>
                <a:cxn ang="0">
                  <a:pos x="0" y="40"/>
                </a:cxn>
                <a:cxn ang="0">
                  <a:pos x="0" y="96"/>
                </a:cxn>
                <a:cxn ang="0">
                  <a:pos x="1" y="119"/>
                </a:cxn>
                <a:cxn ang="0">
                  <a:pos x="5" y="131"/>
                </a:cxn>
                <a:cxn ang="0">
                  <a:pos x="17" y="135"/>
                </a:cxn>
                <a:cxn ang="0">
                  <a:pos x="40" y="136"/>
                </a:cxn>
                <a:cxn ang="0">
                  <a:pos x="7873" y="136"/>
                </a:cxn>
                <a:cxn ang="0">
                  <a:pos x="7896" y="135"/>
                </a:cxn>
                <a:cxn ang="0">
                  <a:pos x="7908" y="131"/>
                </a:cxn>
                <a:cxn ang="0">
                  <a:pos x="7913" y="119"/>
                </a:cxn>
                <a:cxn ang="0">
                  <a:pos x="7913" y="96"/>
                </a:cxn>
                <a:cxn ang="0">
                  <a:pos x="7913" y="40"/>
                </a:cxn>
                <a:cxn ang="0">
                  <a:pos x="7913" y="17"/>
                </a:cxn>
                <a:cxn ang="0">
                  <a:pos x="7908" y="5"/>
                </a:cxn>
                <a:cxn ang="0">
                  <a:pos x="7896" y="1"/>
                </a:cxn>
                <a:cxn ang="0">
                  <a:pos x="7873" y="0"/>
                </a:cxn>
              </a:cxnLst>
              <a:rect l="0" t="0" r="r" b="b"/>
              <a:pathLst>
                <a:path w="7914" h="136">
                  <a:moveTo>
                    <a:pt x="7873" y="0"/>
                  </a:moveTo>
                  <a:lnTo>
                    <a:pt x="40" y="0"/>
                  </a:lnTo>
                  <a:lnTo>
                    <a:pt x="17" y="1"/>
                  </a:lnTo>
                  <a:lnTo>
                    <a:pt x="5" y="5"/>
                  </a:lnTo>
                  <a:lnTo>
                    <a:pt x="1" y="17"/>
                  </a:lnTo>
                  <a:lnTo>
                    <a:pt x="0" y="40"/>
                  </a:lnTo>
                  <a:lnTo>
                    <a:pt x="0" y="96"/>
                  </a:lnTo>
                  <a:lnTo>
                    <a:pt x="1" y="119"/>
                  </a:lnTo>
                  <a:lnTo>
                    <a:pt x="5" y="131"/>
                  </a:lnTo>
                  <a:lnTo>
                    <a:pt x="17" y="135"/>
                  </a:lnTo>
                  <a:lnTo>
                    <a:pt x="40" y="136"/>
                  </a:lnTo>
                  <a:lnTo>
                    <a:pt x="7873" y="136"/>
                  </a:lnTo>
                  <a:lnTo>
                    <a:pt x="7896" y="135"/>
                  </a:lnTo>
                  <a:lnTo>
                    <a:pt x="7908" y="131"/>
                  </a:lnTo>
                  <a:lnTo>
                    <a:pt x="7913" y="119"/>
                  </a:lnTo>
                  <a:lnTo>
                    <a:pt x="7913" y="96"/>
                  </a:lnTo>
                  <a:lnTo>
                    <a:pt x="7913" y="40"/>
                  </a:lnTo>
                  <a:lnTo>
                    <a:pt x="7913" y="17"/>
                  </a:lnTo>
                  <a:lnTo>
                    <a:pt x="7908" y="5"/>
                  </a:lnTo>
                  <a:lnTo>
                    <a:pt x="7896" y="1"/>
                  </a:lnTo>
                  <a:lnTo>
                    <a:pt x="7873" y="0"/>
                  </a:lnTo>
                  <a:close/>
                </a:path>
              </a:pathLst>
            </a:custGeom>
            <a:solidFill>
              <a:srgbClr val="F8E9B6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r>
                <a:rPr lang="ru-RU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Глава о том, как надо обращаться с ремесленниками</a:t>
              </a:r>
            </a:p>
            <a:p>
              <a:endParaRPr lang="ru-RU" dirty="0"/>
            </a:p>
          </p:txBody>
        </p:sp>
        <p:sp>
          <p:nvSpPr>
            <p:cNvPr id="34823" name="Freeform 7"/>
            <p:cNvSpPr/>
            <p:nvPr/>
          </p:nvSpPr>
          <p:spPr bwMode="auto">
            <a:xfrm>
              <a:off x="1249" y="235"/>
              <a:ext cx="7933" cy="341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35" y="3"/>
                </a:cxn>
                <a:cxn ang="0">
                  <a:pos x="19" y="11"/>
                </a:cxn>
                <a:cxn ang="0">
                  <a:pos x="6" y="26"/>
                </a:cxn>
                <a:cxn ang="0">
                  <a:pos x="0" y="50"/>
                </a:cxn>
                <a:cxn ang="0">
                  <a:pos x="0" y="106"/>
                </a:cxn>
                <a:cxn ang="0">
                  <a:pos x="2" y="121"/>
                </a:cxn>
                <a:cxn ang="0">
                  <a:pos x="10" y="137"/>
                </a:cxn>
                <a:cxn ang="0">
                  <a:pos x="26" y="150"/>
                </a:cxn>
                <a:cxn ang="0">
                  <a:pos x="50" y="156"/>
                </a:cxn>
                <a:cxn ang="0">
                  <a:pos x="7883" y="156"/>
                </a:cxn>
                <a:cxn ang="0">
                  <a:pos x="7898" y="153"/>
                </a:cxn>
                <a:cxn ang="0">
                  <a:pos x="7915" y="145"/>
                </a:cxn>
                <a:cxn ang="0">
                  <a:pos x="7928" y="130"/>
                </a:cxn>
                <a:cxn ang="0">
                  <a:pos x="7933" y="106"/>
                </a:cxn>
                <a:cxn ang="0">
                  <a:pos x="7933" y="50"/>
                </a:cxn>
                <a:cxn ang="0">
                  <a:pos x="7931" y="35"/>
                </a:cxn>
                <a:cxn ang="0">
                  <a:pos x="7923" y="19"/>
                </a:cxn>
                <a:cxn ang="0">
                  <a:pos x="7908" y="6"/>
                </a:cxn>
                <a:cxn ang="0">
                  <a:pos x="7883" y="0"/>
                </a:cxn>
                <a:cxn ang="0">
                  <a:pos x="50" y="0"/>
                </a:cxn>
              </a:cxnLst>
              <a:rect l="0" t="0" r="r" b="b"/>
              <a:pathLst>
                <a:path w="7933" h="156">
                  <a:moveTo>
                    <a:pt x="50" y="0"/>
                  </a:moveTo>
                  <a:lnTo>
                    <a:pt x="35" y="3"/>
                  </a:lnTo>
                  <a:lnTo>
                    <a:pt x="19" y="11"/>
                  </a:lnTo>
                  <a:lnTo>
                    <a:pt x="6" y="26"/>
                  </a:lnTo>
                  <a:lnTo>
                    <a:pt x="0" y="50"/>
                  </a:lnTo>
                  <a:lnTo>
                    <a:pt x="0" y="106"/>
                  </a:lnTo>
                  <a:lnTo>
                    <a:pt x="2" y="121"/>
                  </a:lnTo>
                  <a:lnTo>
                    <a:pt x="10" y="137"/>
                  </a:lnTo>
                  <a:lnTo>
                    <a:pt x="26" y="150"/>
                  </a:lnTo>
                  <a:lnTo>
                    <a:pt x="50" y="156"/>
                  </a:lnTo>
                  <a:lnTo>
                    <a:pt x="7883" y="156"/>
                  </a:lnTo>
                  <a:lnTo>
                    <a:pt x="7898" y="153"/>
                  </a:lnTo>
                  <a:lnTo>
                    <a:pt x="7915" y="145"/>
                  </a:lnTo>
                  <a:lnTo>
                    <a:pt x="7928" y="130"/>
                  </a:lnTo>
                  <a:lnTo>
                    <a:pt x="7933" y="106"/>
                  </a:lnTo>
                  <a:lnTo>
                    <a:pt x="7933" y="50"/>
                  </a:lnTo>
                  <a:lnTo>
                    <a:pt x="7931" y="35"/>
                  </a:lnTo>
                  <a:lnTo>
                    <a:pt x="7923" y="19"/>
                  </a:lnTo>
                  <a:lnTo>
                    <a:pt x="7908" y="6"/>
                  </a:lnTo>
                  <a:lnTo>
                    <a:pt x="7883" y="0"/>
                  </a:lnTo>
                  <a:lnTo>
                    <a:pt x="50" y="0"/>
                  </a:lnTo>
                  <a:close/>
                </a:path>
              </a:pathLst>
            </a:custGeom>
            <a:noFill/>
            <a:ln w="2540">
              <a:solidFill>
                <a:srgbClr val="604519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34824" name="Freeform 8"/>
            <p:cNvSpPr/>
            <p:nvPr/>
          </p:nvSpPr>
          <p:spPr bwMode="auto">
            <a:xfrm>
              <a:off x="1269" y="255"/>
              <a:ext cx="7894" cy="321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23" y="1"/>
                </a:cxn>
                <a:cxn ang="0">
                  <a:pos x="13" y="5"/>
                </a:cxn>
                <a:cxn ang="0">
                  <a:pos x="4" y="14"/>
                </a:cxn>
                <a:cxn ang="0">
                  <a:pos x="0" y="30"/>
                </a:cxn>
                <a:cxn ang="0">
                  <a:pos x="0" y="86"/>
                </a:cxn>
                <a:cxn ang="0">
                  <a:pos x="1" y="92"/>
                </a:cxn>
                <a:cxn ang="0">
                  <a:pos x="5" y="103"/>
                </a:cxn>
                <a:cxn ang="0">
                  <a:pos x="14" y="112"/>
                </a:cxn>
                <a:cxn ang="0">
                  <a:pos x="30" y="116"/>
                </a:cxn>
                <a:cxn ang="0">
                  <a:pos x="7863" y="116"/>
                </a:cxn>
                <a:cxn ang="0">
                  <a:pos x="7870" y="115"/>
                </a:cxn>
                <a:cxn ang="0">
                  <a:pos x="7880" y="111"/>
                </a:cxn>
                <a:cxn ang="0">
                  <a:pos x="7889" y="102"/>
                </a:cxn>
                <a:cxn ang="0">
                  <a:pos x="7893" y="86"/>
                </a:cxn>
                <a:cxn ang="0">
                  <a:pos x="7893" y="30"/>
                </a:cxn>
                <a:cxn ang="0">
                  <a:pos x="7893" y="24"/>
                </a:cxn>
                <a:cxn ang="0">
                  <a:pos x="7889" y="14"/>
                </a:cxn>
                <a:cxn ang="0">
                  <a:pos x="7880" y="4"/>
                </a:cxn>
                <a:cxn ang="0">
                  <a:pos x="7863" y="0"/>
                </a:cxn>
                <a:cxn ang="0">
                  <a:pos x="30" y="0"/>
                </a:cxn>
              </a:cxnLst>
              <a:rect l="0" t="0" r="r" b="b"/>
              <a:pathLst>
                <a:path w="7894" h="116">
                  <a:moveTo>
                    <a:pt x="30" y="0"/>
                  </a:moveTo>
                  <a:lnTo>
                    <a:pt x="23" y="1"/>
                  </a:lnTo>
                  <a:lnTo>
                    <a:pt x="13" y="5"/>
                  </a:lnTo>
                  <a:lnTo>
                    <a:pt x="4" y="14"/>
                  </a:lnTo>
                  <a:lnTo>
                    <a:pt x="0" y="30"/>
                  </a:lnTo>
                  <a:lnTo>
                    <a:pt x="0" y="86"/>
                  </a:lnTo>
                  <a:lnTo>
                    <a:pt x="1" y="92"/>
                  </a:lnTo>
                  <a:lnTo>
                    <a:pt x="5" y="103"/>
                  </a:lnTo>
                  <a:lnTo>
                    <a:pt x="14" y="112"/>
                  </a:lnTo>
                  <a:lnTo>
                    <a:pt x="30" y="116"/>
                  </a:lnTo>
                  <a:lnTo>
                    <a:pt x="7863" y="116"/>
                  </a:lnTo>
                  <a:lnTo>
                    <a:pt x="7870" y="115"/>
                  </a:lnTo>
                  <a:lnTo>
                    <a:pt x="7880" y="111"/>
                  </a:lnTo>
                  <a:lnTo>
                    <a:pt x="7889" y="102"/>
                  </a:lnTo>
                  <a:lnTo>
                    <a:pt x="7893" y="86"/>
                  </a:lnTo>
                  <a:lnTo>
                    <a:pt x="7893" y="30"/>
                  </a:lnTo>
                  <a:lnTo>
                    <a:pt x="7893" y="24"/>
                  </a:lnTo>
                  <a:lnTo>
                    <a:pt x="7889" y="14"/>
                  </a:lnTo>
                  <a:lnTo>
                    <a:pt x="7880" y="4"/>
                  </a:lnTo>
                  <a:lnTo>
                    <a:pt x="7863" y="0"/>
                  </a:lnTo>
                  <a:lnTo>
                    <a:pt x="30" y="0"/>
                  </a:lnTo>
                  <a:close/>
                </a:path>
              </a:pathLst>
            </a:custGeom>
            <a:noFill/>
            <a:ln w="2540">
              <a:solidFill>
                <a:srgbClr val="604519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34829" name="Text Box 13"/>
            <p:cNvSpPr txBox="1">
              <a:spLocks noChangeArrowheads="1"/>
            </p:cNvSpPr>
            <p:nvPr/>
          </p:nvSpPr>
          <p:spPr bwMode="auto">
            <a:xfrm>
              <a:off x="1247" y="221"/>
              <a:ext cx="7937" cy="292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square" lIns="0" tIns="0" rIns="0" bIns="0" numCol="1" anchor="t" anchorCtr="0" compatLnSpc="1"/>
            <a:lstStyle/>
            <a:p>
              <a:pPr marR="4186555" lvl="1" algn="r" fontAlgn="base">
                <a:spcBef>
                  <a:spcPts val="50"/>
                </a:spcBef>
                <a:spcAft>
                  <a:spcPts val="1000"/>
                </a:spcAft>
              </a:pP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rgbClr val="533B1E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</a:t>
              </a:r>
              <a:r>
                <a:rPr lang="ru-RU" sz="2000" b="1" i="1" dirty="0" smtClean="0">
                  <a:solidFill>
                    <a:srgbClr val="533B1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1071538" y="428604"/>
            <a:ext cx="18396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Проверим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42976" y="1643050"/>
            <a:ext cx="74295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Какое впечатление произвело на вас стихотворение? </a:t>
            </a: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особенно запомнилось? Объясните смысл этого стихотворения. Сформулируйте его основную мысль.</a:t>
            </a:r>
          </a:p>
          <a:p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1142976" y="2571744"/>
            <a:ext cx="6974213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Чувства удивления и восхищения при чтении стиха, прославление труда ремесленников.</a:t>
            </a:r>
          </a:p>
          <a:p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прославить труд ремесленников.</a:t>
            </a:r>
          </a:p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восхищение делами ремесленников.</a:t>
            </a:r>
          </a:p>
          <a:p>
            <a:pPr algn="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>
            <a:fillRect/>
          </a:stretch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651510" indent="-25019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00203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402715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180340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20408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60477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00545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40614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t>17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4348" y="928671"/>
            <a:ext cx="7429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14348" y="1785926"/>
            <a:ext cx="76438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071538" y="428604"/>
            <a:ext cx="31390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ответ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42976" y="2571744"/>
            <a:ext cx="69742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1000100" y="1785926"/>
          <a:ext cx="6619900" cy="3195955"/>
        </p:xfrm>
        <a:graphic>
          <a:graphicData uri="http://schemas.openxmlformats.org/drawingml/2006/table">
            <a:tbl>
              <a:tblPr/>
              <a:tblGrid>
                <a:gridCol w="6619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86053">
                <a:tc>
                  <a:txBody>
                    <a:bodyPr/>
                    <a:lstStyle/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А когда человек получает от своего труда радость, удовлетворение – это наивысшее проявление труда. И результат такого труда будет блестящим! Значит ещё одна составляющая труда – это успех, который  приносит нам желаемое. </a:t>
                      </a:r>
                      <a:endParaRPr lang="ru-RU" sz="28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>
            <a:fillRect/>
          </a:stretch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651510" indent="-25019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00203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402715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180340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20408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60477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00545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40614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t>18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14414" y="1151879"/>
            <a:ext cx="7700172" cy="819594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3.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Соотнесите слово и его значение.</a:t>
            </a:r>
          </a:p>
          <a:p>
            <a:endParaRPr lang="ru-RU" sz="2000" dirty="0"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5786" y="357166"/>
            <a:ext cx="6143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изученного материала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5786" y="1142984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 bwMode="auto">
          <a:xfrm>
            <a:off x="642910" y="1141919"/>
            <a:ext cx="7500990" cy="1285884"/>
            <a:chOff x="1033" y="167"/>
            <a:chExt cx="8152" cy="1207"/>
          </a:xfrm>
        </p:grpSpPr>
        <p:sp>
          <p:nvSpPr>
            <p:cNvPr id="5122" name="Freeform 2"/>
            <p:cNvSpPr/>
            <p:nvPr/>
          </p:nvSpPr>
          <p:spPr bwMode="auto">
            <a:xfrm>
              <a:off x="1262" y="232"/>
              <a:ext cx="7907" cy="1127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48" y="1"/>
                </a:cxn>
                <a:cxn ang="0">
                  <a:pos x="14" y="14"/>
                </a:cxn>
                <a:cxn ang="0">
                  <a:pos x="2" y="48"/>
                </a:cxn>
                <a:cxn ang="0">
                  <a:pos x="0" y="113"/>
                </a:cxn>
                <a:cxn ang="0">
                  <a:pos x="0" y="1013"/>
                </a:cxn>
                <a:cxn ang="0">
                  <a:pos x="2" y="1079"/>
                </a:cxn>
                <a:cxn ang="0">
                  <a:pos x="14" y="1112"/>
                </a:cxn>
                <a:cxn ang="0">
                  <a:pos x="48" y="1125"/>
                </a:cxn>
                <a:cxn ang="0">
                  <a:pos x="114" y="1127"/>
                </a:cxn>
                <a:cxn ang="0">
                  <a:pos x="7794" y="1127"/>
                </a:cxn>
                <a:cxn ang="0">
                  <a:pos x="7859" y="1125"/>
                </a:cxn>
                <a:cxn ang="0">
                  <a:pos x="7893" y="1112"/>
                </a:cxn>
                <a:cxn ang="0">
                  <a:pos x="7905" y="1079"/>
                </a:cxn>
                <a:cxn ang="0">
                  <a:pos x="7907" y="1013"/>
                </a:cxn>
                <a:cxn ang="0">
                  <a:pos x="7907" y="113"/>
                </a:cxn>
                <a:cxn ang="0">
                  <a:pos x="7905" y="48"/>
                </a:cxn>
                <a:cxn ang="0">
                  <a:pos x="7893" y="14"/>
                </a:cxn>
                <a:cxn ang="0">
                  <a:pos x="7859" y="1"/>
                </a:cxn>
                <a:cxn ang="0">
                  <a:pos x="7794" y="0"/>
                </a:cxn>
                <a:cxn ang="0">
                  <a:pos x="114" y="0"/>
                </a:cxn>
              </a:cxnLst>
              <a:rect l="0" t="0" r="r" b="b"/>
              <a:pathLst>
                <a:path w="7907" h="1127">
                  <a:moveTo>
                    <a:pt x="114" y="0"/>
                  </a:moveTo>
                  <a:lnTo>
                    <a:pt x="48" y="1"/>
                  </a:lnTo>
                  <a:lnTo>
                    <a:pt x="14" y="14"/>
                  </a:lnTo>
                  <a:lnTo>
                    <a:pt x="2" y="48"/>
                  </a:lnTo>
                  <a:lnTo>
                    <a:pt x="0" y="113"/>
                  </a:lnTo>
                  <a:lnTo>
                    <a:pt x="0" y="1013"/>
                  </a:lnTo>
                  <a:lnTo>
                    <a:pt x="2" y="1079"/>
                  </a:lnTo>
                  <a:lnTo>
                    <a:pt x="14" y="1112"/>
                  </a:lnTo>
                  <a:lnTo>
                    <a:pt x="48" y="1125"/>
                  </a:lnTo>
                  <a:lnTo>
                    <a:pt x="114" y="1127"/>
                  </a:lnTo>
                  <a:lnTo>
                    <a:pt x="7794" y="1127"/>
                  </a:lnTo>
                  <a:lnTo>
                    <a:pt x="7859" y="1125"/>
                  </a:lnTo>
                  <a:lnTo>
                    <a:pt x="7893" y="1112"/>
                  </a:lnTo>
                  <a:lnTo>
                    <a:pt x="7905" y="1079"/>
                  </a:lnTo>
                  <a:lnTo>
                    <a:pt x="7907" y="1013"/>
                  </a:lnTo>
                  <a:lnTo>
                    <a:pt x="7907" y="113"/>
                  </a:lnTo>
                  <a:lnTo>
                    <a:pt x="7905" y="48"/>
                  </a:lnTo>
                  <a:lnTo>
                    <a:pt x="7893" y="14"/>
                  </a:lnTo>
                  <a:lnTo>
                    <a:pt x="7859" y="1"/>
                  </a:lnTo>
                  <a:lnTo>
                    <a:pt x="7794" y="0"/>
                  </a:lnTo>
                  <a:lnTo>
                    <a:pt x="114" y="0"/>
                  </a:lnTo>
                  <a:close/>
                </a:path>
              </a:pathLst>
            </a:custGeom>
            <a:noFill/>
            <a:ln w="19050">
              <a:solidFill>
                <a:srgbClr val="F8E9B6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5123" name="Freeform 3"/>
            <p:cNvSpPr/>
            <p:nvPr/>
          </p:nvSpPr>
          <p:spPr bwMode="auto">
            <a:xfrm>
              <a:off x="1046" y="180"/>
              <a:ext cx="513" cy="425"/>
            </a:xfrm>
            <a:custGeom>
              <a:avLst/>
              <a:gdLst/>
              <a:ahLst/>
              <a:cxnLst>
                <a:cxn ang="0">
                  <a:pos x="254" y="0"/>
                </a:cxn>
                <a:cxn ang="0">
                  <a:pos x="0" y="424"/>
                </a:cxn>
                <a:cxn ang="0">
                  <a:pos x="512" y="424"/>
                </a:cxn>
                <a:cxn ang="0">
                  <a:pos x="254" y="0"/>
                </a:cxn>
              </a:cxnLst>
              <a:rect l="0" t="0" r="r" b="b"/>
              <a:pathLst>
                <a:path w="513" h="425">
                  <a:moveTo>
                    <a:pt x="254" y="0"/>
                  </a:moveTo>
                  <a:lnTo>
                    <a:pt x="0" y="424"/>
                  </a:lnTo>
                  <a:lnTo>
                    <a:pt x="512" y="424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F8E9B6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5126" name="Text Box 6"/>
            <p:cNvSpPr txBox="1">
              <a:spLocks noChangeArrowheads="1"/>
            </p:cNvSpPr>
            <p:nvPr/>
          </p:nvSpPr>
          <p:spPr bwMode="auto">
            <a:xfrm>
              <a:off x="1033" y="167"/>
              <a:ext cx="8152" cy="120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square" lIns="0" tIns="0" rIns="0" bIns="0" numCol="1" anchor="t" anchorCtr="0" compatLnSpc="1"/>
            <a:lstStyle/>
            <a:p>
              <a:pPr marL="457200" marR="174625" lvl="1" indent="0" algn="just" defTabSz="914400" rtl="0" eaLnBrk="1" fontAlgn="base" latinLnBrk="0" hangingPunct="1">
                <a:lnSpc>
                  <a:spcPct val="100000"/>
                </a:lnSpc>
                <a:spcBef>
                  <a:spcPts val="725"/>
                </a:spcBef>
                <a:spcAft>
                  <a:spcPts val="1000"/>
                </a:spcAft>
                <a:buClrTx/>
                <a:buSzTx/>
                <a:buFontTx/>
                <a:buNone/>
              </a:pP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7" name="Прямоугольник 16"/>
          <p:cNvSpPr/>
          <p:nvPr/>
        </p:nvSpPr>
        <p:spPr>
          <a:xfrm>
            <a:off x="1071538" y="2571744"/>
            <a:ext cx="7143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785786" y="2357430"/>
          <a:ext cx="7215238" cy="2347976"/>
        </p:xfrm>
        <a:graphic>
          <a:graphicData uri="http://schemas.openxmlformats.org/drawingml/2006/table">
            <a:tbl>
              <a:tblPr/>
              <a:tblGrid>
                <a:gridCol w="2289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6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8847">
                <a:tc>
                  <a:txBody>
                    <a:bodyPr/>
                    <a:lstStyle/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Гончар</a:t>
                      </a:r>
                      <a:endParaRPr lang="ru-RU" sz="18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Рабочий,занимающийся изготовлением ткани на ткацком станке</a:t>
                      </a:r>
                      <a:endParaRPr lang="ru-RU" sz="18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965">
                <a:tc>
                  <a:txBody>
                    <a:bodyPr/>
                    <a:lstStyle/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Седельник</a:t>
                      </a:r>
                      <a:endParaRPr lang="ru-RU" sz="18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Тоже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 smtClean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что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и кузнец</a:t>
                      </a:r>
                      <a:endParaRPr lang="ru-RU" sz="18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847">
                <a:tc>
                  <a:txBody>
                    <a:bodyPr/>
                    <a:lstStyle/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Ткач</a:t>
                      </a:r>
                      <a:endParaRPr lang="ru-RU" sz="18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Работник на мельнице, мукомол.</a:t>
                      </a:r>
                      <a:endParaRPr lang="ru-RU" sz="18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847">
                <a:tc>
                  <a:txBody>
                    <a:bodyPr/>
                    <a:lstStyle/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Ковач</a:t>
                      </a:r>
                      <a:endParaRPr lang="ru-RU" sz="18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Мастер, изготавливающий глиняную посуду.</a:t>
                      </a:r>
                      <a:endParaRPr lang="ru-RU" sz="18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847">
                <a:tc>
                  <a:txBody>
                    <a:bodyPr/>
                    <a:lstStyle/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Мельник</a:t>
                      </a:r>
                      <a:endParaRPr lang="ru-RU" sz="18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Мастер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изготавливающий </a:t>
                      </a:r>
                      <a:r>
                        <a:rPr lang="en-US" sz="1800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седла.</a:t>
                      </a:r>
                      <a:endParaRPr lang="ru-RU" sz="18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847">
                <a:tc>
                  <a:txBody>
                    <a:bodyPr/>
                    <a:lstStyle/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Ремесленник</a:t>
                      </a:r>
                      <a:endParaRPr lang="ru-RU" sz="180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Рабочий, занимающийся </a:t>
                      </a:r>
                      <a:r>
                        <a:rPr lang="ru-RU" sz="1800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изготовлением изделий ручным трудом.</a:t>
                      </a:r>
                      <a:endParaRPr lang="ru-RU" sz="18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>
            <a:fillRect/>
          </a:stretch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651510" indent="-25019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00203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402715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180340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20408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60477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00545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40614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t>19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5786" y="357166"/>
            <a:ext cx="6143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оценивания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5786" y="1142984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142976" y="1785926"/>
          <a:ext cx="6357982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57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Дескрипторы: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понимает лексическое значение слова;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соотносит слово и его значение.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Прямоугольник 15"/>
          <p:cNvSpPr/>
          <p:nvPr/>
        </p:nvSpPr>
        <p:spPr>
          <a:xfrm>
            <a:off x="642910" y="1719243"/>
            <a:ext cx="751772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уроке вы узнаете: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 роли труда в жизни человека; 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 важности приобретения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профессии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 научитесь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определять основную мысль текста.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>
            <a:fillRect/>
          </a:stretch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651510" indent="-25019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00203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402715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180340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20408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60477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00545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40614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t>20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4348" y="928671"/>
            <a:ext cx="7429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14348" y="1785926"/>
            <a:ext cx="76438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071538" y="428604"/>
            <a:ext cx="18396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Проверим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42976" y="2571744"/>
            <a:ext cx="69742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1071538" y="2285994"/>
          <a:ext cx="7000924" cy="2609088"/>
        </p:xfrm>
        <a:graphic>
          <a:graphicData uri="http://schemas.openxmlformats.org/drawingml/2006/table">
            <a:tbl>
              <a:tblPr/>
              <a:tblGrid>
                <a:gridCol w="1639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61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7083">
                <a:tc>
                  <a:txBody>
                    <a:bodyPr/>
                    <a:lstStyle/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Гончар</a:t>
                      </a:r>
                      <a:endParaRPr lang="ru-RU" sz="20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Мастер, изготавливающий глиняную посуду.</a:t>
                      </a:r>
                      <a:endParaRPr lang="ru-RU" sz="20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083">
                <a:tc>
                  <a:txBody>
                    <a:bodyPr/>
                    <a:lstStyle/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Седельник</a:t>
                      </a:r>
                      <a:endParaRPr lang="ru-RU" sz="20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Мастер, изготавливающий седла</a:t>
                      </a:r>
                      <a:endParaRPr lang="ru-RU" sz="20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083">
                <a:tc>
                  <a:txBody>
                    <a:bodyPr/>
                    <a:lstStyle/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Ткач</a:t>
                      </a:r>
                      <a:endParaRPr lang="ru-RU" sz="20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Рабочий, занимающийся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 изготовлением ткани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на ткацком станке.</a:t>
                      </a:r>
                      <a:endParaRPr lang="ru-RU" sz="20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083">
                <a:tc>
                  <a:txBody>
                    <a:bodyPr/>
                    <a:lstStyle/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Ковач</a:t>
                      </a:r>
                      <a:endParaRPr lang="ru-RU" sz="20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Тоже, что и кузнец.</a:t>
                      </a:r>
                      <a:endParaRPr lang="ru-RU" sz="20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083">
                <a:tc>
                  <a:txBody>
                    <a:bodyPr/>
                    <a:lstStyle/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Мельник</a:t>
                      </a:r>
                      <a:endParaRPr lang="ru-RU" sz="20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Работник на мельнице , мукомол.</a:t>
                      </a:r>
                      <a:endParaRPr lang="ru-RU" sz="20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083">
                <a:tc>
                  <a:txBody>
                    <a:bodyPr/>
                    <a:lstStyle/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Ремесленник</a:t>
                      </a:r>
                      <a:endParaRPr lang="ru-RU" sz="200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Рабочий, занимающийся изготовлением изделий ручным трудом.</a:t>
                      </a:r>
                      <a:endParaRPr lang="ru-RU" sz="2000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>
            <a:fillRect/>
          </a:stretch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651510" indent="-25019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00203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402715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180340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20408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60477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00545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40614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t>21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5786" y="357166"/>
            <a:ext cx="6143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изученного материала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5786" y="1142984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 bwMode="auto">
          <a:xfrm>
            <a:off x="642910" y="1141919"/>
            <a:ext cx="7500990" cy="1285884"/>
            <a:chOff x="1033" y="167"/>
            <a:chExt cx="8152" cy="1207"/>
          </a:xfrm>
        </p:grpSpPr>
        <p:sp>
          <p:nvSpPr>
            <p:cNvPr id="5122" name="Freeform 2"/>
            <p:cNvSpPr/>
            <p:nvPr/>
          </p:nvSpPr>
          <p:spPr bwMode="auto">
            <a:xfrm>
              <a:off x="1262" y="232"/>
              <a:ext cx="7907" cy="1127"/>
            </a:xfrm>
            <a:custGeom>
              <a:avLst/>
              <a:gdLst/>
              <a:ahLst/>
              <a:cxnLst>
                <a:cxn ang="0">
                  <a:pos x="114" y="0"/>
                </a:cxn>
                <a:cxn ang="0">
                  <a:pos x="48" y="1"/>
                </a:cxn>
                <a:cxn ang="0">
                  <a:pos x="14" y="14"/>
                </a:cxn>
                <a:cxn ang="0">
                  <a:pos x="2" y="48"/>
                </a:cxn>
                <a:cxn ang="0">
                  <a:pos x="0" y="113"/>
                </a:cxn>
                <a:cxn ang="0">
                  <a:pos x="0" y="1013"/>
                </a:cxn>
                <a:cxn ang="0">
                  <a:pos x="2" y="1079"/>
                </a:cxn>
                <a:cxn ang="0">
                  <a:pos x="14" y="1112"/>
                </a:cxn>
                <a:cxn ang="0">
                  <a:pos x="48" y="1125"/>
                </a:cxn>
                <a:cxn ang="0">
                  <a:pos x="114" y="1127"/>
                </a:cxn>
                <a:cxn ang="0">
                  <a:pos x="7794" y="1127"/>
                </a:cxn>
                <a:cxn ang="0">
                  <a:pos x="7859" y="1125"/>
                </a:cxn>
                <a:cxn ang="0">
                  <a:pos x="7893" y="1112"/>
                </a:cxn>
                <a:cxn ang="0">
                  <a:pos x="7905" y="1079"/>
                </a:cxn>
                <a:cxn ang="0">
                  <a:pos x="7907" y="1013"/>
                </a:cxn>
                <a:cxn ang="0">
                  <a:pos x="7907" y="113"/>
                </a:cxn>
                <a:cxn ang="0">
                  <a:pos x="7905" y="48"/>
                </a:cxn>
                <a:cxn ang="0">
                  <a:pos x="7893" y="14"/>
                </a:cxn>
                <a:cxn ang="0">
                  <a:pos x="7859" y="1"/>
                </a:cxn>
                <a:cxn ang="0">
                  <a:pos x="7794" y="0"/>
                </a:cxn>
                <a:cxn ang="0">
                  <a:pos x="114" y="0"/>
                </a:cxn>
              </a:cxnLst>
              <a:rect l="0" t="0" r="r" b="b"/>
              <a:pathLst>
                <a:path w="7907" h="1127">
                  <a:moveTo>
                    <a:pt x="114" y="0"/>
                  </a:moveTo>
                  <a:lnTo>
                    <a:pt x="48" y="1"/>
                  </a:lnTo>
                  <a:lnTo>
                    <a:pt x="14" y="14"/>
                  </a:lnTo>
                  <a:lnTo>
                    <a:pt x="2" y="48"/>
                  </a:lnTo>
                  <a:lnTo>
                    <a:pt x="0" y="113"/>
                  </a:lnTo>
                  <a:lnTo>
                    <a:pt x="0" y="1013"/>
                  </a:lnTo>
                  <a:lnTo>
                    <a:pt x="2" y="1079"/>
                  </a:lnTo>
                  <a:lnTo>
                    <a:pt x="14" y="1112"/>
                  </a:lnTo>
                  <a:lnTo>
                    <a:pt x="48" y="1125"/>
                  </a:lnTo>
                  <a:lnTo>
                    <a:pt x="114" y="1127"/>
                  </a:lnTo>
                  <a:lnTo>
                    <a:pt x="7794" y="1127"/>
                  </a:lnTo>
                  <a:lnTo>
                    <a:pt x="7859" y="1125"/>
                  </a:lnTo>
                  <a:lnTo>
                    <a:pt x="7893" y="1112"/>
                  </a:lnTo>
                  <a:lnTo>
                    <a:pt x="7905" y="1079"/>
                  </a:lnTo>
                  <a:lnTo>
                    <a:pt x="7907" y="1013"/>
                  </a:lnTo>
                  <a:lnTo>
                    <a:pt x="7907" y="113"/>
                  </a:lnTo>
                  <a:lnTo>
                    <a:pt x="7905" y="48"/>
                  </a:lnTo>
                  <a:lnTo>
                    <a:pt x="7893" y="14"/>
                  </a:lnTo>
                  <a:lnTo>
                    <a:pt x="7859" y="1"/>
                  </a:lnTo>
                  <a:lnTo>
                    <a:pt x="7794" y="0"/>
                  </a:lnTo>
                  <a:lnTo>
                    <a:pt x="114" y="0"/>
                  </a:lnTo>
                  <a:close/>
                </a:path>
              </a:pathLst>
            </a:custGeom>
            <a:noFill/>
            <a:ln w="19050">
              <a:solidFill>
                <a:srgbClr val="F8E9B6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5123" name="Freeform 3"/>
            <p:cNvSpPr/>
            <p:nvPr/>
          </p:nvSpPr>
          <p:spPr bwMode="auto">
            <a:xfrm>
              <a:off x="1046" y="180"/>
              <a:ext cx="513" cy="425"/>
            </a:xfrm>
            <a:custGeom>
              <a:avLst/>
              <a:gdLst/>
              <a:ahLst/>
              <a:cxnLst>
                <a:cxn ang="0">
                  <a:pos x="254" y="0"/>
                </a:cxn>
                <a:cxn ang="0">
                  <a:pos x="0" y="424"/>
                </a:cxn>
                <a:cxn ang="0">
                  <a:pos x="512" y="424"/>
                </a:cxn>
                <a:cxn ang="0">
                  <a:pos x="254" y="0"/>
                </a:cxn>
              </a:cxnLst>
              <a:rect l="0" t="0" r="r" b="b"/>
              <a:pathLst>
                <a:path w="513" h="425">
                  <a:moveTo>
                    <a:pt x="254" y="0"/>
                  </a:moveTo>
                  <a:lnTo>
                    <a:pt x="0" y="424"/>
                  </a:lnTo>
                  <a:lnTo>
                    <a:pt x="512" y="424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F8E9B6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5126" name="Text Box 6"/>
            <p:cNvSpPr txBox="1">
              <a:spLocks noChangeArrowheads="1"/>
            </p:cNvSpPr>
            <p:nvPr/>
          </p:nvSpPr>
          <p:spPr bwMode="auto">
            <a:xfrm>
              <a:off x="1033" y="167"/>
              <a:ext cx="8152" cy="120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square" lIns="0" tIns="0" rIns="0" bIns="0" numCol="1" anchor="t" anchorCtr="0" compatLnSpc="1"/>
            <a:lstStyle/>
            <a:p>
              <a:pPr marL="457200" marR="174625" lvl="1" indent="0" algn="just" defTabSz="914400" rtl="0" eaLnBrk="1" fontAlgn="base" latinLnBrk="0" hangingPunct="1">
                <a:lnSpc>
                  <a:spcPct val="100000"/>
                </a:lnSpc>
                <a:spcBef>
                  <a:spcPts val="725"/>
                </a:spcBef>
                <a:spcAft>
                  <a:spcPts val="1000"/>
                </a:spcAft>
                <a:buClrTx/>
                <a:buSzTx/>
                <a:buFontTx/>
                <a:buNone/>
              </a:pP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7" name="Прямоугольник 16"/>
          <p:cNvSpPr/>
          <p:nvPr/>
        </p:nvSpPr>
        <p:spPr>
          <a:xfrm>
            <a:off x="1071538" y="2571744"/>
            <a:ext cx="7143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857224" y="1214422"/>
          <a:ext cx="7429552" cy="5000660"/>
        </p:xfrm>
        <a:graphic>
          <a:graphicData uri="http://schemas.openxmlformats.org/drawingml/2006/table">
            <a:tbl>
              <a:tblPr/>
              <a:tblGrid>
                <a:gridCol w="7429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0066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Задание 4</a:t>
                      </a:r>
                      <a:r>
                        <a:rPr lang="ru-RU" sz="20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  Послушайте стихотворение:</a:t>
                      </a:r>
                      <a:endParaRPr lang="ru-RU" sz="20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Странное дело,</a:t>
                      </a:r>
                      <a:endParaRPr lang="ru-RU" sz="20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А может быть, нет-</a:t>
                      </a:r>
                      <a:endParaRPr lang="ru-RU" sz="20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Жил-был на свете</a:t>
                      </a:r>
                      <a:endParaRPr lang="ru-RU" sz="20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Когда-то сапожник.</a:t>
                      </a:r>
                      <a:endParaRPr lang="ru-RU" sz="20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Был он сапожником</a:t>
                      </a:r>
                      <a:endParaRPr lang="ru-RU" sz="20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Сорок пять лет.</a:t>
                      </a:r>
                      <a:endParaRPr lang="ru-RU" sz="20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Но про него говорили:</a:t>
                      </a:r>
                      <a:endParaRPr lang="ru-RU" sz="20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«Художник!»</a:t>
                      </a:r>
                      <a:endParaRPr lang="ru-RU" sz="20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(Почему?)</a:t>
                      </a:r>
                      <a:endParaRPr lang="ru-RU" sz="20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ts val="165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О человеке какой профессии говорится в стихотворении?</a:t>
                      </a:r>
                      <a:endParaRPr lang="ru-RU" sz="20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ts val="165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Почему его труд сапожника сравнили с трудом художника? Как выполнял свою работу сапожник?</a:t>
                      </a:r>
                      <a:endParaRPr lang="ru-RU" sz="20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ts val="165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Красиво, стал специалистом своего дела.</a:t>
                      </a:r>
                      <a:endParaRPr lang="ru-RU" sz="20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ts val="165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Как называют специалиста, достигшего высокого искусства в своём деле; человека, который умеет хорошо, ловко делать что-нибудь?</a:t>
                      </a:r>
                      <a:endParaRPr lang="ru-RU" sz="20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>
            <a:fillRect/>
          </a:stretch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651510" indent="-25019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00203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402715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180340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20408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60477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00545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40614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t>22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5786" y="357166"/>
            <a:ext cx="6143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оценивания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5786" y="1142984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142976" y="1785926"/>
          <a:ext cx="6357982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57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Дескрипторы: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отвечает на вопросы;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излагает свое мнение.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>
            <a:fillRect/>
          </a:stretch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651510" indent="-25019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00203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402715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180340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20408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60477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00545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40614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t>23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4348" y="928671"/>
            <a:ext cx="7429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14348" y="1785926"/>
            <a:ext cx="76438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071538" y="428604"/>
            <a:ext cx="31390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ответ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42976" y="2571744"/>
            <a:ext cx="69742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642910" y="1071546"/>
          <a:ext cx="7358114" cy="5428301"/>
        </p:xfrm>
        <a:graphic>
          <a:graphicData uri="http://schemas.openxmlformats.org/drawingml/2006/table">
            <a:tbl>
              <a:tblPr/>
              <a:tblGrid>
                <a:gridCol w="7358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1284">
                <a:tc>
                  <a:txBody>
                    <a:bodyPr/>
                    <a:lstStyle/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</a:txBody>
                  <a:tcPr marL="91326" marR="9132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517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Мастер</a:t>
                      </a:r>
                      <a:endParaRPr lang="ru-RU" sz="20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Подберите ещё одно слово, близкое по значению. </a:t>
                      </a:r>
                    </a:p>
                  </a:txBody>
                  <a:tcPr marL="54796" marR="54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18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Профессионал</a:t>
                      </a:r>
                      <a:endParaRPr lang="ru-RU" sz="2000" dirty="0">
                        <a:latin typeface="Times New Roman" panose="02020603050405020304" pitchFamily="18" charset="0"/>
                        <a:ea typeface="Calibri" panose="020F0502020204030204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Значит, труд – это не только добывание пропитания. Это ещё  мастерство и профессионализм  Вы должны отдавать все силы, чтобы научиться своей профессии. Не все достигают мастерства. Кто не стремится к успеху. Значит целеустремлённость важное качество в труде. Кто никогда ничего не доводит в жизни до конца. Значит упорство необходимо в труде. Мастерства достигают не разговорами, а делами. Значит, в труде нужны поступки. Человек, знающий своё дело, профессионал – это всегда востребованный работник. Его труд оплачивается выше, по сравнению с менее опытными работниками. </a:t>
                      </a:r>
                    </a:p>
                  </a:txBody>
                  <a:tcPr marL="54796" marR="547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>
            <a:fillRect/>
          </a:stretch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651510" indent="-25019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00203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402715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180340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20408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60477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00545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40614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t>24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531671" y="339090"/>
            <a:ext cx="2151250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6408" y="1151874"/>
            <a:ext cx="7358114" cy="2614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 М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М - что меня удивило...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М - что понравилось...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М - что было трудно...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>
            <a:fillRect/>
          </a:stretch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651510" indent="-25019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00203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402715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180340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20408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60477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00545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40614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t>25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642910" y="357166"/>
            <a:ext cx="6057961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Рекомендуемое учебное задание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4348" y="1428736"/>
            <a:ext cx="80010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Напишите эссе, раскрыв смысл высказывания «Ничто в жизни не достаётся без большого труда», соблюдая особенности текста- рассуждения.</a:t>
            </a:r>
          </a:p>
          <a:p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>
            <a:fillRect/>
          </a:stretch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651510" indent="-25019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00203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402715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180340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20408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60477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00545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40614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t>26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4348" y="1428736"/>
            <a:ext cx="800105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Желаю вам быть мастерами своего дела, не останавливайтесь на достигнутом, стремитесь к большему.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каменщик-сварщик может построить суперсовременное здание.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Кондитер – испечь и украсить торт, который до него никто не делал.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Сапожник – сшить современные сапоги, кроссовки.</a:t>
            </a:r>
          </a:p>
          <a:p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714348" y="357166"/>
          <a:ext cx="7072362" cy="521843"/>
        </p:xfrm>
        <a:graphic>
          <a:graphicData uri="http://schemas.openxmlformats.org/drawingml/2006/table">
            <a:tbl>
              <a:tblPr/>
              <a:tblGrid>
                <a:gridCol w="7072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0066">
                <a:tc>
                  <a:txBody>
                    <a:bodyPr/>
                    <a:lstStyle/>
                    <a:p>
                      <a:pPr marR="6096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Всего доброго! До новых встреч</a:t>
                      </a:r>
                      <a:r>
                        <a:rPr lang="ru-RU" sz="2800" b="1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!</a:t>
                      </a:r>
                      <a:endParaRPr lang="ru-RU" sz="2800" b="1" dirty="0"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>
            <a:fillRect/>
          </a:stretch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651510" indent="-25019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00203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402715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180340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20408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60477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00545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40614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t>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974531" y="384104"/>
            <a:ext cx="7097932" cy="4389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Актуализация знаний </a:t>
            </a:r>
          </a:p>
          <a:p>
            <a:pPr algn="ctr"/>
            <a:endParaRPr lang="ru-RU" sz="2800" b="1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 в пространстве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кружится планета,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ней, залитой солнцем,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Никогда не будет дня, чтоб не было рассвета.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будет дня, чтоб не  было труда.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Р.Рождественский</a:t>
            </a:r>
            <a: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endParaRPr lang="ru-RU" altLang="ru-RU" sz="28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539552" y="1193628"/>
            <a:ext cx="8348957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3200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>
            <a:fillRect/>
          </a:stretch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651510" indent="-25019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00203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402715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180340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20408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60477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00545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40614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0100" y="357166"/>
            <a:ext cx="72152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нового материала</a:t>
            </a:r>
          </a:p>
          <a:p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image37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5720" y="1928802"/>
            <a:ext cx="1428760" cy="1143008"/>
          </a:xfrm>
          <a:prstGeom prst="rect">
            <a:avLst/>
          </a:prstGeom>
        </p:spPr>
      </p:pic>
      <p:grpSp>
        <p:nvGrpSpPr>
          <p:cNvPr id="1026" name="Group 2"/>
          <p:cNvGrpSpPr/>
          <p:nvPr/>
        </p:nvGrpSpPr>
        <p:grpSpPr bwMode="auto">
          <a:xfrm>
            <a:off x="1714480" y="1857089"/>
            <a:ext cx="7072870" cy="3429299"/>
            <a:chOff x="2699" y="1693"/>
            <a:chExt cx="11140" cy="1562"/>
          </a:xfrm>
        </p:grpSpPr>
        <p:sp>
          <p:nvSpPr>
            <p:cNvPr id="1027" name="Freeform 3"/>
            <p:cNvSpPr/>
            <p:nvPr/>
          </p:nvSpPr>
          <p:spPr bwMode="auto">
            <a:xfrm>
              <a:off x="2699" y="1693"/>
              <a:ext cx="11027" cy="1462"/>
            </a:xfrm>
            <a:custGeom>
              <a:avLst/>
              <a:gdLst/>
              <a:ahLst/>
              <a:cxnLst>
                <a:cxn ang="0">
                  <a:pos x="7007" y="0"/>
                </a:cxn>
                <a:cxn ang="0">
                  <a:pos x="113" y="0"/>
                </a:cxn>
                <a:cxn ang="0">
                  <a:pos x="47" y="2"/>
                </a:cxn>
                <a:cxn ang="0">
                  <a:pos x="14" y="14"/>
                </a:cxn>
                <a:cxn ang="0">
                  <a:pos x="1" y="48"/>
                </a:cxn>
                <a:cxn ang="0">
                  <a:pos x="0" y="113"/>
                </a:cxn>
                <a:cxn ang="0">
                  <a:pos x="0" y="1223"/>
                </a:cxn>
                <a:cxn ang="0">
                  <a:pos x="1" y="1288"/>
                </a:cxn>
                <a:cxn ang="0">
                  <a:pos x="14" y="1322"/>
                </a:cxn>
                <a:cxn ang="0">
                  <a:pos x="47" y="1334"/>
                </a:cxn>
                <a:cxn ang="0">
                  <a:pos x="113" y="1336"/>
                </a:cxn>
                <a:cxn ang="0">
                  <a:pos x="7007" y="1336"/>
                </a:cxn>
                <a:cxn ang="0">
                  <a:pos x="7072" y="1334"/>
                </a:cxn>
                <a:cxn ang="0">
                  <a:pos x="7106" y="1322"/>
                </a:cxn>
                <a:cxn ang="0">
                  <a:pos x="7118" y="1288"/>
                </a:cxn>
                <a:cxn ang="0">
                  <a:pos x="7120" y="1223"/>
                </a:cxn>
                <a:cxn ang="0">
                  <a:pos x="7120" y="113"/>
                </a:cxn>
                <a:cxn ang="0">
                  <a:pos x="7118" y="48"/>
                </a:cxn>
                <a:cxn ang="0">
                  <a:pos x="7106" y="14"/>
                </a:cxn>
                <a:cxn ang="0">
                  <a:pos x="7072" y="2"/>
                </a:cxn>
                <a:cxn ang="0">
                  <a:pos x="7007" y="0"/>
                </a:cxn>
              </a:cxnLst>
              <a:rect l="0" t="0" r="r" b="b"/>
              <a:pathLst>
                <a:path w="7121" h="1337">
                  <a:moveTo>
                    <a:pt x="7007" y="0"/>
                  </a:moveTo>
                  <a:lnTo>
                    <a:pt x="113" y="0"/>
                  </a:lnTo>
                  <a:lnTo>
                    <a:pt x="47" y="2"/>
                  </a:lnTo>
                  <a:lnTo>
                    <a:pt x="14" y="14"/>
                  </a:lnTo>
                  <a:lnTo>
                    <a:pt x="1" y="48"/>
                  </a:lnTo>
                  <a:lnTo>
                    <a:pt x="0" y="113"/>
                  </a:lnTo>
                  <a:lnTo>
                    <a:pt x="0" y="1223"/>
                  </a:lnTo>
                  <a:lnTo>
                    <a:pt x="1" y="1288"/>
                  </a:lnTo>
                  <a:lnTo>
                    <a:pt x="14" y="1322"/>
                  </a:lnTo>
                  <a:lnTo>
                    <a:pt x="47" y="1334"/>
                  </a:lnTo>
                  <a:lnTo>
                    <a:pt x="113" y="1336"/>
                  </a:lnTo>
                  <a:lnTo>
                    <a:pt x="7007" y="1336"/>
                  </a:lnTo>
                  <a:lnTo>
                    <a:pt x="7072" y="1334"/>
                  </a:lnTo>
                  <a:lnTo>
                    <a:pt x="7106" y="1322"/>
                  </a:lnTo>
                  <a:lnTo>
                    <a:pt x="7118" y="1288"/>
                  </a:lnTo>
                  <a:lnTo>
                    <a:pt x="7120" y="1223"/>
                  </a:lnTo>
                  <a:lnTo>
                    <a:pt x="7120" y="113"/>
                  </a:lnTo>
                  <a:lnTo>
                    <a:pt x="7118" y="48"/>
                  </a:lnTo>
                  <a:lnTo>
                    <a:pt x="7106" y="14"/>
                  </a:lnTo>
                  <a:lnTo>
                    <a:pt x="7072" y="2"/>
                  </a:lnTo>
                  <a:lnTo>
                    <a:pt x="7007" y="0"/>
                  </a:lnTo>
                  <a:close/>
                </a:path>
              </a:pathLst>
            </a:custGeom>
            <a:solidFill>
              <a:srgbClr val="FBF5D6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ru-RU"/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2812" y="1918"/>
              <a:ext cx="11027" cy="133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square" lIns="0" tIns="0" rIns="0" bIns="0" numCol="1" anchor="t" anchorCtr="0" compatLnSpc="1"/>
            <a:lstStyle/>
            <a:p>
              <a:pPr marR="263525" lvl="1" algn="just" fontAlgn="base">
                <a:spcBef>
                  <a:spcPts val="300"/>
                </a:spcBef>
                <a:spcAft>
                  <a:spcPts val="1000"/>
                </a:spcAft>
              </a:pPr>
              <a:r>
                <a:rPr lang="ru-RU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Задание 1. Труд сопровождает человека всю его жизнь от рождения до смерти. Давайте попробуем проследить это.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2" name="Picture 2" descr="C:\Users\User\Documents\реб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4414" y="4000504"/>
            <a:ext cx="3071270" cy="23034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>
            <a:fillRect/>
          </a:stretch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651510" indent="-25019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00203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402715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180340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20408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60477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00545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40614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458788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42976" y="357166"/>
            <a:ext cx="46943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нового материала</a:t>
            </a:r>
          </a:p>
        </p:txBody>
      </p:sp>
      <p:pic>
        <p:nvPicPr>
          <p:cNvPr id="2050" name="Picture 2" descr="C:\Users\User\Documents\реб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38288" y="1436688"/>
            <a:ext cx="5819794" cy="4577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>
            <a:fillRect/>
          </a:stretch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651510" indent="-25019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00203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402715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180340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20408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60477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00545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40614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458788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42976" y="357166"/>
            <a:ext cx="46943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нового материала</a:t>
            </a:r>
          </a:p>
        </p:txBody>
      </p:sp>
      <p:pic>
        <p:nvPicPr>
          <p:cNvPr id="3074" name="Picture 2" descr="C:\Users\User\Documents\шк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1428736"/>
            <a:ext cx="6617517" cy="44116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>
            <a:fillRect/>
          </a:stretch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651510" indent="-25019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00203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402715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180340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20408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60477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00545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40614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458788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42976" y="357166"/>
            <a:ext cx="46943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нового материала</a:t>
            </a:r>
          </a:p>
        </p:txBody>
      </p:sp>
      <p:pic>
        <p:nvPicPr>
          <p:cNvPr id="5122" name="Picture 2" descr="C:\Users\User\Documents\под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1142984"/>
            <a:ext cx="7215238" cy="48561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>
            <a:fillRect/>
          </a:stretch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651510" indent="-25019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00203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402715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180340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20408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60477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00545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40614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458788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42976" y="357166"/>
            <a:ext cx="46943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нового материала</a:t>
            </a:r>
          </a:p>
        </p:txBody>
      </p:sp>
      <p:pic>
        <p:nvPicPr>
          <p:cNvPr id="4098" name="Picture 2" descr="C:\Users\User\Documents\вз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1500174"/>
            <a:ext cx="6143668" cy="40925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>
            <a:fillRect/>
          </a:stretch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651510" indent="-25019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00203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402715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1803400" indent="-200660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20408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60477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005455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406140" indent="-20066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75070" y="339090"/>
            <a:ext cx="26445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345" algn="l"/>
                <a:tab pos="2325370" algn="l"/>
                <a:tab pos="2908300" algn="l"/>
                <a:tab pos="3489325" algn="l"/>
                <a:tab pos="4070350" algn="l"/>
                <a:tab pos="4652645" algn="l"/>
                <a:tab pos="5233670" algn="l"/>
                <a:tab pos="5816600" algn="l"/>
                <a:tab pos="6397625" algn="l"/>
                <a:tab pos="6978650" algn="l"/>
                <a:tab pos="7560945" algn="l"/>
                <a:tab pos="8141970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458788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42976" y="357166"/>
            <a:ext cx="46943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нового материала</a:t>
            </a:r>
          </a:p>
        </p:txBody>
      </p:sp>
      <p:pic>
        <p:nvPicPr>
          <p:cNvPr id="6146" name="Picture 2" descr="C:\Users\User\Documents\пож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1571612"/>
            <a:ext cx="6558302" cy="40989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905</Words>
  <Application>Microsoft Office PowerPoint</Application>
  <PresentationFormat>Экран (4:3)</PresentationFormat>
  <Paragraphs>237</Paragraphs>
  <Slides>26</Slides>
  <Notes>26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3" baseType="lpstr">
      <vt:lpstr>Arial</vt:lpstr>
      <vt:lpstr>Calibri</vt:lpstr>
      <vt:lpstr>Century Gothic</vt:lpstr>
      <vt:lpstr>Symbol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115</cp:revision>
  <dcterms:created xsi:type="dcterms:W3CDTF">2020-07-18T05:19:00Z</dcterms:created>
  <dcterms:modified xsi:type="dcterms:W3CDTF">2024-12-11T16:47:24Z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1049-11.2.0.9739</vt:lpwstr>
  </property>
</Properties>
</file>