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73" r:id="rId4"/>
    <p:sldId id="259" r:id="rId5"/>
    <p:sldId id="260" r:id="rId6"/>
    <p:sldId id="274" r:id="rId7"/>
    <p:sldId id="275" r:id="rId8"/>
    <p:sldId id="276" r:id="rId9"/>
    <p:sldId id="292" r:id="rId10"/>
    <p:sldId id="262" r:id="rId11"/>
    <p:sldId id="268" r:id="rId12"/>
    <p:sldId id="291" r:id="rId13"/>
    <p:sldId id="264" r:id="rId14"/>
    <p:sldId id="269" r:id="rId15"/>
    <p:sldId id="278" r:id="rId16"/>
    <p:sldId id="290" r:id="rId17"/>
    <p:sldId id="277" r:id="rId18"/>
    <p:sldId id="279" r:id="rId19"/>
    <p:sldId id="289" r:id="rId20"/>
    <p:sldId id="280" r:id="rId21"/>
    <p:sldId id="288" r:id="rId22"/>
    <p:sldId id="281" r:id="rId23"/>
    <p:sldId id="282" r:id="rId24"/>
    <p:sldId id="283" r:id="rId25"/>
    <p:sldId id="284" r:id="rId26"/>
    <p:sldId id="285" r:id="rId27"/>
    <p:sldId id="286" r:id="rId28"/>
    <p:sldId id="267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5" autoAdjust="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QEnu27qQpD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Тема урока: “Труд в жизни человека”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Раздел:  “Мир труда”</a:t>
            </a:r>
            <a:endParaRPr lang="en-ID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8 класс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 </a:t>
            </a:r>
            <a:endParaRPr lang="kk-KZ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000100" y="1357298"/>
            <a:ext cx="72866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    Я согласен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 мнением В.Брюсова. Автор прославляет труд, при этом имеются в виду все его виды - за станком, в полях,за столом, утверждая, что труд создал человека и труд занимает важную роль в жизни человечества. 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Потому что,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только на деле можно понять – насколько человек сильный. Автор обращает внимание на то, что только трудолюбивый человек станет успешным и счастливым.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Таким образом,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можно сделать вывод, что труд приносит пользу всему человечеству.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В названии заключена основная мысль стихотворения.                               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0430" y="428604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ответы: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42267" y="1008597"/>
            <a:ext cx="813690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/>
              <a:t>     Составьте цитатный план стихотворения.</a:t>
            </a:r>
            <a:endParaRPr lang="ru-RU" sz="2400" dirty="0" smtClean="0"/>
          </a:p>
          <a:p>
            <a:r>
              <a:rPr lang="ru-RU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Изложение повествовательного текста по цитатному плану.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1785926"/>
            <a:ext cx="771530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643306" y="50004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</a:rPr>
              <a:t>Задание 5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142844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571736" y="50004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Дескрипторы: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910" y="1928802"/>
            <a:ext cx="750099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составляет цитатный план произведения;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план соответствует содержанию;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ставит знаки препинания в предложениях.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785786" y="1285860"/>
            <a:ext cx="764386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1.Нет священней слова: “Труд!”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2.В прошлом создано трудом.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3.Только труженикам-слава!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4.Радость труда.</a:t>
            </a: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0364" y="357166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ответы: </a:t>
            </a: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2" y="980729"/>
            <a:ext cx="789104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Выборочно-распределительный диктант. Распределите деепричастия на две группы: несовершенного и совершенного вида, выделяя суффиксы.</a:t>
            </a: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-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Проверим, как вы умеете определять вид деепричастия.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Отражаясь в воде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Скользя по глади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Задумавшись о цвете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Поверив настроению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Надувая паруса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Забежав вперед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Сливаясь вдали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Замерев от восторга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Меняясь неуловимо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Охватив взглядом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3240" y="428604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6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2" y="1140539"/>
            <a:ext cx="823243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Деепричастие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неизменяемая форма глагола, которая обозначает добавочное действие. Как и все глаголы, деепричастия могут быть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нес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овершенного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совершенного вида.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Деепричастия совершенного и несовершенного вида и их образование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2928934"/>
            <a:ext cx="757242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143240" y="50004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Консультация</a:t>
            </a: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142844" y="15553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3143240" y="500042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Дескрипторы: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1857364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определяет вид деепричастия;</a:t>
            </a: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выборочно распределяет по видам;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выделяет графически  суффиксы.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857224" y="1071546"/>
            <a:ext cx="750099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85786" y="1571612"/>
          <a:ext cx="7500990" cy="3020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0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0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504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Несовершенный вид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Совершенный вид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Отражаясь в воде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Задумавшись о цвете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Скользя по глади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Поверив настроению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Надувая паруса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Забежав вперед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Сливаясь вдали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Замерев от восторга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Меняясь неуловимо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Охватив взглядом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00364" y="357166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Правильные ответы: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714348" y="1214422"/>
            <a:ext cx="7786742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Спишите словосочетания, раскрывая скобки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Устать с (не) привычки, пришел в (не) годность, явная (не)приязнь; сказать (не)правду; (не)правда, а ложь; (не)внимание, а рассеянность; (не)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лепый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поступок; (не)дозрелый арбуз; небо (не)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голубое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портфель (не кожаный); чайник (не)фарфоровый.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8926" y="428604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Задание 7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Дескрипторы: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500034" y="1142984"/>
            <a:ext cx="757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деепричастиями частица НЕ  пишется раздельно, кроме тех случаев , когда без НЕ, не употребляется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составить таблицу или схему правописание Не с существительными и  прилагательными - Школьные Знания.com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71678"/>
            <a:ext cx="764386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868056" y="357166"/>
            <a:ext cx="2204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Запомните!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 узнаете: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-о  роли труда в жизни человека;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 деепричастиях совершенного и несовершенного вида.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Вы сможете: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-составить цитатный план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-различать деепричастия совершенного и несовершенного вида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использовать прием ПОПС-формула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222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2844" y="1151879"/>
            <a:ext cx="871543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- различает слитное и раздельное написание НЕ с 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деепричастиями;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-раскрывает скобки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r>
              <a:rPr lang="ru-RU" sz="2000" dirty="0" smtClean="0"/>
              <a:t> 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24" y="214291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Дескрипторы: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2071670" y="428604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Дескрипторы: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8662" y="1714488"/>
            <a:ext cx="72152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различает слитное и раздельное написание НЕ с              деепричастиями;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раскрывает скобки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21433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2357422" y="142852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Правильные ответы: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Устать с непривычки, пришел в негодность, явная неприязнь; сказать неправду; не правда, а ложь; не внимание, а рассеянность; нелепый поступок; недозрелый арбуз; небо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голубое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портфель не кожаный; чайник  не фарфоровый.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626277" y="339090"/>
            <a:ext cx="264453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118" y="951413"/>
            <a:ext cx="84163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 descr="https://fs01.urokimatematiki.ru/e/001603-00b.jpg">
            <a:extLst>
              <a:ext uri="{FF2B5EF4-FFF2-40B4-BE49-F238E27FC236}">
                <a16:creationId xmlns:a16="http://schemas.microsoft.com/office/drawing/2014/main" id="{7AF4C970-BCFB-4D66-BD18-0C28C43C490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428736"/>
            <a:ext cx="6786610" cy="4000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37088" y="339090"/>
            <a:ext cx="2315911" cy="1213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  урока:</a:t>
            </a:r>
          </a:p>
          <a:p>
            <a:pPr algn="ctr">
              <a:lnSpc>
                <a:spcPct val="115000"/>
              </a:lnSpc>
            </a:pPr>
            <a:r>
              <a:rPr lang="ru-RU" alt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твет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3212433" y="1850368"/>
            <a:ext cx="3213100" cy="457200"/>
          </a:xfrm>
          <a:custGeom>
            <a:avLst/>
            <a:gdLst>
              <a:gd name="connsiteX0" fmla="*/ 0 w 3213100"/>
              <a:gd name="connsiteY0" fmla="*/ 457200 h 457200"/>
              <a:gd name="connsiteX1" fmla="*/ 63500 w 3213100"/>
              <a:gd name="connsiteY1" fmla="*/ 431800 h 457200"/>
              <a:gd name="connsiteX2" fmla="*/ 101600 w 3213100"/>
              <a:gd name="connsiteY2" fmla="*/ 406400 h 457200"/>
              <a:gd name="connsiteX3" fmla="*/ 228600 w 3213100"/>
              <a:gd name="connsiteY3" fmla="*/ 368300 h 457200"/>
              <a:gd name="connsiteX4" fmla="*/ 279400 w 3213100"/>
              <a:gd name="connsiteY4" fmla="*/ 342900 h 457200"/>
              <a:gd name="connsiteX5" fmla="*/ 393700 w 3213100"/>
              <a:gd name="connsiteY5" fmla="*/ 292100 h 457200"/>
              <a:gd name="connsiteX6" fmla="*/ 419100 w 3213100"/>
              <a:gd name="connsiteY6" fmla="*/ 254000 h 457200"/>
              <a:gd name="connsiteX7" fmla="*/ 457200 w 3213100"/>
              <a:gd name="connsiteY7" fmla="*/ 241300 h 457200"/>
              <a:gd name="connsiteX8" fmla="*/ 495300 w 3213100"/>
              <a:gd name="connsiteY8" fmla="*/ 215900 h 457200"/>
              <a:gd name="connsiteX9" fmla="*/ 533400 w 3213100"/>
              <a:gd name="connsiteY9" fmla="*/ 177800 h 457200"/>
              <a:gd name="connsiteX10" fmla="*/ 571500 w 3213100"/>
              <a:gd name="connsiteY10" fmla="*/ 165100 h 457200"/>
              <a:gd name="connsiteX11" fmla="*/ 609600 w 3213100"/>
              <a:gd name="connsiteY11" fmla="*/ 139700 h 457200"/>
              <a:gd name="connsiteX12" fmla="*/ 685800 w 3213100"/>
              <a:gd name="connsiteY12" fmla="*/ 114300 h 457200"/>
              <a:gd name="connsiteX13" fmla="*/ 787400 w 3213100"/>
              <a:gd name="connsiteY13" fmla="*/ 76200 h 457200"/>
              <a:gd name="connsiteX14" fmla="*/ 901700 w 3213100"/>
              <a:gd name="connsiteY14" fmla="*/ 50800 h 457200"/>
              <a:gd name="connsiteX15" fmla="*/ 977900 w 3213100"/>
              <a:gd name="connsiteY15" fmla="*/ 25400 h 457200"/>
              <a:gd name="connsiteX16" fmla="*/ 1206500 w 3213100"/>
              <a:gd name="connsiteY16" fmla="*/ 0 h 457200"/>
              <a:gd name="connsiteX17" fmla="*/ 2057400 w 3213100"/>
              <a:gd name="connsiteY17" fmla="*/ 25400 h 457200"/>
              <a:gd name="connsiteX18" fmla="*/ 2133600 w 3213100"/>
              <a:gd name="connsiteY18" fmla="*/ 38100 h 457200"/>
              <a:gd name="connsiteX19" fmla="*/ 2260600 w 3213100"/>
              <a:gd name="connsiteY19" fmla="*/ 50800 h 457200"/>
              <a:gd name="connsiteX20" fmla="*/ 2463800 w 3213100"/>
              <a:gd name="connsiteY20" fmla="*/ 76200 h 457200"/>
              <a:gd name="connsiteX21" fmla="*/ 2578100 w 3213100"/>
              <a:gd name="connsiteY21" fmla="*/ 114300 h 457200"/>
              <a:gd name="connsiteX22" fmla="*/ 2616200 w 3213100"/>
              <a:gd name="connsiteY22" fmla="*/ 127000 h 457200"/>
              <a:gd name="connsiteX23" fmla="*/ 2654300 w 3213100"/>
              <a:gd name="connsiteY23" fmla="*/ 139700 h 457200"/>
              <a:gd name="connsiteX24" fmla="*/ 2705100 w 3213100"/>
              <a:gd name="connsiteY24" fmla="*/ 152400 h 457200"/>
              <a:gd name="connsiteX25" fmla="*/ 2743200 w 3213100"/>
              <a:gd name="connsiteY25" fmla="*/ 165100 h 457200"/>
              <a:gd name="connsiteX26" fmla="*/ 2794000 w 3213100"/>
              <a:gd name="connsiteY26" fmla="*/ 177800 h 457200"/>
              <a:gd name="connsiteX27" fmla="*/ 2857500 w 3213100"/>
              <a:gd name="connsiteY27" fmla="*/ 190500 h 457200"/>
              <a:gd name="connsiteX28" fmla="*/ 2933700 w 3213100"/>
              <a:gd name="connsiteY28" fmla="*/ 215900 h 457200"/>
              <a:gd name="connsiteX29" fmla="*/ 2971800 w 3213100"/>
              <a:gd name="connsiteY29" fmla="*/ 228600 h 457200"/>
              <a:gd name="connsiteX30" fmla="*/ 3009900 w 3213100"/>
              <a:gd name="connsiteY30" fmla="*/ 254000 h 457200"/>
              <a:gd name="connsiteX31" fmla="*/ 3048000 w 3213100"/>
              <a:gd name="connsiteY31" fmla="*/ 266700 h 457200"/>
              <a:gd name="connsiteX32" fmla="*/ 3124200 w 3213100"/>
              <a:gd name="connsiteY32" fmla="*/ 317500 h 457200"/>
              <a:gd name="connsiteX33" fmla="*/ 3162300 w 3213100"/>
              <a:gd name="connsiteY33" fmla="*/ 342900 h 457200"/>
              <a:gd name="connsiteX34" fmla="*/ 3213100 w 3213100"/>
              <a:gd name="connsiteY34" fmla="*/ 3937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13100" h="457200">
                <a:moveTo>
                  <a:pt x="0" y="457200"/>
                </a:moveTo>
                <a:cubicBezTo>
                  <a:pt x="21167" y="448733"/>
                  <a:pt x="43110" y="441995"/>
                  <a:pt x="63500" y="431800"/>
                </a:cubicBezTo>
                <a:cubicBezTo>
                  <a:pt x="77152" y="424974"/>
                  <a:pt x="87652" y="412599"/>
                  <a:pt x="101600" y="406400"/>
                </a:cubicBezTo>
                <a:cubicBezTo>
                  <a:pt x="257925" y="336922"/>
                  <a:pt x="110385" y="412630"/>
                  <a:pt x="228600" y="368300"/>
                </a:cubicBezTo>
                <a:cubicBezTo>
                  <a:pt x="246327" y="361653"/>
                  <a:pt x="261822" y="349931"/>
                  <a:pt x="279400" y="342900"/>
                </a:cubicBezTo>
                <a:cubicBezTo>
                  <a:pt x="392750" y="297560"/>
                  <a:pt x="320399" y="340967"/>
                  <a:pt x="393700" y="292100"/>
                </a:cubicBezTo>
                <a:cubicBezTo>
                  <a:pt x="402167" y="279400"/>
                  <a:pt x="407181" y="263535"/>
                  <a:pt x="419100" y="254000"/>
                </a:cubicBezTo>
                <a:cubicBezTo>
                  <a:pt x="429553" y="245637"/>
                  <a:pt x="445226" y="247287"/>
                  <a:pt x="457200" y="241300"/>
                </a:cubicBezTo>
                <a:cubicBezTo>
                  <a:pt x="470852" y="234474"/>
                  <a:pt x="483574" y="225671"/>
                  <a:pt x="495300" y="215900"/>
                </a:cubicBezTo>
                <a:cubicBezTo>
                  <a:pt x="509098" y="204402"/>
                  <a:pt x="518456" y="187763"/>
                  <a:pt x="533400" y="177800"/>
                </a:cubicBezTo>
                <a:cubicBezTo>
                  <a:pt x="544539" y="170374"/>
                  <a:pt x="559526" y="171087"/>
                  <a:pt x="571500" y="165100"/>
                </a:cubicBezTo>
                <a:cubicBezTo>
                  <a:pt x="585152" y="158274"/>
                  <a:pt x="595652" y="145899"/>
                  <a:pt x="609600" y="139700"/>
                </a:cubicBezTo>
                <a:cubicBezTo>
                  <a:pt x="634066" y="128826"/>
                  <a:pt x="660941" y="124244"/>
                  <a:pt x="685800" y="114300"/>
                </a:cubicBezTo>
                <a:cubicBezTo>
                  <a:pt x="705223" y="106531"/>
                  <a:pt x="760855" y="82836"/>
                  <a:pt x="787400" y="76200"/>
                </a:cubicBezTo>
                <a:cubicBezTo>
                  <a:pt x="859909" y="58073"/>
                  <a:pt x="836514" y="70356"/>
                  <a:pt x="901700" y="50800"/>
                </a:cubicBezTo>
                <a:cubicBezTo>
                  <a:pt x="927345" y="43107"/>
                  <a:pt x="951259" y="28064"/>
                  <a:pt x="977900" y="25400"/>
                </a:cubicBezTo>
                <a:cubicBezTo>
                  <a:pt x="1138861" y="9304"/>
                  <a:pt x="1062684" y="17977"/>
                  <a:pt x="1206500" y="0"/>
                </a:cubicBezTo>
                <a:cubicBezTo>
                  <a:pt x="1373894" y="3562"/>
                  <a:pt x="1823694" y="7423"/>
                  <a:pt x="2057400" y="25400"/>
                </a:cubicBezTo>
                <a:cubicBezTo>
                  <a:pt x="2083075" y="27375"/>
                  <a:pt x="2108048" y="34906"/>
                  <a:pt x="2133600" y="38100"/>
                </a:cubicBezTo>
                <a:cubicBezTo>
                  <a:pt x="2175816" y="43377"/>
                  <a:pt x="2218429" y="45177"/>
                  <a:pt x="2260600" y="50800"/>
                </a:cubicBezTo>
                <a:cubicBezTo>
                  <a:pt x="2541787" y="88292"/>
                  <a:pt x="1930375" y="27707"/>
                  <a:pt x="2463800" y="76200"/>
                </a:cubicBezTo>
                <a:lnTo>
                  <a:pt x="2578100" y="114300"/>
                </a:lnTo>
                <a:lnTo>
                  <a:pt x="2616200" y="127000"/>
                </a:lnTo>
                <a:cubicBezTo>
                  <a:pt x="2628900" y="131233"/>
                  <a:pt x="2641313" y="136453"/>
                  <a:pt x="2654300" y="139700"/>
                </a:cubicBezTo>
                <a:cubicBezTo>
                  <a:pt x="2671233" y="143933"/>
                  <a:pt x="2688317" y="147605"/>
                  <a:pt x="2705100" y="152400"/>
                </a:cubicBezTo>
                <a:cubicBezTo>
                  <a:pt x="2717972" y="156078"/>
                  <a:pt x="2730328" y="161422"/>
                  <a:pt x="2743200" y="165100"/>
                </a:cubicBezTo>
                <a:cubicBezTo>
                  <a:pt x="2759983" y="169895"/>
                  <a:pt x="2776961" y="174014"/>
                  <a:pt x="2794000" y="177800"/>
                </a:cubicBezTo>
                <a:cubicBezTo>
                  <a:pt x="2815072" y="182483"/>
                  <a:pt x="2836675" y="184820"/>
                  <a:pt x="2857500" y="190500"/>
                </a:cubicBezTo>
                <a:cubicBezTo>
                  <a:pt x="2883331" y="197545"/>
                  <a:pt x="2908300" y="207433"/>
                  <a:pt x="2933700" y="215900"/>
                </a:cubicBezTo>
                <a:cubicBezTo>
                  <a:pt x="2946400" y="220133"/>
                  <a:pt x="2960661" y="221174"/>
                  <a:pt x="2971800" y="228600"/>
                </a:cubicBezTo>
                <a:cubicBezTo>
                  <a:pt x="2984500" y="237067"/>
                  <a:pt x="2996248" y="247174"/>
                  <a:pt x="3009900" y="254000"/>
                </a:cubicBezTo>
                <a:cubicBezTo>
                  <a:pt x="3021874" y="259987"/>
                  <a:pt x="3036298" y="260199"/>
                  <a:pt x="3048000" y="266700"/>
                </a:cubicBezTo>
                <a:cubicBezTo>
                  <a:pt x="3074685" y="281525"/>
                  <a:pt x="3098800" y="300567"/>
                  <a:pt x="3124200" y="317500"/>
                </a:cubicBezTo>
                <a:cubicBezTo>
                  <a:pt x="3136900" y="325967"/>
                  <a:pt x="3151507" y="332107"/>
                  <a:pt x="3162300" y="342900"/>
                </a:cubicBezTo>
                <a:lnTo>
                  <a:pt x="3213100" y="393700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28663" y="1643050"/>
            <a:ext cx="692948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 узнали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-о  роли труда в жизни человека;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-о деепричастиях совершенного и несовершенного вида;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составляли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цитатный план;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использовали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прием ПОПС-формула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82187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142977" y="339091"/>
            <a:ext cx="7072362" cy="1071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Рекомендуемое учебное задание: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638" y="1052736"/>
            <a:ext cx="83527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Прочитайте высказывания известных людей на тему «Труд» и напишите эссе, следуя предложенной инструкции: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1)Человек рожден для труда; труд –лучший хранитель человеческой нравственности, и труд же должен быть воспитателем человека.(К.Д.Ушинский) 2) Труд –это благороднейший исцелитель от всех недугов. Нет ничего радостнее труда. (Н.А.Островский) 3) Несомненное условие счастья есть труд: во-первых, любимый и свободный труд; во-вторых, труд физический, дающий аппетит и крепкий, успокаивающий сон. (Л.Н.Толстой)  4) Надо поставить свою жизнь в такие условия, чтобы труд был необходим. Без труда не может быть чистой и радостной жизни. (А.П.Чехов)  5) Высота культуры всегда стоит в прямой зависимости от любви к труду. (М.Горький)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3178593" y="1611201"/>
            <a:ext cx="3213100" cy="457200"/>
          </a:xfrm>
          <a:custGeom>
            <a:avLst/>
            <a:gdLst>
              <a:gd name="connsiteX0" fmla="*/ 0 w 3213100"/>
              <a:gd name="connsiteY0" fmla="*/ 457200 h 457200"/>
              <a:gd name="connsiteX1" fmla="*/ 63500 w 3213100"/>
              <a:gd name="connsiteY1" fmla="*/ 431800 h 457200"/>
              <a:gd name="connsiteX2" fmla="*/ 101600 w 3213100"/>
              <a:gd name="connsiteY2" fmla="*/ 406400 h 457200"/>
              <a:gd name="connsiteX3" fmla="*/ 228600 w 3213100"/>
              <a:gd name="connsiteY3" fmla="*/ 368300 h 457200"/>
              <a:gd name="connsiteX4" fmla="*/ 279400 w 3213100"/>
              <a:gd name="connsiteY4" fmla="*/ 342900 h 457200"/>
              <a:gd name="connsiteX5" fmla="*/ 393700 w 3213100"/>
              <a:gd name="connsiteY5" fmla="*/ 292100 h 457200"/>
              <a:gd name="connsiteX6" fmla="*/ 419100 w 3213100"/>
              <a:gd name="connsiteY6" fmla="*/ 254000 h 457200"/>
              <a:gd name="connsiteX7" fmla="*/ 457200 w 3213100"/>
              <a:gd name="connsiteY7" fmla="*/ 241300 h 457200"/>
              <a:gd name="connsiteX8" fmla="*/ 495300 w 3213100"/>
              <a:gd name="connsiteY8" fmla="*/ 215900 h 457200"/>
              <a:gd name="connsiteX9" fmla="*/ 533400 w 3213100"/>
              <a:gd name="connsiteY9" fmla="*/ 177800 h 457200"/>
              <a:gd name="connsiteX10" fmla="*/ 571500 w 3213100"/>
              <a:gd name="connsiteY10" fmla="*/ 165100 h 457200"/>
              <a:gd name="connsiteX11" fmla="*/ 609600 w 3213100"/>
              <a:gd name="connsiteY11" fmla="*/ 139700 h 457200"/>
              <a:gd name="connsiteX12" fmla="*/ 685800 w 3213100"/>
              <a:gd name="connsiteY12" fmla="*/ 114300 h 457200"/>
              <a:gd name="connsiteX13" fmla="*/ 787400 w 3213100"/>
              <a:gd name="connsiteY13" fmla="*/ 76200 h 457200"/>
              <a:gd name="connsiteX14" fmla="*/ 901700 w 3213100"/>
              <a:gd name="connsiteY14" fmla="*/ 50800 h 457200"/>
              <a:gd name="connsiteX15" fmla="*/ 977900 w 3213100"/>
              <a:gd name="connsiteY15" fmla="*/ 25400 h 457200"/>
              <a:gd name="connsiteX16" fmla="*/ 1206500 w 3213100"/>
              <a:gd name="connsiteY16" fmla="*/ 0 h 457200"/>
              <a:gd name="connsiteX17" fmla="*/ 2057400 w 3213100"/>
              <a:gd name="connsiteY17" fmla="*/ 25400 h 457200"/>
              <a:gd name="connsiteX18" fmla="*/ 2133600 w 3213100"/>
              <a:gd name="connsiteY18" fmla="*/ 38100 h 457200"/>
              <a:gd name="connsiteX19" fmla="*/ 2260600 w 3213100"/>
              <a:gd name="connsiteY19" fmla="*/ 50800 h 457200"/>
              <a:gd name="connsiteX20" fmla="*/ 2463800 w 3213100"/>
              <a:gd name="connsiteY20" fmla="*/ 76200 h 457200"/>
              <a:gd name="connsiteX21" fmla="*/ 2578100 w 3213100"/>
              <a:gd name="connsiteY21" fmla="*/ 114300 h 457200"/>
              <a:gd name="connsiteX22" fmla="*/ 2616200 w 3213100"/>
              <a:gd name="connsiteY22" fmla="*/ 127000 h 457200"/>
              <a:gd name="connsiteX23" fmla="*/ 2654300 w 3213100"/>
              <a:gd name="connsiteY23" fmla="*/ 139700 h 457200"/>
              <a:gd name="connsiteX24" fmla="*/ 2705100 w 3213100"/>
              <a:gd name="connsiteY24" fmla="*/ 152400 h 457200"/>
              <a:gd name="connsiteX25" fmla="*/ 2743200 w 3213100"/>
              <a:gd name="connsiteY25" fmla="*/ 165100 h 457200"/>
              <a:gd name="connsiteX26" fmla="*/ 2794000 w 3213100"/>
              <a:gd name="connsiteY26" fmla="*/ 177800 h 457200"/>
              <a:gd name="connsiteX27" fmla="*/ 2857500 w 3213100"/>
              <a:gd name="connsiteY27" fmla="*/ 190500 h 457200"/>
              <a:gd name="connsiteX28" fmla="*/ 2933700 w 3213100"/>
              <a:gd name="connsiteY28" fmla="*/ 215900 h 457200"/>
              <a:gd name="connsiteX29" fmla="*/ 2971800 w 3213100"/>
              <a:gd name="connsiteY29" fmla="*/ 228600 h 457200"/>
              <a:gd name="connsiteX30" fmla="*/ 3009900 w 3213100"/>
              <a:gd name="connsiteY30" fmla="*/ 254000 h 457200"/>
              <a:gd name="connsiteX31" fmla="*/ 3048000 w 3213100"/>
              <a:gd name="connsiteY31" fmla="*/ 266700 h 457200"/>
              <a:gd name="connsiteX32" fmla="*/ 3124200 w 3213100"/>
              <a:gd name="connsiteY32" fmla="*/ 317500 h 457200"/>
              <a:gd name="connsiteX33" fmla="*/ 3162300 w 3213100"/>
              <a:gd name="connsiteY33" fmla="*/ 342900 h 457200"/>
              <a:gd name="connsiteX34" fmla="*/ 3213100 w 3213100"/>
              <a:gd name="connsiteY34" fmla="*/ 3937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13100" h="457200">
                <a:moveTo>
                  <a:pt x="0" y="457200"/>
                </a:moveTo>
                <a:cubicBezTo>
                  <a:pt x="21167" y="448733"/>
                  <a:pt x="43110" y="441995"/>
                  <a:pt x="63500" y="431800"/>
                </a:cubicBezTo>
                <a:cubicBezTo>
                  <a:pt x="77152" y="424974"/>
                  <a:pt x="87652" y="412599"/>
                  <a:pt x="101600" y="406400"/>
                </a:cubicBezTo>
                <a:cubicBezTo>
                  <a:pt x="257925" y="336922"/>
                  <a:pt x="110385" y="412630"/>
                  <a:pt x="228600" y="368300"/>
                </a:cubicBezTo>
                <a:cubicBezTo>
                  <a:pt x="246327" y="361653"/>
                  <a:pt x="261822" y="349931"/>
                  <a:pt x="279400" y="342900"/>
                </a:cubicBezTo>
                <a:cubicBezTo>
                  <a:pt x="392750" y="297560"/>
                  <a:pt x="320399" y="340967"/>
                  <a:pt x="393700" y="292100"/>
                </a:cubicBezTo>
                <a:cubicBezTo>
                  <a:pt x="402167" y="279400"/>
                  <a:pt x="407181" y="263535"/>
                  <a:pt x="419100" y="254000"/>
                </a:cubicBezTo>
                <a:cubicBezTo>
                  <a:pt x="429553" y="245637"/>
                  <a:pt x="445226" y="247287"/>
                  <a:pt x="457200" y="241300"/>
                </a:cubicBezTo>
                <a:cubicBezTo>
                  <a:pt x="470852" y="234474"/>
                  <a:pt x="483574" y="225671"/>
                  <a:pt x="495300" y="215900"/>
                </a:cubicBezTo>
                <a:cubicBezTo>
                  <a:pt x="509098" y="204402"/>
                  <a:pt x="518456" y="187763"/>
                  <a:pt x="533400" y="177800"/>
                </a:cubicBezTo>
                <a:cubicBezTo>
                  <a:pt x="544539" y="170374"/>
                  <a:pt x="559526" y="171087"/>
                  <a:pt x="571500" y="165100"/>
                </a:cubicBezTo>
                <a:cubicBezTo>
                  <a:pt x="585152" y="158274"/>
                  <a:pt x="595652" y="145899"/>
                  <a:pt x="609600" y="139700"/>
                </a:cubicBezTo>
                <a:cubicBezTo>
                  <a:pt x="634066" y="128826"/>
                  <a:pt x="660941" y="124244"/>
                  <a:pt x="685800" y="114300"/>
                </a:cubicBezTo>
                <a:cubicBezTo>
                  <a:pt x="705223" y="106531"/>
                  <a:pt x="760855" y="82836"/>
                  <a:pt x="787400" y="76200"/>
                </a:cubicBezTo>
                <a:cubicBezTo>
                  <a:pt x="859909" y="58073"/>
                  <a:pt x="836514" y="70356"/>
                  <a:pt x="901700" y="50800"/>
                </a:cubicBezTo>
                <a:cubicBezTo>
                  <a:pt x="927345" y="43107"/>
                  <a:pt x="951259" y="28064"/>
                  <a:pt x="977900" y="25400"/>
                </a:cubicBezTo>
                <a:cubicBezTo>
                  <a:pt x="1138861" y="9304"/>
                  <a:pt x="1062684" y="17977"/>
                  <a:pt x="1206500" y="0"/>
                </a:cubicBezTo>
                <a:cubicBezTo>
                  <a:pt x="1373894" y="3562"/>
                  <a:pt x="1823694" y="7423"/>
                  <a:pt x="2057400" y="25400"/>
                </a:cubicBezTo>
                <a:cubicBezTo>
                  <a:pt x="2083075" y="27375"/>
                  <a:pt x="2108048" y="34906"/>
                  <a:pt x="2133600" y="38100"/>
                </a:cubicBezTo>
                <a:cubicBezTo>
                  <a:pt x="2175816" y="43377"/>
                  <a:pt x="2218429" y="45177"/>
                  <a:pt x="2260600" y="50800"/>
                </a:cubicBezTo>
                <a:cubicBezTo>
                  <a:pt x="2541787" y="88292"/>
                  <a:pt x="1930375" y="27707"/>
                  <a:pt x="2463800" y="76200"/>
                </a:cubicBezTo>
                <a:lnTo>
                  <a:pt x="2578100" y="114300"/>
                </a:lnTo>
                <a:lnTo>
                  <a:pt x="2616200" y="127000"/>
                </a:lnTo>
                <a:cubicBezTo>
                  <a:pt x="2628900" y="131233"/>
                  <a:pt x="2641313" y="136453"/>
                  <a:pt x="2654300" y="139700"/>
                </a:cubicBezTo>
                <a:cubicBezTo>
                  <a:pt x="2671233" y="143933"/>
                  <a:pt x="2688317" y="147605"/>
                  <a:pt x="2705100" y="152400"/>
                </a:cubicBezTo>
                <a:cubicBezTo>
                  <a:pt x="2717972" y="156078"/>
                  <a:pt x="2730328" y="161422"/>
                  <a:pt x="2743200" y="165100"/>
                </a:cubicBezTo>
                <a:cubicBezTo>
                  <a:pt x="2759983" y="169895"/>
                  <a:pt x="2776961" y="174014"/>
                  <a:pt x="2794000" y="177800"/>
                </a:cubicBezTo>
                <a:cubicBezTo>
                  <a:pt x="2815072" y="182483"/>
                  <a:pt x="2836675" y="184820"/>
                  <a:pt x="2857500" y="190500"/>
                </a:cubicBezTo>
                <a:cubicBezTo>
                  <a:pt x="2883331" y="197545"/>
                  <a:pt x="2908300" y="207433"/>
                  <a:pt x="2933700" y="215900"/>
                </a:cubicBezTo>
                <a:cubicBezTo>
                  <a:pt x="2946400" y="220133"/>
                  <a:pt x="2960661" y="221174"/>
                  <a:pt x="2971800" y="228600"/>
                </a:cubicBezTo>
                <a:cubicBezTo>
                  <a:pt x="2984500" y="237067"/>
                  <a:pt x="2996248" y="247174"/>
                  <a:pt x="3009900" y="254000"/>
                </a:cubicBezTo>
                <a:cubicBezTo>
                  <a:pt x="3021874" y="259987"/>
                  <a:pt x="3036298" y="260199"/>
                  <a:pt x="3048000" y="266700"/>
                </a:cubicBezTo>
                <a:cubicBezTo>
                  <a:pt x="3074685" y="281525"/>
                  <a:pt x="3098800" y="300567"/>
                  <a:pt x="3124200" y="317500"/>
                </a:cubicBezTo>
                <a:cubicBezTo>
                  <a:pt x="3136900" y="325967"/>
                  <a:pt x="3151507" y="332107"/>
                  <a:pt x="3162300" y="342900"/>
                </a:cubicBezTo>
                <a:lnTo>
                  <a:pt x="3213100" y="393700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39" y="339090"/>
            <a:ext cx="2725217" cy="50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Консультация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57224" y="1357298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Эссе (с фр.попытка, проба, очерк) – это своеобразный «поток информации», показывающий вашу индивидуальность, ваш способ самовыражения. Эссе пишется в свободной форме, при этом не требуется четкой структуры (нет глав, введения, заключения и т. д.)  </a:t>
            </a: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708516" y="353326"/>
            <a:ext cx="450655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Консультация</a:t>
            </a:r>
            <a:endParaRPr lang="ru-RU" sz="3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71472" y="1142984"/>
          <a:ext cx="8072494" cy="5406392"/>
        </p:xfrm>
        <a:graphic>
          <a:graphicData uri="http://schemas.openxmlformats.org/drawingml/2006/table">
            <a:tbl>
              <a:tblPr/>
              <a:tblGrid>
                <a:gridCol w="807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639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Ваши действия при написании эссе: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Выберите тему,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которой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будете писать эссе.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В самом начале сформулируйте идею повествования, свое отношение к теме. Подумайте над «скелетом» своей работы.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Развивая далее идею, постарайтесь следовать определенной логике, аргументировать свои доводы</a:t>
                      </a:r>
                      <a:r>
                        <a:rPr lang="kk-KZ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Используйте факты, примеры из жизни, которые будут подтверждать вашу позицию.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Заканчиваете эссе предложением – заключением, которое логически подытожит ранее сказанное, либо это может быть вопрос, который логически вытекает из повествования.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Объём эссе 1</a:t>
                      </a: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00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–1</a:t>
                      </a: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слов</a:t>
                      </a: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222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39" y="339090"/>
            <a:ext cx="161923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340768"/>
            <a:ext cx="773357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 встречи на следующем уроке!</a:t>
            </a:r>
          </a:p>
          <a:p>
            <a:pPr algn="ctr"/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pSp>
        <p:nvGrpSpPr>
          <p:cNvPr id="11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35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6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4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33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4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5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31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2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4893176" y="1247740"/>
              <a:ext cx="1749385" cy="1749319"/>
              <a:chOff x="629084" y="3771800"/>
              <a:chExt cx="2266978" cy="2266893"/>
            </a:xfrm>
          </p:grpSpPr>
          <p:sp>
            <p:nvSpPr>
              <p:cNvPr id="29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0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7" name="Group 63"/>
            <p:cNvGrpSpPr>
              <a:grpSpLocks/>
            </p:cNvGrpSpPr>
            <p:nvPr/>
          </p:nvGrpSpPr>
          <p:grpSpPr bwMode="auto">
            <a:xfrm>
              <a:off x="6748921" y="1771583"/>
              <a:ext cx="1657312" cy="1657250"/>
              <a:chOff x="627842" y="3770949"/>
              <a:chExt cx="2268402" cy="2268317"/>
            </a:xfrm>
          </p:grpSpPr>
          <p:sp>
            <p:nvSpPr>
              <p:cNvPr id="27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8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8" name="Group 66"/>
            <p:cNvGrpSpPr>
              <a:grpSpLocks/>
            </p:cNvGrpSpPr>
            <p:nvPr/>
          </p:nvGrpSpPr>
          <p:grpSpPr bwMode="auto">
            <a:xfrm>
              <a:off x="3635904" y="1565221"/>
              <a:ext cx="1657312" cy="1657250"/>
              <a:chOff x="628078" y="3771555"/>
              <a:chExt cx="2268402" cy="2268317"/>
            </a:xfrm>
          </p:grpSpPr>
          <p:sp>
            <p:nvSpPr>
              <p:cNvPr id="25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6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9" name="Group 69"/>
            <p:cNvGrpSpPr>
              <a:grpSpLocks/>
            </p:cNvGrpSpPr>
            <p:nvPr/>
          </p:nvGrpSpPr>
          <p:grpSpPr bwMode="auto">
            <a:xfrm>
              <a:off x="5493237" y="3047856"/>
              <a:ext cx="1387443" cy="1388978"/>
              <a:chOff x="628720" y="3771204"/>
              <a:chExt cx="2266488" cy="2268996"/>
            </a:xfrm>
          </p:grpSpPr>
          <p:sp>
            <p:nvSpPr>
              <p:cNvPr id="23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20" name="Group 72"/>
            <p:cNvGrpSpPr>
              <a:grpSpLocks/>
            </p:cNvGrpSpPr>
            <p:nvPr/>
          </p:nvGrpSpPr>
          <p:grpSpPr bwMode="auto">
            <a:xfrm>
              <a:off x="2546904" y="1115985"/>
              <a:ext cx="1215997" cy="1215951"/>
              <a:chOff x="980564" y="3771900"/>
              <a:chExt cx="2266524" cy="2266438"/>
            </a:xfrm>
          </p:grpSpPr>
          <p:sp>
            <p:nvSpPr>
              <p:cNvPr id="21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2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sp>
        <p:nvSpPr>
          <p:cNvPr id="37" name="Прямоугольник 36"/>
          <p:cNvSpPr/>
          <p:nvPr/>
        </p:nvSpPr>
        <p:spPr>
          <a:xfrm>
            <a:off x="357159" y="1142984"/>
            <a:ext cx="264320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err="1" smtClean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-RU" sz="2000" b="1" dirty="0" err="1" smtClean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-RU" b="1" dirty="0" err="1" smtClean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-RU" sz="2000" b="1" dirty="0" err="1" smtClean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-RU" b="1" dirty="0" err="1" smtClean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білім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!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357950" y="5072074"/>
            <a:ext cx="23574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28728" y="2428868"/>
            <a:ext cx="61436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 встречи на следующем уроке!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64062" y="908720"/>
            <a:ext cx="8051342" cy="3377536"/>
          </a:xfrm>
        </p:spPr>
        <p:txBody>
          <a:bodyPr>
            <a:noAutofit/>
          </a:bodyPr>
          <a:lstStyle/>
          <a:p>
            <a:endParaRPr lang="ru-RU" sz="2400" b="1" dirty="0" smtClean="0"/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Задание 1.Прочитайте эпиграф.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Почему «именно в труде велик человек?»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Именно в труде, и только в труде, велик человек, и чем горячей его любовь к труду, тем более величествен сам он, тем продуктивнее, красивее его работа.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М.Горький                                               </a:t>
            </a:r>
          </a:p>
          <a:p>
            <a:pPr algn="l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  -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Прокомментируйте смысл эпиграфа: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357158" y="685800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3041622" cy="94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ответы: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4700" y="1916832"/>
            <a:ext cx="75663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Человек, который усердно трудится и настойчиво идет к цели, добьется своего. Труд – символ процветания и неограниченных возможностей.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/>
              <a:t> </a:t>
            </a:r>
            <a:endParaRPr lang="ru-RU" sz="2400" dirty="0" smtClean="0"/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67634" y="-1217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2500299" y="414881"/>
            <a:ext cx="4452976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altLang="ru-RU" sz="2400" b="1" dirty="0" smtClean="0">
                <a:solidFill>
                  <a:schemeClr val="bg1"/>
                </a:solidFill>
                <a:latin typeface="Century Gothic" pitchFamily="34" charset="0"/>
              </a:rPr>
              <a:t>Задание 2 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51879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i="1" dirty="0" smtClean="0"/>
          </a:p>
          <a:p>
            <a:endParaRPr lang="kk-KZ" sz="2400" i="1" dirty="0" smtClean="0"/>
          </a:p>
          <a:p>
            <a:endParaRPr lang="kk-KZ" sz="2400" i="1" dirty="0" smtClean="0"/>
          </a:p>
          <a:p>
            <a:r>
              <a:rPr lang="kk-KZ" sz="2400" dirty="0" smtClean="0"/>
              <a:t>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«Ассоциативный куст»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/>
              <a:t>          Подберите к слову </a:t>
            </a:r>
            <a:r>
              <a:rPr lang="kk-KZ" sz="2400" dirty="0" smtClean="0"/>
              <a:t> ТРУД</a:t>
            </a:r>
            <a:r>
              <a:rPr lang="ru-RU" sz="2400" dirty="0" smtClean="0"/>
              <a:t> все возможные ассоциации.</a:t>
            </a:r>
            <a:r>
              <a:rPr lang="ru-RU" sz="2400" b="1" dirty="0" smtClean="0"/>
              <a:t> </a:t>
            </a:r>
            <a:endParaRPr lang="ru-RU" sz="2400" dirty="0" smtClean="0"/>
          </a:p>
          <a:p>
            <a:endParaRPr lang="ru-RU" sz="24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500299" y="444913"/>
            <a:ext cx="4257280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Примерные ответы: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285860"/>
            <a:ext cx="75074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6248" y="5167794"/>
            <a:ext cx="1214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доход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1500174"/>
            <a:ext cx="1285884" cy="1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82" y="2857496"/>
            <a:ext cx="1420813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04" y="1428736"/>
            <a:ext cx="1420813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6357950" y="1928802"/>
            <a:ext cx="1071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работа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500958" y="3357562"/>
            <a:ext cx="1214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трудиться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3500438"/>
            <a:ext cx="37219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4357694"/>
            <a:ext cx="1420813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2928934"/>
            <a:ext cx="1571635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6429388" y="4714884"/>
            <a:ext cx="1285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золотые         руки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785919" y="1857364"/>
            <a:ext cx="1071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терпение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85786" y="3429000"/>
            <a:ext cx="1357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упорство</a:t>
            </a:r>
            <a:endParaRPr lang="ru-RU" dirty="0"/>
          </a:p>
        </p:txBody>
      </p: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480" y="4643446"/>
            <a:ext cx="1450975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5" y="4929198"/>
            <a:ext cx="1357322" cy="1285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2000232" y="5072074"/>
            <a:ext cx="928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доход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500430" y="3786190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357686" y="5357826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опыт</a:t>
            </a:r>
            <a:endParaRPr lang="ru-RU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rot="5400000" flipH="1" flipV="1">
            <a:off x="5857884" y="2571744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072198" y="3571876"/>
            <a:ext cx="114300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786446" y="4000504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6200000" flipV="1">
            <a:off x="2928926" y="2571744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endCxn id="20" idx="3"/>
          </p:cNvCxnSpPr>
          <p:nvPr/>
        </p:nvCxnSpPr>
        <p:spPr>
          <a:xfrm rot="10800000" flipV="1">
            <a:off x="2143108" y="3571876"/>
            <a:ext cx="1000133" cy="41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rot="10800000" flipV="1">
            <a:off x="2928926" y="421481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rot="5400000">
            <a:off x="4572794" y="4643446"/>
            <a:ext cx="42783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3643306" y="3244334"/>
            <a:ext cx="1928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работа</a:t>
            </a:r>
            <a:endParaRPr lang="ru-RU" dirty="0"/>
          </a:p>
        </p:txBody>
      </p:sp>
      <p:pic>
        <p:nvPicPr>
          <p:cNvPr id="83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54" y="2786058"/>
            <a:ext cx="2571768" cy="1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Прямоугольник 83"/>
          <p:cNvSpPr/>
          <p:nvPr/>
        </p:nvSpPr>
        <p:spPr>
          <a:xfrm>
            <a:off x="3571868" y="3244334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ТРУД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5673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3350680" y="423316"/>
            <a:ext cx="1760054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altLang="ru-RU" sz="2400" b="1" dirty="0" smtClean="0">
                <a:solidFill>
                  <a:schemeClr val="bg1"/>
                </a:solidFill>
                <a:latin typeface="Century Gothic" pitchFamily="34" charset="0"/>
              </a:rPr>
              <a:t>Задание 3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2136339"/>
            <a:ext cx="77335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/>
              <a:t> Прослушайте  стихотворение  В.Брюсова «Труд» в аудиоприложении.   </a:t>
            </a:r>
            <a:r>
              <a:rPr lang="kk-KZ" sz="2400" b="1" dirty="0" smtClean="0"/>
              <a:t>  </a:t>
            </a:r>
            <a:endParaRPr lang="ru-RU" sz="2400" dirty="0" smtClean="0"/>
          </a:p>
          <a:p>
            <a:r>
              <a:rPr lang="kk-KZ" sz="2400" dirty="0" smtClean="0"/>
              <a:t>Опираясь на прослушенное, попробуйте доказать по ПОПС-формуле, как поэт прославляет труд.  Определите основную мысль.</a:t>
            </a:r>
          </a:p>
          <a:p>
            <a:r>
              <a:rPr lang="kk-KZ" sz="3600" b="1" u="sng" dirty="0" smtClean="0">
                <a:hlinkClick r:id="rId4"/>
              </a:rPr>
              <a:t>https://youtu.be/QEnu27qQpDg</a:t>
            </a:r>
            <a:endParaRPr lang="ru-RU" sz="3600" dirty="0" smtClean="0"/>
          </a:p>
          <a:p>
            <a:endParaRPr lang="ru-RU" sz="3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8927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750393" y="260648"/>
            <a:ext cx="2459796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4348" y="1357298"/>
            <a:ext cx="76020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ПОПС – формула строится на следующем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 – позиция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– обоснование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 – пример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– следствие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Этот прием развивает навыки логического мышления.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применять?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Задаете вопрос и отвечаете по формуле,  используя следующие предложения: 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142844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3143240" y="500042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Дескрипторы: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2428868"/>
            <a:ext cx="72152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определяет основную мысль текста;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применяет прием «ПОПС-формула»;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доказывает свою позицию.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1091</Words>
  <Application>Microsoft Office PowerPoint</Application>
  <PresentationFormat>Экран (4:3)</PresentationFormat>
  <Paragraphs>204</Paragraphs>
  <Slides>28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7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TimesNewRomanPSMT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Дескрипторы: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121</cp:revision>
  <dcterms:created xsi:type="dcterms:W3CDTF">2020-07-18T05:19:20Z</dcterms:created>
  <dcterms:modified xsi:type="dcterms:W3CDTF">2024-12-11T16:46:04Z</dcterms:modified>
</cp:coreProperties>
</file>