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7" r:id="rId2"/>
    <p:sldId id="258" r:id="rId3"/>
    <p:sldId id="272" r:id="rId4"/>
    <p:sldId id="328" r:id="rId5"/>
    <p:sldId id="311" r:id="rId6"/>
    <p:sldId id="344" r:id="rId7"/>
    <p:sldId id="330" r:id="rId8"/>
    <p:sldId id="332" r:id="rId9"/>
    <p:sldId id="309" r:id="rId10"/>
    <p:sldId id="313" r:id="rId11"/>
    <p:sldId id="334" r:id="rId12"/>
    <p:sldId id="284" r:id="rId13"/>
    <p:sldId id="315" r:id="rId14"/>
    <p:sldId id="290" r:id="rId15"/>
    <p:sldId id="286" r:id="rId16"/>
    <p:sldId id="346" r:id="rId17"/>
    <p:sldId id="348" r:id="rId18"/>
    <p:sldId id="285" r:id="rId19"/>
    <p:sldId id="319" r:id="rId20"/>
    <p:sldId id="317" r:id="rId21"/>
    <p:sldId id="338" r:id="rId22"/>
    <p:sldId id="349" r:id="rId23"/>
    <p:sldId id="342" r:id="rId24"/>
    <p:sldId id="297" r:id="rId25"/>
    <p:sldId id="340"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5758FB7-9AC5-4552-8A53-C91805E547FA}" styleName="Стиль из темы 1 - акцент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B4B98B0-60AC-42C2-AFA5-B58CD77FA1E5}" styleName="Светлы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89" autoAdjust="0"/>
    <p:restoredTop sz="94660"/>
  </p:normalViewPr>
  <p:slideViewPr>
    <p:cSldViewPr>
      <p:cViewPr varScale="1">
        <p:scale>
          <a:sx n="87" d="100"/>
          <a:sy n="87" d="100"/>
        </p:scale>
        <p:origin x="1258"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D55F07-9B93-4A33-9D17-25598FABCBF4}" type="datetimeFigureOut">
              <a:rPr lang="ru-RU" smtClean="0"/>
              <a:pPr/>
              <a:t>11.12.2024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88B5E5-E8E0-4B36-833C-7BA223E126A3}" type="slidenum">
              <a:rPr lang="ru-RU" smtClean="0"/>
              <a:pPr/>
              <a:t>‹#›</a:t>
            </a:fld>
            <a:endParaRPr lang="ru-RU"/>
          </a:p>
        </p:txBody>
      </p:sp>
    </p:spTree>
    <p:extLst>
      <p:ext uri="{BB962C8B-B14F-4D97-AF65-F5344CB8AC3E}">
        <p14:creationId xmlns:p14="http://schemas.microsoft.com/office/powerpoint/2010/main" val="3633870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Google Shape;73;p1: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14339" name="Google Shape;74;p1:notes"/>
          <p:cNvSpPr>
            <a:spLocks noGrp="1" noRot="1" noChangeAspect="1" noTextEdit="1"/>
          </p:cNvSpPr>
          <p:nvPr>
            <p:ph type="sldImg" idx="2"/>
          </p:nvPr>
        </p:nvSpPr>
        <p:spPr>
          <a:xfrm>
            <a:off x="1143000" y="685800"/>
            <a:ext cx="4572000" cy="3429000"/>
          </a:xfrm>
          <a:ln>
            <a:headEnd/>
            <a:tailEnd/>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506"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21507"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373304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506"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21507"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3733041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506"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21507"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3733041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506"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21507"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3733041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506"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21507"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3733041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506"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21507"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3733041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506"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21507"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3733041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506"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21507"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3733041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506"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21507"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3733041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506"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21507"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2826767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2"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15363" name="Google Shape;121;p4:notes"/>
          <p:cNvSpPr>
            <a:spLocks noGrp="1" noRot="1" noChangeAspect="1" noTextEdit="1"/>
          </p:cNvSpPr>
          <p:nvPr>
            <p:ph type="sldImg" idx="2"/>
          </p:nvPr>
        </p:nvSpPr>
        <p:spPr>
          <a:xfrm>
            <a:off x="1143000" y="685800"/>
            <a:ext cx="4572000" cy="3429000"/>
          </a:xfrm>
          <a:ln>
            <a:headEnd/>
            <a:tailEnd/>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506"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21507"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3733041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506"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21507"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3733041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506"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21507"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3733041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506"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21507"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3733041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506"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21507"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31631216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506"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21507"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3733041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386"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16387" name="Google Shape;121;p4:notes"/>
          <p:cNvSpPr>
            <a:spLocks noGrp="1" noRot="1" noChangeAspect="1" noTextEdit="1"/>
          </p:cNvSpPr>
          <p:nvPr>
            <p:ph type="sldImg" idx="2"/>
          </p:nvPr>
        </p:nvSpPr>
        <p:spPr>
          <a:xfrm>
            <a:off x="1143000" y="685800"/>
            <a:ext cx="4572000" cy="3429000"/>
          </a:xfrm>
          <a:ln>
            <a:headEnd/>
            <a:tailEnd/>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386"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16387" name="Google Shape;121;p4:notes"/>
          <p:cNvSpPr>
            <a:spLocks noGrp="1" noRot="1" noChangeAspect="1" noTextEdit="1"/>
          </p:cNvSpPr>
          <p:nvPr>
            <p:ph type="sldImg" idx="2"/>
          </p:nvPr>
        </p:nvSpPr>
        <p:spPr>
          <a:xfrm>
            <a:off x="1143000" y="685800"/>
            <a:ext cx="4572000" cy="3429000"/>
          </a:xfrm>
          <a:ln>
            <a:headEnd/>
            <a:tailEnd/>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386"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16387" name="Google Shape;121;p4:notes"/>
          <p:cNvSpPr>
            <a:spLocks noGrp="1" noRot="1" noChangeAspect="1" noTextEdit="1"/>
          </p:cNvSpPr>
          <p:nvPr>
            <p:ph type="sldImg" idx="2"/>
          </p:nvPr>
        </p:nvSpPr>
        <p:spPr>
          <a:xfrm>
            <a:off x="1143000" y="685800"/>
            <a:ext cx="4572000" cy="3429000"/>
          </a:xfrm>
          <a:ln>
            <a:headEnd/>
            <a:tailEnd/>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386"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16387" name="Google Shape;121;p4:notes"/>
          <p:cNvSpPr>
            <a:spLocks noGrp="1" noRot="1" noChangeAspect="1" noTextEdit="1"/>
          </p:cNvSpPr>
          <p:nvPr>
            <p:ph type="sldImg" idx="2"/>
          </p:nvPr>
        </p:nvSpPr>
        <p:spPr>
          <a:xfrm>
            <a:off x="1143000" y="685800"/>
            <a:ext cx="4572000" cy="3429000"/>
          </a:xfrm>
          <a:ln>
            <a:headEnd/>
            <a:tailEnd/>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386"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16387" name="Google Shape;121;p4:notes"/>
          <p:cNvSpPr>
            <a:spLocks noGrp="1" noRot="1" noChangeAspect="1" noTextEdit="1"/>
          </p:cNvSpPr>
          <p:nvPr>
            <p:ph type="sldImg" idx="2"/>
          </p:nvPr>
        </p:nvSpPr>
        <p:spPr>
          <a:xfrm>
            <a:off x="1143000" y="685800"/>
            <a:ext cx="4572000" cy="3429000"/>
          </a:xfrm>
          <a:ln>
            <a:headEnd/>
            <a:tailEnd/>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386"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16387" name="Google Shape;121;p4:notes"/>
          <p:cNvSpPr>
            <a:spLocks noGrp="1" noRot="1" noChangeAspect="1" noTextEdit="1"/>
          </p:cNvSpPr>
          <p:nvPr>
            <p:ph type="sldImg" idx="2"/>
          </p:nvPr>
        </p:nvSpPr>
        <p:spPr>
          <a:xfrm>
            <a:off x="1143000" y="685800"/>
            <a:ext cx="4572000" cy="3429000"/>
          </a:xfrm>
          <a:ln>
            <a:headEnd/>
            <a:tailEnd/>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386"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16387" name="Google Shape;121;p4:notes"/>
          <p:cNvSpPr>
            <a:spLocks noGrp="1" noRot="1" noChangeAspect="1" noTextEdit="1"/>
          </p:cNvSpPr>
          <p:nvPr>
            <p:ph type="sldImg" idx="2"/>
          </p:nvPr>
        </p:nvSpPr>
        <p:spPr>
          <a:xfrm>
            <a:off x="1143000" y="685800"/>
            <a:ext cx="4572000" cy="3429000"/>
          </a:xfrm>
          <a:ln>
            <a:headEnd/>
            <a:tailEn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B4C71EC6-210F-42DE-9C53-41977AD35B3D}" type="datetimeFigureOut">
              <a:rPr lang="ru-RU" smtClean="0"/>
              <a:pPr/>
              <a:t>11.12.2024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pPr/>
              <a:t>11.12.2024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pPr/>
              <a:t>11.12.2024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pPr/>
              <a:t>11.12.2024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pPr/>
              <a:t>11.12.2024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B4C71EC6-210F-42DE-9C53-41977AD35B3D}" type="datetimeFigureOut">
              <a:rPr lang="ru-RU" smtClean="0"/>
              <a:pPr/>
              <a:t>11.12.2024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B4C71EC6-210F-42DE-9C53-41977AD35B3D}" type="datetimeFigureOut">
              <a:rPr lang="ru-RU" smtClean="0"/>
              <a:pPr/>
              <a:t>11.12.2024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B4C71EC6-210F-42DE-9C53-41977AD35B3D}" type="datetimeFigureOut">
              <a:rPr lang="ru-RU" smtClean="0"/>
              <a:pPr/>
              <a:t>11.12.2024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pPr/>
              <a:t>11.12.2024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11.12.2024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11.12.2024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pPr/>
              <a:t>11.12.2024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Google Shape;76;p1"/>
          <p:cNvSpPr>
            <a:spLocks noChangeArrowheads="1"/>
          </p:cNvSpPr>
          <p:nvPr/>
        </p:nvSpPr>
        <p:spPr bwMode="auto">
          <a:xfrm>
            <a:off x="785786" y="3143248"/>
            <a:ext cx="7711857" cy="2000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9654" tIns="24815" rIns="49654" bIns="24815"/>
          <a:lstStyle>
            <a:lvl1pPr>
              <a:defRPr sz="1500">
                <a:solidFill>
                  <a:srgbClr val="000000"/>
                </a:solidFill>
                <a:latin typeface="Arial" pitchFamily="34" charset="0"/>
                <a:cs typeface="Arial" pitchFamily="34" charset="0"/>
                <a:sym typeface="Arial" pitchFamily="34" charset="0"/>
              </a:defRPr>
            </a:lvl1pPr>
            <a:lvl2pPr marL="742950" indent="-285750">
              <a:defRPr sz="1500">
                <a:solidFill>
                  <a:srgbClr val="000000"/>
                </a:solidFill>
                <a:latin typeface="Arial" pitchFamily="34" charset="0"/>
                <a:cs typeface="Arial" pitchFamily="34" charset="0"/>
                <a:sym typeface="Arial" pitchFamily="34" charset="0"/>
              </a:defRPr>
            </a:lvl2pPr>
            <a:lvl3pPr marL="1143000" indent="-228600">
              <a:defRPr sz="1500">
                <a:solidFill>
                  <a:srgbClr val="000000"/>
                </a:solidFill>
                <a:latin typeface="Arial" pitchFamily="34" charset="0"/>
                <a:cs typeface="Arial" pitchFamily="34" charset="0"/>
                <a:sym typeface="Arial" pitchFamily="34" charset="0"/>
              </a:defRPr>
            </a:lvl3pPr>
            <a:lvl4pPr marL="1600200" indent="-228600">
              <a:defRPr sz="1500">
                <a:solidFill>
                  <a:srgbClr val="000000"/>
                </a:solidFill>
                <a:latin typeface="Arial" pitchFamily="34" charset="0"/>
                <a:cs typeface="Arial" pitchFamily="34" charset="0"/>
                <a:sym typeface="Arial" pitchFamily="34" charset="0"/>
              </a:defRPr>
            </a:lvl4pPr>
            <a:lvl5pPr marL="2057400" indent="-228600">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9pPr>
          </a:lstStyle>
          <a:p>
            <a:pPr algn="ctr"/>
            <a:r>
              <a:rPr lang="ru-RU" altLang="ru-RU" sz="2500" b="1" dirty="0">
                <a:solidFill>
                  <a:srgbClr val="090F78"/>
                </a:solidFill>
                <a:latin typeface="Times New Roman" pitchFamily="18" charset="0"/>
                <a:cs typeface="Times New Roman" pitchFamily="18" charset="0"/>
                <a:sym typeface="Century Gothic" pitchFamily="34" charset="0"/>
              </a:rPr>
              <a:t>Русский язык и литература </a:t>
            </a:r>
          </a:p>
          <a:p>
            <a:pPr algn="ctr"/>
            <a:r>
              <a:rPr lang="ru-RU" altLang="ru-RU" sz="2500" b="1" dirty="0">
                <a:solidFill>
                  <a:srgbClr val="090F78"/>
                </a:solidFill>
                <a:latin typeface="Times New Roman" pitchFamily="18" charset="0"/>
                <a:cs typeface="Times New Roman" pitchFamily="18" charset="0"/>
                <a:sym typeface="Century Gothic" pitchFamily="34" charset="0"/>
              </a:rPr>
              <a:t>8 класс</a:t>
            </a:r>
          </a:p>
          <a:p>
            <a:pPr algn="ctr"/>
            <a:r>
              <a:rPr lang="ru-RU" altLang="ru-RU" sz="2500" b="1" dirty="0">
                <a:solidFill>
                  <a:srgbClr val="090F78"/>
                </a:solidFill>
                <a:latin typeface="Times New Roman" pitchFamily="18" charset="0"/>
                <a:cs typeface="Times New Roman" pitchFamily="18" charset="0"/>
                <a:sym typeface="Century Gothic" pitchFamily="34" charset="0"/>
              </a:rPr>
              <a:t>Раздел 3 Мир труда</a:t>
            </a:r>
          </a:p>
          <a:p>
            <a:pPr algn="ctr"/>
            <a:r>
              <a:rPr lang="ru-RU" altLang="ru-RU" sz="2500" b="1" dirty="0">
                <a:solidFill>
                  <a:srgbClr val="090F78"/>
                </a:solidFill>
                <a:latin typeface="Times New Roman" pitchFamily="18" charset="0"/>
                <a:cs typeface="Times New Roman" pitchFamily="18" charset="0"/>
                <a:sym typeface="Century Gothic" pitchFamily="34" charset="0"/>
              </a:rPr>
              <a:t>Тема урока:  </a:t>
            </a:r>
            <a:endParaRPr lang="en-US" altLang="ru-RU" sz="2500" b="1" dirty="0" smtClean="0">
              <a:solidFill>
                <a:srgbClr val="090F78"/>
              </a:solidFill>
              <a:latin typeface="Times New Roman" pitchFamily="18" charset="0"/>
              <a:cs typeface="Times New Roman" pitchFamily="18" charset="0"/>
              <a:sym typeface="Century Gothic" pitchFamily="34" charset="0"/>
            </a:endParaRPr>
          </a:p>
          <a:p>
            <a:pPr algn="ctr"/>
            <a:r>
              <a:rPr lang="kk-KZ" altLang="ru-RU" sz="2500" b="1" dirty="0" smtClean="0">
                <a:solidFill>
                  <a:srgbClr val="090F78"/>
                </a:solidFill>
                <a:latin typeface="Times New Roman" pitchFamily="18" charset="0"/>
                <a:cs typeface="Times New Roman" pitchFamily="18" charset="0"/>
                <a:sym typeface="Century Gothic" pitchFamily="34" charset="0"/>
              </a:rPr>
              <a:t>Труд в жизни человека</a:t>
            </a:r>
            <a:r>
              <a:rPr lang="ru-RU" altLang="ru-RU" sz="2500" b="1" dirty="0" smtClean="0">
                <a:solidFill>
                  <a:srgbClr val="090F78"/>
                </a:solidFill>
                <a:latin typeface="Times New Roman" pitchFamily="18" charset="0"/>
                <a:cs typeface="Times New Roman" pitchFamily="18" charset="0"/>
                <a:sym typeface="Century Gothic" pitchFamily="34" charset="0"/>
              </a:rPr>
              <a:t> </a:t>
            </a:r>
            <a:r>
              <a:rPr lang="ru-RU" altLang="ru-RU" sz="2500" b="1" dirty="0">
                <a:solidFill>
                  <a:srgbClr val="090F78"/>
                </a:solidFill>
                <a:latin typeface="Times New Roman" pitchFamily="18" charset="0"/>
                <a:cs typeface="Times New Roman" pitchFamily="18" charset="0"/>
                <a:sym typeface="Century Gothic" pitchFamily="34" charset="0"/>
              </a:rPr>
              <a:t>(Урок 2)</a:t>
            </a:r>
          </a:p>
          <a:p>
            <a:pPr algn="ctr"/>
            <a:endParaRPr lang="ru-RU" altLang="ru-RU" sz="2500" b="1" dirty="0">
              <a:solidFill>
                <a:srgbClr val="090F78"/>
              </a:solidFill>
              <a:latin typeface="Times New Roman" pitchFamily="18" charset="0"/>
              <a:cs typeface="Times New Roman" pitchFamily="18" charset="0"/>
              <a:sym typeface="Century Gothic" pitchFamily="34" charset="0"/>
            </a:endParaRPr>
          </a:p>
        </p:txBody>
      </p:sp>
      <p:cxnSp>
        <p:nvCxnSpPr>
          <p:cNvPr id="2051" name="Google Shape;77;p1"/>
          <p:cNvCxnSpPr>
            <a:cxnSpLocks noChangeShapeType="1"/>
          </p:cNvCxnSpPr>
          <p:nvPr/>
        </p:nvCxnSpPr>
        <p:spPr bwMode="auto">
          <a:xfrm>
            <a:off x="1058836" y="5189215"/>
            <a:ext cx="6939449" cy="0"/>
          </a:xfrm>
          <a:prstGeom prst="straightConnector1">
            <a:avLst/>
          </a:prstGeom>
          <a:noFill/>
          <a:ln w="38100">
            <a:solidFill>
              <a:srgbClr val="090F78"/>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2052" name="Google Shape;78;p1"/>
          <p:cNvCxnSpPr>
            <a:cxnSpLocks noChangeShapeType="1"/>
          </p:cNvCxnSpPr>
          <p:nvPr/>
        </p:nvCxnSpPr>
        <p:spPr bwMode="auto">
          <a:xfrm>
            <a:off x="1179653" y="5300084"/>
            <a:ext cx="6712749"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0702127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0"/>
            <a:ext cx="9144000" cy="6729853"/>
          </a:xfrm>
          <a:prstGeom prst="rect">
            <a:avLst/>
          </a:prstGeom>
          <a:solidFill>
            <a:schemeClr val="accent1">
              <a:lumMod val="40000"/>
              <a:lumOff val="60000"/>
            </a:schemeClr>
          </a:solidFill>
          <a:ln>
            <a:noFill/>
          </a:ln>
        </p:spPr>
      </p:pic>
      <p:sp>
        <p:nvSpPr>
          <p:cNvPr id="9219"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7C1ECFF6-D241-47FC-844B-9111A9D1D52A}" type="slidenum">
              <a:rPr lang="ru-RU" altLang="ru-RU" sz="1200" b="1">
                <a:solidFill>
                  <a:srgbClr val="002060"/>
                </a:solidFill>
              </a:rPr>
              <a:pPr>
                <a:buSzPts val="1100"/>
              </a:pPr>
              <a:t>10</a:t>
            </a:fld>
            <a:endParaRPr lang="ru-RU" altLang="ru-RU" sz="1200" b="1">
              <a:solidFill>
                <a:srgbClr val="002060"/>
              </a:solidFill>
            </a:endParaRPr>
          </a:p>
        </p:txBody>
      </p:sp>
      <p:cxnSp>
        <p:nvCxnSpPr>
          <p:cNvPr id="9220"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9221"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9223" name="Прямоугольник 9"/>
          <p:cNvSpPr>
            <a:spLocks noChangeArrowheads="1"/>
          </p:cNvSpPr>
          <p:nvPr/>
        </p:nvSpPr>
        <p:spPr bwMode="auto">
          <a:xfrm>
            <a:off x="4475070" y="339090"/>
            <a:ext cx="264452" cy="601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0147" tIns="40074" rIns="80147" bIns="40074">
            <a:spAutoFit/>
          </a:bodyPr>
          <a:lstStyle>
            <a:lvl1pP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1pPr>
            <a:lvl2pPr marL="742950" indent="-28575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2pPr>
            <a:lvl3pPr marL="11430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3pPr>
            <a:lvl4pPr marL="16002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4pPr>
            <a:lvl5pPr marL="20574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9pPr>
          </a:lstStyle>
          <a:p>
            <a:pPr algn="ctr">
              <a:lnSpc>
                <a:spcPct val="115000"/>
              </a:lnSpc>
            </a:pPr>
            <a:r>
              <a:rPr lang="ru-RU" altLang="ru-RU" sz="3200" b="1" dirty="0">
                <a:solidFill>
                  <a:schemeClr val="bg1"/>
                </a:solidFill>
                <a:latin typeface="Times New Roman" pitchFamily="18" charset="0"/>
                <a:cs typeface="Times New Roman" pitchFamily="18" charset="0"/>
              </a:rPr>
              <a:t> </a:t>
            </a:r>
            <a:endParaRPr lang="ru-RU" altLang="ru-RU" sz="2800" b="1" dirty="0">
              <a:solidFill>
                <a:schemeClr val="bg1"/>
              </a:solidFill>
              <a:latin typeface="Times New Roman" pitchFamily="18" charset="0"/>
              <a:cs typeface="Times New Roman" pitchFamily="18" charset="0"/>
            </a:endParaRPr>
          </a:p>
        </p:txBody>
      </p:sp>
      <p:sp>
        <p:nvSpPr>
          <p:cNvPr id="11" name="Прямоугольник 10"/>
          <p:cNvSpPr/>
          <p:nvPr/>
        </p:nvSpPr>
        <p:spPr>
          <a:xfrm>
            <a:off x="412676" y="1151879"/>
            <a:ext cx="8501910" cy="511818"/>
          </a:xfrm>
          <a:prstGeom prst="rect">
            <a:avLst/>
          </a:prstGeom>
        </p:spPr>
        <p:txBody>
          <a:bodyPr lIns="80147" tIns="40074" rIns="80147" bIns="40074">
            <a:spAutoFit/>
          </a:bodyPr>
          <a:lstStyle/>
          <a:p>
            <a:r>
              <a:rPr lang="ru-RU" sz="28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ea typeface="Times New Roman"/>
              <a:cs typeface="Times New Roman" panose="02020603050405020304" pitchFamily="18" charset="0"/>
            </a:endParaRPr>
          </a:p>
        </p:txBody>
      </p:sp>
      <p:sp>
        <p:nvSpPr>
          <p:cNvPr id="10" name="TextBox 9"/>
          <p:cNvSpPr txBox="1"/>
          <p:nvPr/>
        </p:nvSpPr>
        <p:spPr>
          <a:xfrm>
            <a:off x="714348" y="928671"/>
            <a:ext cx="7429552" cy="461665"/>
          </a:xfrm>
          <a:prstGeom prst="rect">
            <a:avLst/>
          </a:prstGeom>
          <a:noFill/>
        </p:spPr>
        <p:txBody>
          <a:bodyPr wrap="square" rtlCol="0">
            <a:spAutoFit/>
          </a:bodyPr>
          <a:lstStyle/>
          <a:p>
            <a:r>
              <a:rPr lang="ru-RU" sz="2400" dirty="0">
                <a:latin typeface="Times New Roman" pitchFamily="18" charset="0"/>
                <a:cs typeface="Times New Roman" pitchFamily="18" charset="0"/>
              </a:rPr>
              <a:t> </a:t>
            </a:r>
          </a:p>
        </p:txBody>
      </p:sp>
      <p:sp>
        <p:nvSpPr>
          <p:cNvPr id="17" name="Прямоугольник 16"/>
          <p:cNvSpPr/>
          <p:nvPr/>
        </p:nvSpPr>
        <p:spPr>
          <a:xfrm>
            <a:off x="412676" y="347004"/>
            <a:ext cx="7945538" cy="584775"/>
          </a:xfrm>
          <a:prstGeom prst="rect">
            <a:avLst/>
          </a:prstGeom>
        </p:spPr>
        <p:txBody>
          <a:bodyPr wrap="square">
            <a:spAutoFit/>
          </a:bodyPr>
          <a:lstStyle/>
          <a:p>
            <a:r>
              <a:rPr lang="ru-RU" sz="2400" i="1" dirty="0">
                <a:latin typeface="Times New Roman" pitchFamily="18" charset="0"/>
                <a:cs typeface="Times New Roman" pitchFamily="18" charset="0"/>
              </a:rPr>
              <a:t> 	</a:t>
            </a:r>
            <a:r>
              <a:rPr lang="ru-RU" sz="3200" b="1" dirty="0">
                <a:solidFill>
                  <a:schemeClr val="bg1"/>
                </a:solidFill>
                <a:latin typeface="Times New Roman" pitchFamily="18" charset="0"/>
                <a:cs typeface="Times New Roman" pitchFamily="18" charset="0"/>
              </a:rPr>
              <a:t>Критерии оценивания</a:t>
            </a:r>
          </a:p>
        </p:txBody>
      </p:sp>
      <p:sp>
        <p:nvSpPr>
          <p:cNvPr id="21" name="TextBox 20">
            <a:extLst>
              <a:ext uri="{FF2B5EF4-FFF2-40B4-BE49-F238E27FC236}">
                <a16:creationId xmlns:a16="http://schemas.microsoft.com/office/drawing/2014/main" id="{1CC4C267-66E7-41D2-A541-E4EFC5FC4BBE}"/>
              </a:ext>
            </a:extLst>
          </p:cNvPr>
          <p:cNvSpPr txBox="1"/>
          <p:nvPr/>
        </p:nvSpPr>
        <p:spPr>
          <a:xfrm>
            <a:off x="457472" y="1663617"/>
            <a:ext cx="7242028" cy="3693319"/>
          </a:xfrm>
          <a:prstGeom prst="rect">
            <a:avLst/>
          </a:prstGeom>
          <a:noFill/>
        </p:spPr>
        <p:txBody>
          <a:bodyPr wrap="square">
            <a:spAutoFit/>
          </a:bodyPr>
          <a:lstStyle/>
          <a:p>
            <a:r>
              <a:rPr lang="ru-RU" sz="3600" b="1" dirty="0" smtClean="0">
                <a:latin typeface="Times New Roman" pitchFamily="18" charset="0"/>
                <a:cs typeface="Times New Roman" pitchFamily="18" charset="0"/>
              </a:rPr>
              <a:t>дескрипторы: </a:t>
            </a:r>
          </a:p>
          <a:p>
            <a:endParaRPr lang="ru-RU" sz="3600" dirty="0" smtClean="0">
              <a:solidFill>
                <a:schemeClr val="tx2"/>
              </a:solidFill>
              <a:latin typeface="Times New Roman" pitchFamily="18" charset="0"/>
              <a:cs typeface="Times New Roman" pitchFamily="18" charset="0"/>
            </a:endParaRPr>
          </a:p>
          <a:p>
            <a:r>
              <a:rPr lang="ru-RU" sz="3600" dirty="0" smtClean="0">
                <a:latin typeface="Times New Roman" pitchFamily="18" charset="0"/>
                <a:cs typeface="Times New Roman" pitchFamily="18" charset="0"/>
              </a:rPr>
              <a:t>- </a:t>
            </a:r>
            <a:r>
              <a:rPr lang="ru-RU" sz="3600" dirty="0" smtClean="0">
                <a:solidFill>
                  <a:schemeClr val="accent1"/>
                </a:solidFill>
                <a:latin typeface="Times New Roman" pitchFamily="18" charset="0"/>
                <a:cs typeface="Times New Roman" pitchFamily="18" charset="0"/>
              </a:rPr>
              <a:t>участвует в диалоге;</a:t>
            </a:r>
          </a:p>
          <a:p>
            <a:r>
              <a:rPr lang="ru-RU" sz="3600" dirty="0" smtClean="0">
                <a:solidFill>
                  <a:schemeClr val="accent1"/>
                </a:solidFill>
                <a:latin typeface="Times New Roman" pitchFamily="18" charset="0"/>
                <a:cs typeface="Times New Roman" pitchFamily="18" charset="0"/>
              </a:rPr>
              <a:t>- составляет </a:t>
            </a:r>
            <a:r>
              <a:rPr lang="ru-RU" sz="3600" dirty="0">
                <a:solidFill>
                  <a:schemeClr val="accent1"/>
                </a:solidFill>
                <a:latin typeface="Times New Roman" pitchFamily="18" charset="0"/>
                <a:cs typeface="Times New Roman" pitchFamily="18" charset="0"/>
              </a:rPr>
              <a:t>вопросы и отвечает на них;</a:t>
            </a:r>
          </a:p>
          <a:p>
            <a:r>
              <a:rPr lang="ru-RU" sz="3600" dirty="0" smtClean="0">
                <a:solidFill>
                  <a:schemeClr val="accent1"/>
                </a:solidFill>
                <a:latin typeface="Times New Roman" pitchFamily="18" charset="0"/>
                <a:cs typeface="Times New Roman" pitchFamily="18" charset="0"/>
              </a:rPr>
              <a:t>- доказывает </a:t>
            </a:r>
            <a:r>
              <a:rPr lang="ru-RU" sz="3600" dirty="0">
                <a:solidFill>
                  <a:schemeClr val="accent1"/>
                </a:solidFill>
                <a:latin typeface="Times New Roman" pitchFamily="18" charset="0"/>
                <a:cs typeface="Times New Roman" pitchFamily="18" charset="0"/>
              </a:rPr>
              <a:t>свою точку </a:t>
            </a:r>
            <a:r>
              <a:rPr lang="ru-RU" sz="3600" dirty="0" smtClean="0">
                <a:solidFill>
                  <a:schemeClr val="accent1"/>
                </a:solidFill>
                <a:latin typeface="Times New Roman" pitchFamily="18" charset="0"/>
                <a:cs typeface="Times New Roman" pitchFamily="18" charset="0"/>
              </a:rPr>
              <a:t>зрения.</a:t>
            </a:r>
            <a:endParaRPr lang="ru-RU" sz="3600" dirty="0">
              <a:solidFill>
                <a:schemeClr val="accent1"/>
              </a:solidFill>
              <a:latin typeface="Times New Roman" pitchFamily="18" charset="0"/>
              <a:cs typeface="Times New Roman" pitchFamily="18" charset="0"/>
            </a:endParaRPr>
          </a:p>
          <a:p>
            <a:endParaRPr lang="ru-RU" i="1" dirty="0">
              <a:solidFill>
                <a:schemeClr val="accent1"/>
              </a:solidFill>
              <a:latin typeface="Times New Roman" pitchFamily="18" charset="0"/>
              <a:cs typeface="Times New Roman" pitchFamily="18" charset="0"/>
            </a:endParaRPr>
          </a:p>
        </p:txBody>
      </p:sp>
    </p:spTree>
    <p:extLst>
      <p:ext uri="{BB962C8B-B14F-4D97-AF65-F5344CB8AC3E}">
        <p14:creationId xmlns:p14="http://schemas.microsoft.com/office/powerpoint/2010/main" val="2831642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0"/>
            <a:ext cx="9144000" cy="6729853"/>
          </a:xfrm>
          <a:prstGeom prst="rect">
            <a:avLst/>
          </a:prstGeom>
          <a:solidFill>
            <a:schemeClr val="accent1">
              <a:lumMod val="40000"/>
              <a:lumOff val="60000"/>
            </a:schemeClr>
          </a:solidFill>
          <a:ln>
            <a:noFill/>
          </a:ln>
        </p:spPr>
      </p:pic>
      <p:sp>
        <p:nvSpPr>
          <p:cNvPr id="9219"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7C1ECFF6-D241-47FC-844B-9111A9D1D52A}" type="slidenum">
              <a:rPr lang="ru-RU" altLang="ru-RU" sz="1200" b="1">
                <a:solidFill>
                  <a:srgbClr val="002060"/>
                </a:solidFill>
              </a:rPr>
              <a:pPr>
                <a:buSzPts val="1100"/>
              </a:pPr>
              <a:t>11</a:t>
            </a:fld>
            <a:endParaRPr lang="ru-RU" altLang="ru-RU" sz="1200" b="1">
              <a:solidFill>
                <a:srgbClr val="002060"/>
              </a:solidFill>
            </a:endParaRPr>
          </a:p>
        </p:txBody>
      </p:sp>
      <p:cxnSp>
        <p:nvCxnSpPr>
          <p:cNvPr id="9220"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9221"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9223" name="Прямоугольник 9"/>
          <p:cNvSpPr>
            <a:spLocks noChangeArrowheads="1"/>
          </p:cNvSpPr>
          <p:nvPr/>
        </p:nvSpPr>
        <p:spPr bwMode="auto">
          <a:xfrm>
            <a:off x="4475070" y="339090"/>
            <a:ext cx="264452" cy="601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0147" tIns="40074" rIns="80147" bIns="40074">
            <a:spAutoFit/>
          </a:bodyPr>
          <a:lstStyle>
            <a:lvl1pP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1pPr>
            <a:lvl2pPr marL="742950" indent="-28575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2pPr>
            <a:lvl3pPr marL="11430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3pPr>
            <a:lvl4pPr marL="16002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4pPr>
            <a:lvl5pPr marL="20574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9pPr>
          </a:lstStyle>
          <a:p>
            <a:pPr algn="ctr">
              <a:lnSpc>
                <a:spcPct val="115000"/>
              </a:lnSpc>
            </a:pPr>
            <a:r>
              <a:rPr lang="ru-RU" altLang="ru-RU" sz="3200" b="1" dirty="0">
                <a:solidFill>
                  <a:schemeClr val="bg1"/>
                </a:solidFill>
                <a:latin typeface="Times New Roman" pitchFamily="18" charset="0"/>
                <a:cs typeface="Times New Roman" pitchFamily="18" charset="0"/>
              </a:rPr>
              <a:t> </a:t>
            </a:r>
            <a:endParaRPr lang="ru-RU" altLang="ru-RU" sz="2800" b="1" dirty="0">
              <a:solidFill>
                <a:schemeClr val="bg1"/>
              </a:solidFill>
              <a:latin typeface="Times New Roman" pitchFamily="18" charset="0"/>
              <a:cs typeface="Times New Roman" pitchFamily="18" charset="0"/>
            </a:endParaRPr>
          </a:p>
        </p:txBody>
      </p:sp>
      <p:sp>
        <p:nvSpPr>
          <p:cNvPr id="11" name="Прямоугольник 10"/>
          <p:cNvSpPr/>
          <p:nvPr/>
        </p:nvSpPr>
        <p:spPr>
          <a:xfrm>
            <a:off x="412676" y="1151879"/>
            <a:ext cx="8501910" cy="511818"/>
          </a:xfrm>
          <a:prstGeom prst="rect">
            <a:avLst/>
          </a:prstGeom>
        </p:spPr>
        <p:txBody>
          <a:bodyPr lIns="80147" tIns="40074" rIns="80147" bIns="40074">
            <a:spAutoFit/>
          </a:bodyPr>
          <a:lstStyle/>
          <a:p>
            <a:r>
              <a:rPr lang="ru-RU" sz="28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ea typeface="Times New Roman"/>
              <a:cs typeface="Times New Roman" panose="02020603050405020304" pitchFamily="18" charset="0"/>
            </a:endParaRPr>
          </a:p>
        </p:txBody>
      </p:sp>
      <p:sp>
        <p:nvSpPr>
          <p:cNvPr id="10" name="TextBox 9"/>
          <p:cNvSpPr txBox="1"/>
          <p:nvPr/>
        </p:nvSpPr>
        <p:spPr>
          <a:xfrm>
            <a:off x="714348" y="928671"/>
            <a:ext cx="7429552" cy="461665"/>
          </a:xfrm>
          <a:prstGeom prst="rect">
            <a:avLst/>
          </a:prstGeom>
          <a:noFill/>
        </p:spPr>
        <p:txBody>
          <a:bodyPr wrap="square" rtlCol="0">
            <a:spAutoFit/>
          </a:bodyPr>
          <a:lstStyle/>
          <a:p>
            <a:r>
              <a:rPr lang="ru-RU" sz="2400" dirty="0">
                <a:latin typeface="Times New Roman" pitchFamily="18" charset="0"/>
                <a:cs typeface="Times New Roman" pitchFamily="18" charset="0"/>
              </a:rPr>
              <a:t> </a:t>
            </a:r>
          </a:p>
        </p:txBody>
      </p:sp>
      <p:sp>
        <p:nvSpPr>
          <p:cNvPr id="17" name="Прямоугольник 16"/>
          <p:cNvSpPr/>
          <p:nvPr/>
        </p:nvSpPr>
        <p:spPr>
          <a:xfrm>
            <a:off x="412676" y="347004"/>
            <a:ext cx="7945538" cy="1077218"/>
          </a:xfrm>
          <a:prstGeom prst="rect">
            <a:avLst/>
          </a:prstGeom>
        </p:spPr>
        <p:txBody>
          <a:bodyPr wrap="square">
            <a:spAutoFit/>
          </a:bodyPr>
          <a:lstStyle/>
          <a:p>
            <a:pPr algn="ctr"/>
            <a:r>
              <a:rPr lang="ru-RU" sz="2400" i="1" dirty="0">
                <a:latin typeface="Times New Roman" pitchFamily="18" charset="0"/>
                <a:cs typeface="Times New Roman" pitchFamily="18" charset="0"/>
              </a:rPr>
              <a:t> 	</a:t>
            </a:r>
            <a:r>
              <a:rPr lang="ru-RU" sz="3200" b="1" dirty="0">
                <a:solidFill>
                  <a:schemeClr val="bg1"/>
                </a:solidFill>
                <a:latin typeface="Times New Roman" pitchFamily="18" charset="0"/>
                <a:cs typeface="Times New Roman" pitchFamily="18" charset="0"/>
              </a:rPr>
              <a:t>Проверь себя!</a:t>
            </a:r>
            <a:br>
              <a:rPr lang="ru-RU" sz="3200" b="1" dirty="0">
                <a:solidFill>
                  <a:schemeClr val="bg1"/>
                </a:solidFill>
                <a:latin typeface="Times New Roman" pitchFamily="18" charset="0"/>
                <a:cs typeface="Times New Roman" pitchFamily="18" charset="0"/>
              </a:rPr>
            </a:br>
            <a:endParaRPr lang="ru-RU" sz="3200" b="1" dirty="0">
              <a:solidFill>
                <a:schemeClr val="bg1"/>
              </a:solidFill>
              <a:latin typeface="Times New Roman" pitchFamily="18" charset="0"/>
              <a:cs typeface="Times New Roman" pitchFamily="18" charset="0"/>
            </a:endParaRPr>
          </a:p>
        </p:txBody>
      </p:sp>
      <p:sp>
        <p:nvSpPr>
          <p:cNvPr id="21" name="TextBox 20">
            <a:extLst>
              <a:ext uri="{FF2B5EF4-FFF2-40B4-BE49-F238E27FC236}">
                <a16:creationId xmlns:a16="http://schemas.microsoft.com/office/drawing/2014/main" id="{1CC4C267-66E7-41D2-A541-E4EFC5FC4BBE}"/>
              </a:ext>
            </a:extLst>
          </p:cNvPr>
          <p:cNvSpPr txBox="1"/>
          <p:nvPr/>
        </p:nvSpPr>
        <p:spPr>
          <a:xfrm>
            <a:off x="300005" y="940933"/>
            <a:ext cx="8375664" cy="5262979"/>
          </a:xfrm>
          <a:prstGeom prst="rect">
            <a:avLst/>
          </a:prstGeom>
          <a:noFill/>
        </p:spPr>
        <p:txBody>
          <a:bodyPr wrap="square">
            <a:spAutoFit/>
          </a:bodyPr>
          <a:lstStyle/>
          <a:p>
            <a:r>
              <a:rPr lang="ru-RU" sz="3600" b="1" dirty="0">
                <a:solidFill>
                  <a:schemeClr val="accent1"/>
                </a:solidFill>
                <a:latin typeface="Times New Roman" pitchFamily="18" charset="0"/>
                <a:cs typeface="Times New Roman" pitchFamily="18" charset="0"/>
              </a:rPr>
              <a:t>-</a:t>
            </a:r>
            <a:r>
              <a:rPr lang="ru-RU" sz="2400" dirty="0">
                <a:solidFill>
                  <a:schemeClr val="accent1"/>
                </a:solidFill>
                <a:latin typeface="Times New Roman" pitchFamily="18" charset="0"/>
                <a:cs typeface="Times New Roman" pitchFamily="18" charset="0"/>
              </a:rPr>
              <a:t>Почему сын торговца выбрасывал деньги в воду?</a:t>
            </a:r>
          </a:p>
          <a:p>
            <a:r>
              <a:rPr lang="ru-RU" sz="2400" dirty="0">
                <a:solidFill>
                  <a:schemeClr val="accent1"/>
                </a:solidFill>
                <a:latin typeface="Times New Roman" pitchFamily="18" charset="0"/>
                <a:cs typeface="Times New Roman" pitchFamily="18" charset="0"/>
              </a:rPr>
              <a:t>-Сын торговца выбрасывал  деньги в воду, потому что он не понимал ценности денег.</a:t>
            </a:r>
          </a:p>
          <a:p>
            <a:endParaRPr lang="ru-RU" sz="2400" dirty="0">
              <a:solidFill>
                <a:schemeClr val="accent1"/>
              </a:solidFill>
              <a:latin typeface="Times New Roman" pitchFamily="18" charset="0"/>
              <a:cs typeface="Times New Roman" pitchFamily="18" charset="0"/>
            </a:endParaRPr>
          </a:p>
          <a:p>
            <a:r>
              <a:rPr lang="ru-RU" sz="2400" dirty="0">
                <a:solidFill>
                  <a:schemeClr val="accent1"/>
                </a:solidFill>
                <a:latin typeface="Times New Roman" pitchFamily="18" charset="0"/>
                <a:cs typeface="Times New Roman" pitchFamily="18" charset="0"/>
              </a:rPr>
              <a:t>-Как юноша стал зарабатывать деньги?</a:t>
            </a:r>
          </a:p>
          <a:p>
            <a:r>
              <a:rPr lang="ru-RU" sz="2400" dirty="0">
                <a:solidFill>
                  <a:schemeClr val="accent1"/>
                </a:solidFill>
                <a:latin typeface="Times New Roman" pitchFamily="18" charset="0"/>
                <a:cs typeface="Times New Roman" pitchFamily="18" charset="0"/>
              </a:rPr>
              <a:t>-Он вынужден был наняться на работу простым чернорабочим. Целый день  тяжело и через пот размешивал известь босыми ногами.</a:t>
            </a:r>
          </a:p>
          <a:p>
            <a:endParaRPr lang="ru-RU" sz="2400" dirty="0">
              <a:solidFill>
                <a:schemeClr val="accent1"/>
              </a:solidFill>
              <a:latin typeface="Times New Roman" pitchFamily="18" charset="0"/>
              <a:cs typeface="Times New Roman" pitchFamily="18" charset="0"/>
            </a:endParaRPr>
          </a:p>
          <a:p>
            <a:r>
              <a:rPr lang="ru-RU" sz="2400" dirty="0">
                <a:solidFill>
                  <a:schemeClr val="accent1"/>
                </a:solidFill>
                <a:latin typeface="Times New Roman" pitchFamily="18" charset="0"/>
                <a:cs typeface="Times New Roman" pitchFamily="18" charset="0"/>
              </a:rPr>
              <a:t>-Как он понял цену денег?</a:t>
            </a:r>
          </a:p>
          <a:p>
            <a:r>
              <a:rPr lang="ru-RU" sz="2400" dirty="0">
                <a:solidFill>
                  <a:schemeClr val="accent1"/>
                </a:solidFill>
                <a:latin typeface="Times New Roman" pitchFamily="18" charset="0"/>
                <a:cs typeface="Times New Roman" pitchFamily="18" charset="0"/>
              </a:rPr>
              <a:t>-Сын понял, что деньги зарабатываются нелегко и надо приложить силы и усилия.</a:t>
            </a:r>
          </a:p>
          <a:p>
            <a:endParaRPr lang="ru-RU" sz="3600" dirty="0">
              <a:solidFill>
                <a:schemeClr val="accent1"/>
              </a:solidFill>
              <a:latin typeface="Times New Roman" pitchFamily="18" charset="0"/>
              <a:cs typeface="Times New Roman" pitchFamily="18" charset="0"/>
            </a:endParaRPr>
          </a:p>
        </p:txBody>
      </p:sp>
    </p:spTree>
    <p:extLst>
      <p:ext uri="{BB962C8B-B14F-4D97-AF65-F5344CB8AC3E}">
        <p14:creationId xmlns:p14="http://schemas.microsoft.com/office/powerpoint/2010/main" val="2774820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0"/>
            <a:ext cx="9144000" cy="6729853"/>
          </a:xfrm>
          <a:prstGeom prst="rect">
            <a:avLst/>
          </a:prstGeom>
          <a:solidFill>
            <a:schemeClr val="accent1">
              <a:lumMod val="40000"/>
              <a:lumOff val="60000"/>
            </a:schemeClr>
          </a:solidFill>
          <a:ln>
            <a:noFill/>
          </a:ln>
        </p:spPr>
      </p:pic>
      <p:sp>
        <p:nvSpPr>
          <p:cNvPr id="9219"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7C1ECFF6-D241-47FC-844B-9111A9D1D52A}" type="slidenum">
              <a:rPr lang="ru-RU" altLang="ru-RU" sz="1200" b="1">
                <a:solidFill>
                  <a:srgbClr val="002060"/>
                </a:solidFill>
              </a:rPr>
              <a:pPr>
                <a:buSzPts val="1100"/>
              </a:pPr>
              <a:t>12</a:t>
            </a:fld>
            <a:endParaRPr lang="ru-RU" altLang="ru-RU" sz="1200" b="1">
              <a:solidFill>
                <a:srgbClr val="002060"/>
              </a:solidFill>
            </a:endParaRPr>
          </a:p>
        </p:txBody>
      </p:sp>
      <p:cxnSp>
        <p:nvCxnSpPr>
          <p:cNvPr id="9220"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9221"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9223" name="Прямоугольник 9"/>
          <p:cNvSpPr>
            <a:spLocks noChangeArrowheads="1"/>
          </p:cNvSpPr>
          <p:nvPr/>
        </p:nvSpPr>
        <p:spPr bwMode="auto">
          <a:xfrm>
            <a:off x="4475070" y="339090"/>
            <a:ext cx="264452" cy="601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0147" tIns="40074" rIns="80147" bIns="40074">
            <a:spAutoFit/>
          </a:bodyPr>
          <a:lstStyle>
            <a:lvl1pP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1pPr>
            <a:lvl2pPr marL="742950" indent="-28575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2pPr>
            <a:lvl3pPr marL="11430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3pPr>
            <a:lvl4pPr marL="16002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4pPr>
            <a:lvl5pPr marL="20574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9pPr>
          </a:lstStyle>
          <a:p>
            <a:pPr algn="ctr">
              <a:lnSpc>
                <a:spcPct val="115000"/>
              </a:lnSpc>
            </a:pPr>
            <a:r>
              <a:rPr lang="ru-RU" altLang="ru-RU" sz="3200" b="1" dirty="0">
                <a:solidFill>
                  <a:schemeClr val="bg1"/>
                </a:solidFill>
                <a:latin typeface="Times New Roman" pitchFamily="18" charset="0"/>
                <a:cs typeface="Times New Roman" pitchFamily="18" charset="0"/>
              </a:rPr>
              <a:t> </a:t>
            </a:r>
            <a:endParaRPr lang="ru-RU" altLang="ru-RU" sz="2800" b="1" dirty="0">
              <a:solidFill>
                <a:schemeClr val="bg1"/>
              </a:solidFill>
              <a:latin typeface="Times New Roman" pitchFamily="18" charset="0"/>
              <a:cs typeface="Times New Roman" pitchFamily="18" charset="0"/>
            </a:endParaRPr>
          </a:p>
        </p:txBody>
      </p:sp>
      <p:sp>
        <p:nvSpPr>
          <p:cNvPr id="11" name="Прямоугольник 10"/>
          <p:cNvSpPr/>
          <p:nvPr/>
        </p:nvSpPr>
        <p:spPr>
          <a:xfrm>
            <a:off x="412676" y="1151879"/>
            <a:ext cx="8501910" cy="511818"/>
          </a:xfrm>
          <a:prstGeom prst="rect">
            <a:avLst/>
          </a:prstGeom>
        </p:spPr>
        <p:txBody>
          <a:bodyPr lIns="80147" tIns="40074" rIns="80147" bIns="40074">
            <a:spAutoFit/>
          </a:bodyPr>
          <a:lstStyle/>
          <a:p>
            <a:r>
              <a:rPr lang="ru-RU" sz="28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ea typeface="Times New Roman"/>
              <a:cs typeface="Times New Roman" panose="02020603050405020304" pitchFamily="18" charset="0"/>
            </a:endParaRPr>
          </a:p>
        </p:txBody>
      </p:sp>
      <p:sp>
        <p:nvSpPr>
          <p:cNvPr id="10" name="TextBox 9"/>
          <p:cNvSpPr txBox="1"/>
          <p:nvPr/>
        </p:nvSpPr>
        <p:spPr>
          <a:xfrm>
            <a:off x="714348" y="928671"/>
            <a:ext cx="7429552" cy="461665"/>
          </a:xfrm>
          <a:prstGeom prst="rect">
            <a:avLst/>
          </a:prstGeom>
          <a:noFill/>
        </p:spPr>
        <p:txBody>
          <a:bodyPr wrap="square" rtlCol="0">
            <a:spAutoFit/>
          </a:bodyPr>
          <a:lstStyle/>
          <a:p>
            <a:r>
              <a:rPr lang="ru-RU" sz="2400" dirty="0">
                <a:latin typeface="Times New Roman" pitchFamily="18" charset="0"/>
                <a:cs typeface="Times New Roman" pitchFamily="18" charset="0"/>
              </a:rPr>
              <a:t> </a:t>
            </a:r>
          </a:p>
        </p:txBody>
      </p:sp>
      <p:sp>
        <p:nvSpPr>
          <p:cNvPr id="17" name="Прямоугольник 16"/>
          <p:cNvSpPr/>
          <p:nvPr/>
        </p:nvSpPr>
        <p:spPr>
          <a:xfrm>
            <a:off x="412676" y="347004"/>
            <a:ext cx="7945538" cy="523220"/>
          </a:xfrm>
          <a:prstGeom prst="rect">
            <a:avLst/>
          </a:prstGeom>
        </p:spPr>
        <p:txBody>
          <a:bodyPr wrap="square">
            <a:spAutoFit/>
          </a:bodyPr>
          <a:lstStyle/>
          <a:p>
            <a:pPr algn="ctr"/>
            <a:r>
              <a:rPr lang="ru-RU" sz="2400" i="1" dirty="0">
                <a:latin typeface="Times New Roman" pitchFamily="18" charset="0"/>
                <a:cs typeface="Times New Roman" pitchFamily="18" charset="0"/>
              </a:rPr>
              <a:t> 	</a:t>
            </a:r>
            <a:r>
              <a:rPr lang="ru-RU" sz="2800" b="1" dirty="0">
                <a:solidFill>
                  <a:schemeClr val="bg1"/>
                </a:solidFill>
                <a:latin typeface="Times New Roman" pitchFamily="18" charset="0"/>
                <a:cs typeface="Times New Roman" pitchFamily="18" charset="0"/>
              </a:rPr>
              <a:t>3</a:t>
            </a:r>
            <a:r>
              <a:rPr lang="ru-RU" sz="2800" b="1" dirty="0" smtClean="0">
                <a:solidFill>
                  <a:schemeClr val="bg1"/>
                </a:solidFill>
                <a:latin typeface="Times New Roman" pitchFamily="18" charset="0"/>
                <a:cs typeface="Times New Roman" pitchFamily="18" charset="0"/>
              </a:rPr>
              <a:t> задание</a:t>
            </a:r>
            <a:endParaRPr lang="ru-RU" sz="2800" b="1" dirty="0">
              <a:solidFill>
                <a:schemeClr val="bg1"/>
              </a:solidFill>
              <a:latin typeface="Times New Roman" pitchFamily="18" charset="0"/>
              <a:cs typeface="Times New Roman" pitchFamily="18" charset="0"/>
            </a:endParaRPr>
          </a:p>
        </p:txBody>
      </p:sp>
      <p:sp>
        <p:nvSpPr>
          <p:cNvPr id="21" name="TextBox 20">
            <a:extLst>
              <a:ext uri="{FF2B5EF4-FFF2-40B4-BE49-F238E27FC236}">
                <a16:creationId xmlns:a16="http://schemas.microsoft.com/office/drawing/2014/main" id="{1CC4C267-66E7-41D2-A541-E4EFC5FC4BBE}"/>
              </a:ext>
            </a:extLst>
          </p:cNvPr>
          <p:cNvSpPr txBox="1"/>
          <p:nvPr/>
        </p:nvSpPr>
        <p:spPr>
          <a:xfrm>
            <a:off x="300004" y="1407789"/>
            <a:ext cx="7656372" cy="3693319"/>
          </a:xfrm>
          <a:prstGeom prst="rect">
            <a:avLst/>
          </a:prstGeom>
          <a:noFill/>
        </p:spPr>
        <p:txBody>
          <a:bodyPr wrap="square">
            <a:spAutoFit/>
          </a:bodyPr>
          <a:lstStyle/>
          <a:p>
            <a:pPr algn="ctr"/>
            <a:r>
              <a:rPr lang="ru-RU" sz="3600" dirty="0">
                <a:solidFill>
                  <a:schemeClr val="tx2"/>
                </a:solidFill>
                <a:latin typeface="Times New Roman" pitchFamily="18" charset="0"/>
                <a:ea typeface="Tahoma" pitchFamily="34" charset="0"/>
                <a:cs typeface="Times New Roman" pitchFamily="18" charset="0"/>
              </a:rPr>
              <a:t>Напишите  эссе, соблюдая особенности текста-рассуждения</a:t>
            </a:r>
            <a:r>
              <a:rPr lang="ru-RU" sz="3600" dirty="0" smtClean="0">
                <a:solidFill>
                  <a:schemeClr val="tx2"/>
                </a:solidFill>
                <a:latin typeface="Times New Roman" pitchFamily="18" charset="0"/>
                <a:ea typeface="Tahoma" pitchFamily="34" charset="0"/>
                <a:cs typeface="Times New Roman" pitchFamily="18" charset="0"/>
              </a:rPr>
              <a:t>.</a:t>
            </a:r>
          </a:p>
          <a:p>
            <a:pPr algn="ctr"/>
            <a:endParaRPr lang="ru-RU" sz="3600" dirty="0" smtClean="0">
              <a:solidFill>
                <a:schemeClr val="tx2"/>
              </a:solidFill>
              <a:latin typeface="Times New Roman" pitchFamily="18" charset="0"/>
              <a:ea typeface="Tahoma" pitchFamily="34" charset="0"/>
              <a:cs typeface="Times New Roman" pitchFamily="18" charset="0"/>
            </a:endParaRPr>
          </a:p>
          <a:p>
            <a:pPr algn="ctr"/>
            <a:endParaRPr lang="ru-RU" sz="3600" dirty="0">
              <a:solidFill>
                <a:schemeClr val="tx2"/>
              </a:solidFill>
              <a:latin typeface="Times New Roman" pitchFamily="18" charset="0"/>
              <a:ea typeface="Tahoma" pitchFamily="34" charset="0"/>
              <a:cs typeface="Times New Roman" pitchFamily="18" charset="0"/>
            </a:endParaRPr>
          </a:p>
          <a:p>
            <a:pPr algn="ctr"/>
            <a:r>
              <a:rPr lang="ru-RU" sz="3600" dirty="0">
                <a:solidFill>
                  <a:schemeClr val="tx2"/>
                </a:solidFill>
                <a:latin typeface="Times New Roman" pitchFamily="18" charset="0"/>
                <a:ea typeface="Tahoma" pitchFamily="34" charset="0"/>
                <a:cs typeface="Times New Roman" pitchFamily="18" charset="0"/>
              </a:rPr>
              <a:t>При написании  эссе используйте схему текста-рассуждения</a:t>
            </a:r>
          </a:p>
          <a:p>
            <a:endParaRPr lang="ru-RU"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6243180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300004" y="128147"/>
            <a:ext cx="8474761" cy="5986684"/>
          </a:xfrm>
          <a:prstGeom prst="rect">
            <a:avLst/>
          </a:prstGeom>
          <a:solidFill>
            <a:schemeClr val="accent1">
              <a:lumMod val="40000"/>
              <a:lumOff val="60000"/>
            </a:schemeClr>
          </a:solidFill>
          <a:ln>
            <a:noFill/>
          </a:ln>
        </p:spPr>
      </p:pic>
      <p:sp>
        <p:nvSpPr>
          <p:cNvPr id="9219"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7C1ECFF6-D241-47FC-844B-9111A9D1D52A}" type="slidenum">
              <a:rPr lang="ru-RU" altLang="ru-RU" sz="1200" b="1">
                <a:solidFill>
                  <a:srgbClr val="002060"/>
                </a:solidFill>
              </a:rPr>
              <a:pPr>
                <a:buSzPts val="1100"/>
              </a:pPr>
              <a:t>13</a:t>
            </a:fld>
            <a:endParaRPr lang="ru-RU" altLang="ru-RU" sz="1200" b="1">
              <a:solidFill>
                <a:srgbClr val="002060"/>
              </a:solidFill>
            </a:endParaRPr>
          </a:p>
        </p:txBody>
      </p:sp>
      <p:cxnSp>
        <p:nvCxnSpPr>
          <p:cNvPr id="9220"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9221"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9223" name="Прямоугольник 9"/>
          <p:cNvSpPr>
            <a:spLocks noChangeArrowheads="1"/>
          </p:cNvSpPr>
          <p:nvPr/>
        </p:nvSpPr>
        <p:spPr bwMode="auto">
          <a:xfrm>
            <a:off x="4475070" y="339090"/>
            <a:ext cx="264452" cy="601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0147" tIns="40074" rIns="80147" bIns="40074">
            <a:spAutoFit/>
          </a:bodyPr>
          <a:lstStyle>
            <a:lvl1pP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1pPr>
            <a:lvl2pPr marL="742950" indent="-28575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2pPr>
            <a:lvl3pPr marL="11430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3pPr>
            <a:lvl4pPr marL="16002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4pPr>
            <a:lvl5pPr marL="20574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9pPr>
          </a:lstStyle>
          <a:p>
            <a:pPr algn="ctr">
              <a:lnSpc>
                <a:spcPct val="115000"/>
              </a:lnSpc>
            </a:pPr>
            <a:r>
              <a:rPr lang="ru-RU" altLang="ru-RU" sz="3200" b="1" dirty="0">
                <a:solidFill>
                  <a:schemeClr val="bg1"/>
                </a:solidFill>
                <a:latin typeface="Times New Roman" pitchFamily="18" charset="0"/>
                <a:cs typeface="Times New Roman" pitchFamily="18" charset="0"/>
              </a:rPr>
              <a:t> </a:t>
            </a:r>
            <a:endParaRPr lang="ru-RU" altLang="ru-RU" sz="2800" b="1" dirty="0">
              <a:solidFill>
                <a:schemeClr val="bg1"/>
              </a:solidFill>
              <a:latin typeface="Times New Roman" pitchFamily="18" charset="0"/>
              <a:cs typeface="Times New Roman" pitchFamily="18" charset="0"/>
            </a:endParaRPr>
          </a:p>
        </p:txBody>
      </p:sp>
      <p:sp>
        <p:nvSpPr>
          <p:cNvPr id="11" name="Прямоугольник 10"/>
          <p:cNvSpPr/>
          <p:nvPr/>
        </p:nvSpPr>
        <p:spPr>
          <a:xfrm>
            <a:off x="412676" y="1151879"/>
            <a:ext cx="8501910" cy="511818"/>
          </a:xfrm>
          <a:prstGeom prst="rect">
            <a:avLst/>
          </a:prstGeom>
        </p:spPr>
        <p:txBody>
          <a:bodyPr lIns="80147" tIns="40074" rIns="80147" bIns="40074">
            <a:spAutoFit/>
          </a:bodyPr>
          <a:lstStyle/>
          <a:p>
            <a:r>
              <a:rPr lang="ru-RU" sz="28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ea typeface="Times New Roman"/>
              <a:cs typeface="Times New Roman" panose="02020603050405020304" pitchFamily="18" charset="0"/>
            </a:endParaRPr>
          </a:p>
        </p:txBody>
      </p:sp>
      <p:sp>
        <p:nvSpPr>
          <p:cNvPr id="10" name="TextBox 9"/>
          <p:cNvSpPr txBox="1"/>
          <p:nvPr/>
        </p:nvSpPr>
        <p:spPr>
          <a:xfrm>
            <a:off x="714348" y="928671"/>
            <a:ext cx="7429552" cy="461665"/>
          </a:xfrm>
          <a:prstGeom prst="rect">
            <a:avLst/>
          </a:prstGeom>
          <a:noFill/>
        </p:spPr>
        <p:txBody>
          <a:bodyPr wrap="square" rtlCol="0">
            <a:spAutoFit/>
          </a:bodyPr>
          <a:lstStyle/>
          <a:p>
            <a:r>
              <a:rPr lang="ru-RU" sz="2400" dirty="0">
                <a:latin typeface="Times New Roman" pitchFamily="18" charset="0"/>
                <a:cs typeface="Times New Roman" pitchFamily="18" charset="0"/>
              </a:rPr>
              <a:t> </a:t>
            </a:r>
          </a:p>
        </p:txBody>
      </p:sp>
      <p:sp>
        <p:nvSpPr>
          <p:cNvPr id="17" name="Прямоугольник 16"/>
          <p:cNvSpPr/>
          <p:nvPr/>
        </p:nvSpPr>
        <p:spPr>
          <a:xfrm>
            <a:off x="412676" y="347004"/>
            <a:ext cx="7945538" cy="461665"/>
          </a:xfrm>
          <a:prstGeom prst="rect">
            <a:avLst/>
          </a:prstGeom>
        </p:spPr>
        <p:txBody>
          <a:bodyPr wrap="square">
            <a:spAutoFit/>
          </a:bodyPr>
          <a:lstStyle/>
          <a:p>
            <a:r>
              <a:rPr lang="ru-RU" sz="2400" i="1" dirty="0">
                <a:latin typeface="Times New Roman" pitchFamily="18" charset="0"/>
                <a:cs typeface="Times New Roman" pitchFamily="18" charset="0"/>
              </a:rPr>
              <a:t> 	</a:t>
            </a:r>
            <a:endParaRPr lang="ru-RU" sz="2800" b="1" i="1" dirty="0">
              <a:latin typeface="Times New Roman" pitchFamily="18" charset="0"/>
              <a:cs typeface="Times New Roman" pitchFamily="18" charset="0"/>
            </a:endParaRPr>
          </a:p>
        </p:txBody>
      </p:sp>
      <p:sp>
        <p:nvSpPr>
          <p:cNvPr id="21" name="TextBox 20">
            <a:extLst>
              <a:ext uri="{FF2B5EF4-FFF2-40B4-BE49-F238E27FC236}">
                <a16:creationId xmlns:a16="http://schemas.microsoft.com/office/drawing/2014/main" id="{1CC4C267-66E7-41D2-A541-E4EFC5FC4BBE}"/>
              </a:ext>
            </a:extLst>
          </p:cNvPr>
          <p:cNvSpPr txBox="1"/>
          <p:nvPr/>
        </p:nvSpPr>
        <p:spPr>
          <a:xfrm>
            <a:off x="1249125" y="940933"/>
            <a:ext cx="7656372" cy="738664"/>
          </a:xfrm>
          <a:prstGeom prst="rect">
            <a:avLst/>
          </a:prstGeom>
          <a:noFill/>
        </p:spPr>
        <p:txBody>
          <a:bodyPr wrap="square">
            <a:spAutoFit/>
          </a:bodyPr>
          <a:lstStyle/>
          <a:p>
            <a:pPr algn="ctr"/>
            <a:r>
              <a:rPr lang="ru-RU" sz="2400" b="1" dirty="0" smtClean="0">
                <a:latin typeface="Times New Roman" pitchFamily="18" charset="0"/>
                <a:ea typeface="Tahoma" pitchFamily="34" charset="0"/>
                <a:cs typeface="Times New Roman" pitchFamily="18" charset="0"/>
              </a:rPr>
              <a:t>Схема текста-</a:t>
            </a:r>
            <a:r>
              <a:rPr lang="ru-RU" sz="2400" b="1" dirty="0">
                <a:latin typeface="Times New Roman" pitchFamily="18" charset="0"/>
                <a:ea typeface="Tahoma" pitchFamily="34" charset="0"/>
                <a:cs typeface="Times New Roman" pitchFamily="18" charset="0"/>
              </a:rPr>
              <a:t>р</a:t>
            </a:r>
            <a:r>
              <a:rPr lang="ru-RU" sz="2400" b="1" dirty="0" smtClean="0">
                <a:latin typeface="Times New Roman" pitchFamily="18" charset="0"/>
                <a:ea typeface="Tahoma" pitchFamily="34" charset="0"/>
                <a:cs typeface="Times New Roman" pitchFamily="18" charset="0"/>
              </a:rPr>
              <a:t>ассуждения</a:t>
            </a:r>
            <a:endParaRPr lang="ru-RU" sz="2400" b="1" dirty="0">
              <a:latin typeface="Times New Roman" pitchFamily="18" charset="0"/>
              <a:ea typeface="Tahoma" pitchFamily="34" charset="0"/>
              <a:cs typeface="Times New Roman" pitchFamily="18" charset="0"/>
            </a:endParaRPr>
          </a:p>
          <a:p>
            <a:endParaRPr lang="ru-RU" dirty="0">
              <a:latin typeface="Tahoma" pitchFamily="34" charset="0"/>
              <a:ea typeface="Tahoma" pitchFamily="34" charset="0"/>
              <a:cs typeface="Tahoma" pitchFamily="34" charset="0"/>
            </a:endParaRPr>
          </a:p>
        </p:txBody>
      </p:sp>
      <p:sp>
        <p:nvSpPr>
          <p:cNvPr id="2" name="Прямоугольник 1"/>
          <p:cNvSpPr/>
          <p:nvPr/>
        </p:nvSpPr>
        <p:spPr>
          <a:xfrm>
            <a:off x="1603291" y="1663697"/>
            <a:ext cx="6120680" cy="504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600" b="1" dirty="0" smtClean="0">
                <a:solidFill>
                  <a:schemeClr val="bg1"/>
                </a:solidFill>
                <a:latin typeface="Times New Roman" pitchFamily="18" charset="0"/>
                <a:cs typeface="Times New Roman" pitchFamily="18" charset="0"/>
              </a:rPr>
              <a:t>Тезис </a:t>
            </a:r>
            <a:endParaRPr lang="ru-RU" sz="3600" b="1" dirty="0">
              <a:solidFill>
                <a:schemeClr val="bg1"/>
              </a:solidFill>
              <a:latin typeface="Times New Roman" pitchFamily="18" charset="0"/>
              <a:cs typeface="Times New Roman" pitchFamily="18" charset="0"/>
            </a:endParaRPr>
          </a:p>
        </p:txBody>
      </p:sp>
      <p:cxnSp>
        <p:nvCxnSpPr>
          <p:cNvPr id="4" name="Прямая со стрелкой 3"/>
          <p:cNvCxnSpPr/>
          <p:nvPr/>
        </p:nvCxnSpPr>
        <p:spPr>
          <a:xfrm>
            <a:off x="4669732" y="2204864"/>
            <a:ext cx="0"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Прямоугольник 5"/>
          <p:cNvSpPr/>
          <p:nvPr/>
        </p:nvSpPr>
        <p:spPr>
          <a:xfrm>
            <a:off x="940421" y="2636912"/>
            <a:ext cx="7458622" cy="2016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600" b="1" dirty="0" smtClean="0">
                <a:latin typeface="Times New Roman" pitchFamily="18" charset="0"/>
                <a:cs typeface="Times New Roman" pitchFamily="18" charset="0"/>
              </a:rPr>
              <a:t>Аргументы:</a:t>
            </a:r>
          </a:p>
          <a:p>
            <a:pPr algn="ctr"/>
            <a:r>
              <a:rPr lang="ru-RU" sz="2400" b="1" dirty="0" smtClean="0">
                <a:latin typeface="Times New Roman" pitchFamily="18" charset="0"/>
                <a:cs typeface="Times New Roman" pitchFamily="18" charset="0"/>
              </a:rPr>
              <a:t>Во-первых, …</a:t>
            </a:r>
          </a:p>
          <a:p>
            <a:pPr algn="ctr"/>
            <a:r>
              <a:rPr lang="ru-RU" sz="2400" b="1" dirty="0" smtClean="0">
                <a:latin typeface="Times New Roman" pitchFamily="18" charset="0"/>
                <a:cs typeface="Times New Roman" pitchFamily="18" charset="0"/>
              </a:rPr>
              <a:t>Во-вторых, …</a:t>
            </a:r>
          </a:p>
          <a:p>
            <a:pPr algn="ctr"/>
            <a:r>
              <a:rPr lang="ru-RU" sz="2400" b="1" dirty="0" smtClean="0">
                <a:latin typeface="Times New Roman" pitchFamily="18" charset="0"/>
                <a:cs typeface="Times New Roman" pitchFamily="18" charset="0"/>
              </a:rPr>
              <a:t>В-третьих,…</a:t>
            </a:r>
            <a:endParaRPr lang="ru-RU" sz="2400" b="1" dirty="0">
              <a:latin typeface="Times New Roman" pitchFamily="18" charset="0"/>
              <a:cs typeface="Times New Roman" pitchFamily="18" charset="0"/>
            </a:endParaRPr>
          </a:p>
        </p:txBody>
      </p:sp>
      <p:cxnSp>
        <p:nvCxnSpPr>
          <p:cNvPr id="9" name="Прямая со стрелкой 8"/>
          <p:cNvCxnSpPr/>
          <p:nvPr/>
        </p:nvCxnSpPr>
        <p:spPr>
          <a:xfrm>
            <a:off x="4754465" y="4828932"/>
            <a:ext cx="0" cy="4002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Прямоугольник 12"/>
          <p:cNvSpPr/>
          <p:nvPr/>
        </p:nvSpPr>
        <p:spPr>
          <a:xfrm>
            <a:off x="1979712" y="5445224"/>
            <a:ext cx="5832648"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600" b="1" dirty="0" smtClean="0">
                <a:latin typeface="Times New Roman" pitchFamily="18" charset="0"/>
                <a:cs typeface="Times New Roman" pitchFamily="18" charset="0"/>
              </a:rPr>
              <a:t>Вывод</a:t>
            </a:r>
            <a:endParaRPr lang="ru-RU" sz="3600" b="1" dirty="0">
              <a:latin typeface="Times New Roman" pitchFamily="18" charset="0"/>
              <a:cs typeface="Times New Roman" pitchFamily="18" charset="0"/>
            </a:endParaRPr>
          </a:p>
        </p:txBody>
      </p:sp>
    </p:spTree>
    <p:extLst>
      <p:ext uri="{BB962C8B-B14F-4D97-AF65-F5344CB8AC3E}">
        <p14:creationId xmlns:p14="http://schemas.microsoft.com/office/powerpoint/2010/main" val="11603051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0"/>
            <a:ext cx="9144000" cy="6729853"/>
          </a:xfrm>
          <a:prstGeom prst="rect">
            <a:avLst/>
          </a:prstGeom>
          <a:solidFill>
            <a:schemeClr val="accent1">
              <a:lumMod val="40000"/>
              <a:lumOff val="60000"/>
            </a:schemeClr>
          </a:solidFill>
          <a:ln>
            <a:noFill/>
          </a:ln>
        </p:spPr>
      </p:pic>
      <p:sp>
        <p:nvSpPr>
          <p:cNvPr id="9219"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7C1ECFF6-D241-47FC-844B-9111A9D1D52A}" type="slidenum">
              <a:rPr lang="ru-RU" altLang="ru-RU" sz="1200" b="1">
                <a:solidFill>
                  <a:srgbClr val="002060"/>
                </a:solidFill>
              </a:rPr>
              <a:pPr>
                <a:buSzPts val="1100"/>
              </a:pPr>
              <a:t>14</a:t>
            </a:fld>
            <a:endParaRPr lang="ru-RU" altLang="ru-RU" sz="1200" b="1">
              <a:solidFill>
                <a:srgbClr val="002060"/>
              </a:solidFill>
            </a:endParaRPr>
          </a:p>
        </p:txBody>
      </p:sp>
      <p:cxnSp>
        <p:nvCxnSpPr>
          <p:cNvPr id="9220"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9221"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9223" name="Прямоугольник 9"/>
          <p:cNvSpPr>
            <a:spLocks noChangeArrowheads="1"/>
          </p:cNvSpPr>
          <p:nvPr/>
        </p:nvSpPr>
        <p:spPr bwMode="auto">
          <a:xfrm>
            <a:off x="4475070" y="339090"/>
            <a:ext cx="264452" cy="601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0147" tIns="40074" rIns="80147" bIns="40074">
            <a:spAutoFit/>
          </a:bodyPr>
          <a:lstStyle>
            <a:lvl1pP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1pPr>
            <a:lvl2pPr marL="742950" indent="-28575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2pPr>
            <a:lvl3pPr marL="11430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3pPr>
            <a:lvl4pPr marL="16002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4pPr>
            <a:lvl5pPr marL="20574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9pPr>
          </a:lstStyle>
          <a:p>
            <a:pPr algn="ctr">
              <a:lnSpc>
                <a:spcPct val="115000"/>
              </a:lnSpc>
            </a:pPr>
            <a:r>
              <a:rPr lang="ru-RU" altLang="ru-RU" sz="3200" b="1" dirty="0">
                <a:solidFill>
                  <a:schemeClr val="bg1"/>
                </a:solidFill>
                <a:latin typeface="Times New Roman" pitchFamily="18" charset="0"/>
                <a:cs typeface="Times New Roman" pitchFamily="18" charset="0"/>
              </a:rPr>
              <a:t> </a:t>
            </a:r>
            <a:endParaRPr lang="ru-RU" altLang="ru-RU" sz="2800" b="1" dirty="0">
              <a:solidFill>
                <a:schemeClr val="bg1"/>
              </a:solidFill>
              <a:latin typeface="Times New Roman" pitchFamily="18" charset="0"/>
              <a:cs typeface="Times New Roman" pitchFamily="18" charset="0"/>
            </a:endParaRPr>
          </a:p>
        </p:txBody>
      </p:sp>
      <p:sp>
        <p:nvSpPr>
          <p:cNvPr id="11" name="Прямоугольник 10"/>
          <p:cNvSpPr/>
          <p:nvPr/>
        </p:nvSpPr>
        <p:spPr>
          <a:xfrm>
            <a:off x="412676" y="1151879"/>
            <a:ext cx="8501910" cy="511818"/>
          </a:xfrm>
          <a:prstGeom prst="rect">
            <a:avLst/>
          </a:prstGeom>
        </p:spPr>
        <p:txBody>
          <a:bodyPr lIns="80147" tIns="40074" rIns="80147" bIns="40074">
            <a:spAutoFit/>
          </a:bodyPr>
          <a:lstStyle/>
          <a:p>
            <a:r>
              <a:rPr lang="ru-RU" sz="28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ea typeface="Times New Roman"/>
              <a:cs typeface="Times New Roman" panose="02020603050405020304" pitchFamily="18" charset="0"/>
            </a:endParaRPr>
          </a:p>
        </p:txBody>
      </p:sp>
      <p:sp>
        <p:nvSpPr>
          <p:cNvPr id="9" name="TextBox 8"/>
          <p:cNvSpPr txBox="1"/>
          <p:nvPr/>
        </p:nvSpPr>
        <p:spPr>
          <a:xfrm>
            <a:off x="785786" y="357166"/>
            <a:ext cx="6143668" cy="523220"/>
          </a:xfrm>
          <a:prstGeom prst="rect">
            <a:avLst/>
          </a:prstGeom>
          <a:noFill/>
        </p:spPr>
        <p:txBody>
          <a:bodyPr wrap="square" rtlCol="0">
            <a:spAutoFit/>
          </a:bodyPr>
          <a:lstStyle/>
          <a:p>
            <a:r>
              <a:rPr lang="ru-RU" sz="2800" b="1" dirty="0">
                <a:solidFill>
                  <a:schemeClr val="bg1"/>
                </a:solidFill>
                <a:latin typeface="Times New Roman" pitchFamily="18" charset="0"/>
                <a:cs typeface="Times New Roman" pitchFamily="18" charset="0"/>
              </a:rPr>
              <a:t>Критерии оценивания</a:t>
            </a:r>
          </a:p>
        </p:txBody>
      </p:sp>
      <p:sp>
        <p:nvSpPr>
          <p:cNvPr id="10" name="TextBox 9"/>
          <p:cNvSpPr txBox="1"/>
          <p:nvPr/>
        </p:nvSpPr>
        <p:spPr>
          <a:xfrm>
            <a:off x="785786" y="1142984"/>
            <a:ext cx="3857652" cy="461665"/>
          </a:xfrm>
          <a:prstGeom prst="rect">
            <a:avLst/>
          </a:prstGeom>
          <a:noFill/>
        </p:spPr>
        <p:txBody>
          <a:bodyPr wrap="square" rtlCol="0">
            <a:spAutoFit/>
          </a:bodyPr>
          <a:lstStyle/>
          <a:p>
            <a:endParaRPr lang="ru-RU" sz="2400" dirty="0">
              <a:latin typeface="Times New Roman" pitchFamily="18" charset="0"/>
              <a:cs typeface="Times New Roman" pitchFamily="18" charset="0"/>
            </a:endParaRPr>
          </a:p>
        </p:txBody>
      </p:sp>
      <p:graphicFrame>
        <p:nvGraphicFramePr>
          <p:cNvPr id="2" name="Таблица 1">
            <a:extLst>
              <a:ext uri="{FF2B5EF4-FFF2-40B4-BE49-F238E27FC236}">
                <a16:creationId xmlns:a16="http://schemas.microsoft.com/office/drawing/2014/main" id="{E8C9601B-BA3E-48EA-BE8F-0A0B7B995AF1}"/>
              </a:ext>
            </a:extLst>
          </p:cNvPr>
          <p:cNvGraphicFramePr>
            <a:graphicFrameLocks noGrp="1"/>
          </p:cNvGraphicFramePr>
          <p:nvPr>
            <p:extLst>
              <p:ext uri="{D42A27DB-BD31-4B8C-83A1-F6EECF244321}">
                <p14:modId xmlns:p14="http://schemas.microsoft.com/office/powerpoint/2010/main" val="844032203"/>
              </p:ext>
            </p:extLst>
          </p:nvPr>
        </p:nvGraphicFramePr>
        <p:xfrm>
          <a:off x="737906" y="1629988"/>
          <a:ext cx="8003232" cy="3743227"/>
        </p:xfrm>
        <a:graphic>
          <a:graphicData uri="http://schemas.openxmlformats.org/drawingml/2006/table">
            <a:tbl>
              <a:tblPr/>
              <a:tblGrid>
                <a:gridCol w="8003232">
                  <a:extLst>
                    <a:ext uri="{9D8B030D-6E8A-4147-A177-3AD203B41FA5}">
                      <a16:colId xmlns:a16="http://schemas.microsoft.com/office/drawing/2014/main" val="437634897"/>
                    </a:ext>
                  </a:extLst>
                </a:gridCol>
              </a:tblGrid>
              <a:tr h="3743227">
                <a:tc>
                  <a:txBody>
                    <a:bodyPr/>
                    <a:lstStyle/>
                    <a:p>
                      <a:pPr algn="just">
                        <a:lnSpc>
                          <a:spcPct val="115000"/>
                        </a:lnSpc>
                        <a:spcAft>
                          <a:spcPts val="1000"/>
                        </a:spcAft>
                      </a:pPr>
                      <a:r>
                        <a:rPr lang="ru-RU" sz="3200" b="1" dirty="0">
                          <a:solidFill>
                            <a:schemeClr val="tx1"/>
                          </a:solidFill>
                          <a:effectLst/>
                          <a:latin typeface="Times New Roman" panose="02020603050405020304" pitchFamily="18" charset="0"/>
                          <a:ea typeface="Times New Roman" panose="02020603050405020304" pitchFamily="18" charset="0"/>
                        </a:rPr>
                        <a:t>дескрипторы:</a:t>
                      </a:r>
                    </a:p>
                    <a:p>
                      <a:pPr algn="just">
                        <a:lnSpc>
                          <a:spcPct val="115000"/>
                        </a:lnSpc>
                        <a:spcAft>
                          <a:spcPts val="1000"/>
                        </a:spcAft>
                      </a:pPr>
                      <a:r>
                        <a:rPr lang="ru-RU" sz="3200" b="1" dirty="0" smtClean="0">
                          <a:solidFill>
                            <a:schemeClr val="accent1"/>
                          </a:solidFill>
                          <a:effectLst/>
                          <a:latin typeface="Times New Roman" panose="02020603050405020304" pitchFamily="18" charset="0"/>
                          <a:ea typeface="Times New Roman" panose="02020603050405020304" pitchFamily="18" charset="0"/>
                        </a:rPr>
                        <a:t>-</a:t>
                      </a:r>
                      <a:r>
                        <a:rPr lang="ru-RU" sz="3200" b="0" dirty="0" smtClean="0">
                          <a:solidFill>
                            <a:schemeClr val="accent1"/>
                          </a:solidFill>
                          <a:effectLst/>
                          <a:latin typeface="Times New Roman" panose="02020603050405020304" pitchFamily="18" charset="0"/>
                          <a:ea typeface="Times New Roman" panose="02020603050405020304" pitchFamily="18" charset="0"/>
                        </a:rPr>
                        <a:t>определяет основную мысль текста;</a:t>
                      </a:r>
                    </a:p>
                    <a:p>
                      <a:pPr algn="just">
                        <a:lnSpc>
                          <a:spcPct val="115000"/>
                        </a:lnSpc>
                        <a:spcAft>
                          <a:spcPts val="1000"/>
                        </a:spcAft>
                      </a:pPr>
                      <a:r>
                        <a:rPr lang="ru-RU" sz="3200" b="0" dirty="0" smtClean="0">
                          <a:solidFill>
                            <a:schemeClr val="accent1"/>
                          </a:solidFill>
                          <a:effectLst/>
                          <a:latin typeface="Times New Roman" panose="02020603050405020304" pitchFamily="18" charset="0"/>
                          <a:ea typeface="Times New Roman" panose="02020603050405020304" pitchFamily="18" charset="0"/>
                        </a:rPr>
                        <a:t>-приводит аргументы из текста;</a:t>
                      </a:r>
                    </a:p>
                    <a:p>
                      <a:pPr algn="just">
                        <a:lnSpc>
                          <a:spcPct val="115000"/>
                        </a:lnSpc>
                        <a:spcAft>
                          <a:spcPts val="1000"/>
                        </a:spcAft>
                      </a:pPr>
                      <a:r>
                        <a:rPr lang="ru-RU" sz="3200" b="0" dirty="0" smtClean="0">
                          <a:solidFill>
                            <a:schemeClr val="accent1"/>
                          </a:solidFill>
                          <a:effectLst/>
                          <a:latin typeface="Times New Roman" panose="02020603050405020304" pitchFamily="18" charset="0"/>
                          <a:ea typeface="Times New Roman" panose="02020603050405020304" pitchFamily="18" charset="0"/>
                        </a:rPr>
                        <a:t>-доказывает свою позицию.</a:t>
                      </a:r>
                    </a:p>
                    <a:p>
                      <a:pPr algn="just">
                        <a:lnSpc>
                          <a:spcPct val="115000"/>
                        </a:lnSpc>
                        <a:spcAft>
                          <a:spcPts val="1000"/>
                        </a:spcAft>
                      </a:pPr>
                      <a:endParaRPr lang="ru-RU" sz="2400" b="1" dirty="0">
                        <a:solidFill>
                          <a:schemeClr val="tx2"/>
                        </a:solidFill>
                        <a:effectLst/>
                        <a:latin typeface="Times New Roman" panose="02020603050405020304" pitchFamily="18" charset="0"/>
                        <a:ea typeface="Times New Roman" panose="02020603050405020304" pitchFamily="18" charset="0"/>
                      </a:endParaRPr>
                    </a:p>
                  </a:txBody>
                  <a:tcPr marL="114300" marR="114300" marT="0" marB="0">
                    <a:lnL>
                      <a:noFill/>
                    </a:lnL>
                    <a:lnR>
                      <a:noFill/>
                    </a:lnR>
                    <a:lnT>
                      <a:noFill/>
                    </a:lnT>
                    <a:lnB>
                      <a:noFill/>
                    </a:lnB>
                  </a:tcPr>
                </a:tc>
                <a:extLst>
                  <a:ext uri="{0D108BD9-81ED-4DB2-BD59-A6C34878D82A}">
                    <a16:rowId xmlns:a16="http://schemas.microsoft.com/office/drawing/2014/main" val="3041016836"/>
                  </a:ext>
                </a:extLst>
              </a:tr>
            </a:tbl>
          </a:graphicData>
        </a:graphic>
      </p:graphicFrame>
    </p:spTree>
    <p:extLst>
      <p:ext uri="{BB962C8B-B14F-4D97-AF65-F5344CB8AC3E}">
        <p14:creationId xmlns:p14="http://schemas.microsoft.com/office/powerpoint/2010/main" val="36243180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90950" y="0"/>
            <a:ext cx="9144000" cy="6729853"/>
          </a:xfrm>
          <a:prstGeom prst="rect">
            <a:avLst/>
          </a:prstGeom>
          <a:solidFill>
            <a:schemeClr val="accent1">
              <a:lumMod val="40000"/>
              <a:lumOff val="60000"/>
            </a:schemeClr>
          </a:solidFill>
          <a:ln>
            <a:noFill/>
          </a:ln>
        </p:spPr>
      </p:pic>
      <p:sp>
        <p:nvSpPr>
          <p:cNvPr id="9219"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7C1ECFF6-D241-47FC-844B-9111A9D1D52A}" type="slidenum">
              <a:rPr lang="ru-RU" altLang="ru-RU" sz="1200" b="1">
                <a:solidFill>
                  <a:srgbClr val="002060"/>
                </a:solidFill>
              </a:rPr>
              <a:pPr>
                <a:buSzPts val="1100"/>
              </a:pPr>
              <a:t>15</a:t>
            </a:fld>
            <a:endParaRPr lang="ru-RU" altLang="ru-RU" sz="1200" b="1">
              <a:solidFill>
                <a:srgbClr val="002060"/>
              </a:solidFill>
            </a:endParaRPr>
          </a:p>
        </p:txBody>
      </p:sp>
      <p:cxnSp>
        <p:nvCxnSpPr>
          <p:cNvPr id="9220"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9221"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9223" name="Прямоугольник 9"/>
          <p:cNvSpPr>
            <a:spLocks noChangeArrowheads="1"/>
          </p:cNvSpPr>
          <p:nvPr/>
        </p:nvSpPr>
        <p:spPr bwMode="auto">
          <a:xfrm>
            <a:off x="4475070" y="339090"/>
            <a:ext cx="264452" cy="601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0147" tIns="40074" rIns="80147" bIns="40074">
            <a:spAutoFit/>
          </a:bodyPr>
          <a:lstStyle>
            <a:lvl1pP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1pPr>
            <a:lvl2pPr marL="742950" indent="-28575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2pPr>
            <a:lvl3pPr marL="11430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3pPr>
            <a:lvl4pPr marL="16002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4pPr>
            <a:lvl5pPr marL="20574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9pPr>
          </a:lstStyle>
          <a:p>
            <a:pPr algn="ctr">
              <a:lnSpc>
                <a:spcPct val="115000"/>
              </a:lnSpc>
            </a:pPr>
            <a:r>
              <a:rPr lang="ru-RU" altLang="ru-RU" sz="3200" b="1" dirty="0">
                <a:solidFill>
                  <a:schemeClr val="bg1"/>
                </a:solidFill>
                <a:latin typeface="Times New Roman" pitchFamily="18" charset="0"/>
                <a:cs typeface="Times New Roman" pitchFamily="18" charset="0"/>
              </a:rPr>
              <a:t> </a:t>
            </a:r>
            <a:endParaRPr lang="ru-RU" altLang="ru-RU" sz="2800" b="1" dirty="0">
              <a:solidFill>
                <a:schemeClr val="bg1"/>
              </a:solidFill>
              <a:latin typeface="Times New Roman" pitchFamily="18" charset="0"/>
              <a:cs typeface="Times New Roman" pitchFamily="18" charset="0"/>
            </a:endParaRPr>
          </a:p>
        </p:txBody>
      </p:sp>
      <p:sp>
        <p:nvSpPr>
          <p:cNvPr id="11" name="Прямоугольник 10"/>
          <p:cNvSpPr/>
          <p:nvPr/>
        </p:nvSpPr>
        <p:spPr>
          <a:xfrm>
            <a:off x="412676" y="1151879"/>
            <a:ext cx="8501910" cy="511818"/>
          </a:xfrm>
          <a:prstGeom prst="rect">
            <a:avLst/>
          </a:prstGeom>
        </p:spPr>
        <p:txBody>
          <a:bodyPr lIns="80147" tIns="40074" rIns="80147" bIns="40074">
            <a:spAutoFit/>
          </a:bodyPr>
          <a:lstStyle/>
          <a:p>
            <a:r>
              <a:rPr lang="ru-RU" sz="28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ea typeface="Times New Roman"/>
              <a:cs typeface="Times New Roman" panose="02020603050405020304" pitchFamily="18" charset="0"/>
            </a:endParaRPr>
          </a:p>
        </p:txBody>
      </p:sp>
      <p:sp>
        <p:nvSpPr>
          <p:cNvPr id="9" name="TextBox 8"/>
          <p:cNvSpPr txBox="1"/>
          <p:nvPr/>
        </p:nvSpPr>
        <p:spPr>
          <a:xfrm>
            <a:off x="785786" y="357166"/>
            <a:ext cx="6143668" cy="523220"/>
          </a:xfrm>
          <a:prstGeom prst="rect">
            <a:avLst/>
          </a:prstGeom>
          <a:noFill/>
        </p:spPr>
        <p:txBody>
          <a:bodyPr wrap="square" rtlCol="0">
            <a:spAutoFit/>
          </a:bodyPr>
          <a:lstStyle/>
          <a:p>
            <a:r>
              <a:rPr lang="ru-RU" sz="2800" b="1" dirty="0" smtClean="0">
                <a:solidFill>
                  <a:schemeClr val="bg1"/>
                </a:solidFill>
                <a:latin typeface="Times New Roman" pitchFamily="18" charset="0"/>
                <a:cs typeface="Times New Roman" pitchFamily="18" charset="0"/>
              </a:rPr>
              <a:t>Примерный ответ</a:t>
            </a:r>
            <a:endParaRPr lang="ru-RU" sz="2800" b="1" dirty="0">
              <a:solidFill>
                <a:schemeClr val="bg1"/>
              </a:solidFill>
              <a:latin typeface="Times New Roman" pitchFamily="18" charset="0"/>
              <a:cs typeface="Times New Roman" pitchFamily="18" charset="0"/>
            </a:endParaRPr>
          </a:p>
        </p:txBody>
      </p:sp>
      <p:sp>
        <p:nvSpPr>
          <p:cNvPr id="10" name="TextBox 9"/>
          <p:cNvSpPr txBox="1"/>
          <p:nvPr/>
        </p:nvSpPr>
        <p:spPr>
          <a:xfrm>
            <a:off x="785786" y="1142984"/>
            <a:ext cx="3857652" cy="461665"/>
          </a:xfrm>
          <a:prstGeom prst="rect">
            <a:avLst/>
          </a:prstGeom>
          <a:noFill/>
        </p:spPr>
        <p:txBody>
          <a:bodyPr wrap="square" rtlCol="0">
            <a:spAutoFit/>
          </a:bodyPr>
          <a:lstStyle/>
          <a:p>
            <a:endParaRPr lang="ru-RU" sz="2400" dirty="0">
              <a:latin typeface="Times New Roman" pitchFamily="18" charset="0"/>
              <a:cs typeface="Times New Roman" pitchFamily="18" charset="0"/>
            </a:endParaRPr>
          </a:p>
        </p:txBody>
      </p:sp>
      <p:graphicFrame>
        <p:nvGraphicFramePr>
          <p:cNvPr id="2" name="Таблица 1">
            <a:extLst>
              <a:ext uri="{FF2B5EF4-FFF2-40B4-BE49-F238E27FC236}">
                <a16:creationId xmlns:a16="http://schemas.microsoft.com/office/drawing/2014/main" id="{B955645E-92B6-4822-AFF5-5D6F6EE391CD}"/>
              </a:ext>
            </a:extLst>
          </p:cNvPr>
          <p:cNvGraphicFramePr>
            <a:graphicFrameLocks noGrp="1"/>
          </p:cNvGraphicFramePr>
          <p:nvPr>
            <p:extLst>
              <p:ext uri="{D42A27DB-BD31-4B8C-83A1-F6EECF244321}">
                <p14:modId xmlns:p14="http://schemas.microsoft.com/office/powerpoint/2010/main" val="1805336273"/>
              </p:ext>
            </p:extLst>
          </p:nvPr>
        </p:nvGraphicFramePr>
        <p:xfrm>
          <a:off x="457200" y="1070518"/>
          <a:ext cx="8229600" cy="5310810"/>
        </p:xfrm>
        <a:graphic>
          <a:graphicData uri="http://schemas.openxmlformats.org/drawingml/2006/table">
            <a:tbl>
              <a:tblPr/>
              <a:tblGrid>
                <a:gridCol w="8229600">
                  <a:extLst>
                    <a:ext uri="{9D8B030D-6E8A-4147-A177-3AD203B41FA5}">
                      <a16:colId xmlns:a16="http://schemas.microsoft.com/office/drawing/2014/main" val="3655363827"/>
                    </a:ext>
                  </a:extLst>
                </a:gridCol>
              </a:tblGrid>
              <a:tr h="5310810">
                <a:tc>
                  <a:txBody>
                    <a:bodyPr/>
                    <a:lstStyle/>
                    <a:p>
                      <a:pPr algn="just">
                        <a:lnSpc>
                          <a:spcPct val="115000"/>
                        </a:lnSpc>
                        <a:spcAft>
                          <a:spcPts val="1000"/>
                        </a:spcAft>
                      </a:pPr>
                      <a:r>
                        <a:rPr lang="ru-RU" sz="1800" b="1" dirty="0" smtClean="0">
                          <a:solidFill>
                            <a:srgbClr val="0070C0"/>
                          </a:solidFill>
                          <a:effectLst/>
                          <a:latin typeface="Times New Roman" pitchFamily="18" charset="0"/>
                          <a:ea typeface="Times New Roman" panose="02020603050405020304" pitchFamily="18" charset="0"/>
                          <a:cs typeface="Times New Roman" pitchFamily="18" charset="0"/>
                        </a:rPr>
                        <a:t>Тезис</a:t>
                      </a:r>
                      <a:r>
                        <a:rPr lang="ru-RU" sz="1800" dirty="0" smtClean="0">
                          <a:solidFill>
                            <a:srgbClr val="0070C0"/>
                          </a:solidFill>
                          <a:effectLst/>
                          <a:latin typeface="Times New Roman" pitchFamily="18" charset="0"/>
                          <a:ea typeface="Times New Roman" panose="02020603050405020304" pitchFamily="18" charset="0"/>
                          <a:cs typeface="Times New Roman" pitchFamily="18" charset="0"/>
                        </a:rPr>
                        <a:t> –Ценность одного рубля </a:t>
                      </a:r>
                    </a:p>
                    <a:p>
                      <a:pPr algn="just">
                        <a:lnSpc>
                          <a:spcPct val="115000"/>
                        </a:lnSpc>
                        <a:spcAft>
                          <a:spcPts val="1000"/>
                        </a:spcAft>
                      </a:pPr>
                      <a:r>
                        <a:rPr lang="ru-RU" sz="1800" b="1" dirty="0" smtClean="0">
                          <a:solidFill>
                            <a:srgbClr val="0070C0"/>
                          </a:solidFill>
                          <a:effectLst/>
                          <a:latin typeface="Times New Roman" pitchFamily="18" charset="0"/>
                          <a:ea typeface="Times New Roman" panose="02020603050405020304" pitchFamily="18" charset="0"/>
                          <a:cs typeface="Times New Roman" pitchFamily="18" charset="0"/>
                        </a:rPr>
                        <a:t>Во-первых</a:t>
                      </a:r>
                      <a:r>
                        <a:rPr lang="ru-RU" sz="1800" dirty="0" smtClean="0">
                          <a:solidFill>
                            <a:srgbClr val="0070C0"/>
                          </a:solidFill>
                          <a:effectLst/>
                          <a:latin typeface="Times New Roman" pitchFamily="18" charset="0"/>
                          <a:ea typeface="Times New Roman" panose="02020603050405020304" pitchFamily="18" charset="0"/>
                          <a:cs typeface="Times New Roman" pitchFamily="18" charset="0"/>
                        </a:rPr>
                        <a:t>, основная мысль текста – бережное отношение к деньгам, заработанным честным трудом. Но вначале сын торговца не понимал значимости труда и денег, потому что сам не зарабатывал. Он выбрасывал в воду деньги, которые давал ему отец. </a:t>
                      </a:r>
                    </a:p>
                    <a:p>
                      <a:pPr algn="just">
                        <a:lnSpc>
                          <a:spcPct val="115000"/>
                        </a:lnSpc>
                        <a:spcAft>
                          <a:spcPts val="1000"/>
                        </a:spcAft>
                      </a:pPr>
                      <a:r>
                        <a:rPr lang="ru-RU" sz="1800" b="1" dirty="0" smtClean="0">
                          <a:solidFill>
                            <a:srgbClr val="0070C0"/>
                          </a:solidFill>
                          <a:effectLst/>
                          <a:latin typeface="Times New Roman" pitchFamily="18" charset="0"/>
                          <a:ea typeface="Times New Roman" panose="02020603050405020304" pitchFamily="18" charset="0"/>
                          <a:cs typeface="Times New Roman" pitchFamily="18" charset="0"/>
                        </a:rPr>
                        <a:t>Во-вторых</a:t>
                      </a:r>
                      <a:r>
                        <a:rPr lang="ru-RU" sz="1800" dirty="0" smtClean="0">
                          <a:solidFill>
                            <a:srgbClr val="0070C0"/>
                          </a:solidFill>
                          <a:effectLst/>
                          <a:latin typeface="Times New Roman" pitchFamily="18" charset="0"/>
                          <a:ea typeface="Times New Roman" panose="02020603050405020304" pitchFamily="18" charset="0"/>
                          <a:cs typeface="Times New Roman" pitchFamily="18" charset="0"/>
                        </a:rPr>
                        <a:t>, отец решил  проучить сына и не давать ему денег. </a:t>
                      </a:r>
                    </a:p>
                    <a:p>
                      <a:pPr algn="just">
                        <a:lnSpc>
                          <a:spcPct val="115000"/>
                        </a:lnSpc>
                        <a:spcAft>
                          <a:spcPts val="1000"/>
                        </a:spcAft>
                      </a:pPr>
                      <a:r>
                        <a:rPr lang="ru-RU" sz="1800" dirty="0" smtClean="0">
                          <a:solidFill>
                            <a:srgbClr val="0070C0"/>
                          </a:solidFill>
                          <a:effectLst/>
                          <a:latin typeface="Times New Roman" pitchFamily="18" charset="0"/>
                          <a:ea typeface="Times New Roman" panose="02020603050405020304" pitchFamily="18" charset="0"/>
                          <a:cs typeface="Times New Roman" pitchFamily="18" charset="0"/>
                        </a:rPr>
                        <a:t>Сын стал зарабатывать своим трудом, но так как не имел опыта работы, нанялся чернорабочим. Выполнял тяжелую работу, мешал известь босыми ногами. </a:t>
                      </a:r>
                    </a:p>
                    <a:p>
                      <a:pPr algn="just">
                        <a:lnSpc>
                          <a:spcPct val="115000"/>
                        </a:lnSpc>
                        <a:spcAft>
                          <a:spcPts val="1000"/>
                        </a:spcAft>
                      </a:pPr>
                      <a:r>
                        <a:rPr lang="ru-RU" sz="1800" b="1" dirty="0" smtClean="0">
                          <a:solidFill>
                            <a:srgbClr val="0070C0"/>
                          </a:solidFill>
                          <a:effectLst/>
                          <a:latin typeface="Times New Roman" pitchFamily="18" charset="0"/>
                          <a:ea typeface="Times New Roman" panose="02020603050405020304" pitchFamily="18" charset="0"/>
                          <a:cs typeface="Times New Roman" pitchFamily="18" charset="0"/>
                        </a:rPr>
                        <a:t>В-третьих</a:t>
                      </a:r>
                      <a:r>
                        <a:rPr lang="ru-RU" sz="1800" dirty="0" smtClean="0">
                          <a:solidFill>
                            <a:srgbClr val="0070C0"/>
                          </a:solidFill>
                          <a:effectLst/>
                          <a:latin typeface="Times New Roman" pitchFamily="18" charset="0"/>
                          <a:ea typeface="Times New Roman" panose="02020603050405020304" pitchFamily="18" charset="0"/>
                          <a:cs typeface="Times New Roman" pitchFamily="18" charset="0"/>
                        </a:rPr>
                        <a:t>, первый рубль дался юноше очень тяжело. Когда отец предложил ему выбросить деньги, юноша возмутился. Ему стало жаль честно заработанных денег. </a:t>
                      </a:r>
                    </a:p>
                    <a:p>
                      <a:pPr algn="just">
                        <a:lnSpc>
                          <a:spcPct val="115000"/>
                        </a:lnSpc>
                        <a:spcAft>
                          <a:spcPts val="1000"/>
                        </a:spcAft>
                      </a:pPr>
                      <a:r>
                        <a:rPr lang="ru-RU" sz="1800" b="1" dirty="0" smtClean="0">
                          <a:solidFill>
                            <a:srgbClr val="0070C0"/>
                          </a:solidFill>
                          <a:effectLst/>
                          <a:latin typeface="Times New Roman" pitchFamily="18" charset="0"/>
                          <a:ea typeface="Times New Roman" panose="02020603050405020304" pitchFamily="18" charset="0"/>
                          <a:cs typeface="Times New Roman" pitchFamily="18" charset="0"/>
                        </a:rPr>
                        <a:t>Вывод</a:t>
                      </a:r>
                      <a:r>
                        <a:rPr lang="ru-RU" sz="1800" dirty="0" smtClean="0">
                          <a:solidFill>
                            <a:srgbClr val="0070C0"/>
                          </a:solidFill>
                          <a:effectLst/>
                          <a:latin typeface="Times New Roman" pitchFamily="18" charset="0"/>
                          <a:ea typeface="Times New Roman" panose="02020603050405020304" pitchFamily="18" charset="0"/>
                          <a:cs typeface="Times New Roman" pitchFamily="18" charset="0"/>
                        </a:rPr>
                        <a:t>: Эта притча учит нас, что за любые поступки  люди получают воздаяние. Сын торговца понял цену деньгам, потому что сам испытал не себе тяжесть труда. Любой, даже один заработанный рубль, имеет ценность. </a:t>
                      </a:r>
                      <a:endParaRPr lang="ru-RU" sz="1800" dirty="0">
                        <a:solidFill>
                          <a:srgbClr val="0070C0"/>
                        </a:solidFill>
                        <a:effectLst/>
                        <a:latin typeface="Times New Roman" panose="02020603050405020304" pitchFamily="18" charset="0"/>
                        <a:ea typeface="Times New Roman" panose="02020603050405020304" pitchFamily="18" charset="0"/>
                        <a:cs typeface="Times New Roman" pitchFamily="18" charset="0"/>
                      </a:endParaRPr>
                    </a:p>
                  </a:txBody>
                  <a:tcPr marL="114300" marR="114300" marT="0" marB="0">
                    <a:lnL>
                      <a:noFill/>
                    </a:lnL>
                    <a:lnR>
                      <a:noFill/>
                    </a:lnR>
                    <a:lnT>
                      <a:noFill/>
                    </a:lnT>
                    <a:lnB>
                      <a:noFill/>
                    </a:lnB>
                  </a:tcPr>
                </a:tc>
                <a:extLst>
                  <a:ext uri="{0D108BD9-81ED-4DB2-BD59-A6C34878D82A}">
                    <a16:rowId xmlns:a16="http://schemas.microsoft.com/office/drawing/2014/main" val="501293248"/>
                  </a:ext>
                </a:extLst>
              </a:tr>
            </a:tbl>
          </a:graphicData>
        </a:graphic>
      </p:graphicFrame>
    </p:spTree>
    <p:extLst>
      <p:ext uri="{BB962C8B-B14F-4D97-AF65-F5344CB8AC3E}">
        <p14:creationId xmlns:p14="http://schemas.microsoft.com/office/powerpoint/2010/main" val="36243180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90950" y="0"/>
            <a:ext cx="9144000" cy="6729853"/>
          </a:xfrm>
          <a:prstGeom prst="rect">
            <a:avLst/>
          </a:prstGeom>
          <a:solidFill>
            <a:schemeClr val="accent1">
              <a:lumMod val="40000"/>
              <a:lumOff val="60000"/>
            </a:schemeClr>
          </a:solidFill>
          <a:ln>
            <a:noFill/>
          </a:ln>
        </p:spPr>
      </p:pic>
      <p:sp>
        <p:nvSpPr>
          <p:cNvPr id="9219"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7C1ECFF6-D241-47FC-844B-9111A9D1D52A}" type="slidenum">
              <a:rPr lang="ru-RU" altLang="ru-RU" sz="1200" b="1">
                <a:solidFill>
                  <a:srgbClr val="002060"/>
                </a:solidFill>
              </a:rPr>
              <a:pPr>
                <a:buSzPts val="1100"/>
              </a:pPr>
              <a:t>16</a:t>
            </a:fld>
            <a:endParaRPr lang="ru-RU" altLang="ru-RU" sz="1200" b="1">
              <a:solidFill>
                <a:srgbClr val="002060"/>
              </a:solidFill>
            </a:endParaRPr>
          </a:p>
        </p:txBody>
      </p:sp>
      <p:cxnSp>
        <p:nvCxnSpPr>
          <p:cNvPr id="9220"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9221"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9223" name="Прямоугольник 9"/>
          <p:cNvSpPr>
            <a:spLocks noChangeArrowheads="1"/>
          </p:cNvSpPr>
          <p:nvPr/>
        </p:nvSpPr>
        <p:spPr bwMode="auto">
          <a:xfrm>
            <a:off x="4475070" y="339090"/>
            <a:ext cx="264452" cy="601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0147" tIns="40074" rIns="80147" bIns="40074">
            <a:spAutoFit/>
          </a:bodyPr>
          <a:lstStyle>
            <a:lvl1pP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1pPr>
            <a:lvl2pPr marL="742950" indent="-28575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2pPr>
            <a:lvl3pPr marL="11430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3pPr>
            <a:lvl4pPr marL="16002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4pPr>
            <a:lvl5pPr marL="20574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9pPr>
          </a:lstStyle>
          <a:p>
            <a:pPr algn="ctr">
              <a:lnSpc>
                <a:spcPct val="115000"/>
              </a:lnSpc>
            </a:pPr>
            <a:r>
              <a:rPr lang="ru-RU" altLang="ru-RU" sz="3200" b="1" dirty="0">
                <a:solidFill>
                  <a:schemeClr val="bg1"/>
                </a:solidFill>
                <a:latin typeface="Times New Roman" pitchFamily="18" charset="0"/>
                <a:cs typeface="Times New Roman" pitchFamily="18" charset="0"/>
              </a:rPr>
              <a:t> </a:t>
            </a:r>
            <a:endParaRPr lang="ru-RU" altLang="ru-RU" sz="2800" b="1" dirty="0">
              <a:solidFill>
                <a:schemeClr val="bg1"/>
              </a:solidFill>
              <a:latin typeface="Times New Roman" pitchFamily="18" charset="0"/>
              <a:cs typeface="Times New Roman" pitchFamily="18" charset="0"/>
            </a:endParaRPr>
          </a:p>
        </p:txBody>
      </p:sp>
      <p:sp>
        <p:nvSpPr>
          <p:cNvPr id="11" name="Прямоугольник 10"/>
          <p:cNvSpPr/>
          <p:nvPr/>
        </p:nvSpPr>
        <p:spPr>
          <a:xfrm>
            <a:off x="412676" y="1151879"/>
            <a:ext cx="8501910" cy="511818"/>
          </a:xfrm>
          <a:prstGeom prst="rect">
            <a:avLst/>
          </a:prstGeom>
        </p:spPr>
        <p:txBody>
          <a:bodyPr lIns="80147" tIns="40074" rIns="80147" bIns="40074">
            <a:spAutoFit/>
          </a:bodyPr>
          <a:lstStyle/>
          <a:p>
            <a:r>
              <a:rPr lang="ru-RU" sz="28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ea typeface="Times New Roman"/>
              <a:cs typeface="Times New Roman" panose="02020603050405020304" pitchFamily="18" charset="0"/>
            </a:endParaRPr>
          </a:p>
        </p:txBody>
      </p:sp>
      <p:sp>
        <p:nvSpPr>
          <p:cNvPr id="9" name="TextBox 8"/>
          <p:cNvSpPr txBox="1"/>
          <p:nvPr/>
        </p:nvSpPr>
        <p:spPr>
          <a:xfrm>
            <a:off x="785786" y="357166"/>
            <a:ext cx="7674646" cy="954107"/>
          </a:xfrm>
          <a:prstGeom prst="rect">
            <a:avLst/>
          </a:prstGeom>
          <a:noFill/>
        </p:spPr>
        <p:txBody>
          <a:bodyPr wrap="square" rtlCol="0">
            <a:spAutoFit/>
          </a:bodyPr>
          <a:lstStyle/>
          <a:p>
            <a:pPr algn="ctr"/>
            <a:r>
              <a:rPr lang="ru-RU" sz="2800" b="1" dirty="0" smtClean="0">
                <a:solidFill>
                  <a:schemeClr val="bg1"/>
                </a:solidFill>
                <a:latin typeface="Times New Roman" panose="02020603050405020304" pitchFamily="18" charset="0"/>
                <a:ea typeface="Times New Roman" panose="02020603050405020304" pitchFamily="18" charset="0"/>
                <a:cs typeface="Times New Roman" pitchFamily="18" charset="0"/>
              </a:rPr>
              <a:t>Прочитайте текст «Неразумный труд</a:t>
            </a:r>
            <a:r>
              <a:rPr lang="ru-RU" sz="2800" b="1" dirty="0">
                <a:solidFill>
                  <a:schemeClr val="bg1"/>
                </a:solidFill>
                <a:latin typeface="Times New Roman" panose="02020603050405020304" pitchFamily="18" charset="0"/>
                <a:ea typeface="Times New Roman" panose="02020603050405020304" pitchFamily="18" charset="0"/>
                <a:cs typeface="Times New Roman" pitchFamily="18" charset="0"/>
              </a:rPr>
              <a:t>» </a:t>
            </a:r>
          </a:p>
          <a:p>
            <a:endParaRPr lang="ru-RU" sz="2800" b="1" dirty="0">
              <a:solidFill>
                <a:schemeClr val="bg1"/>
              </a:solidFill>
              <a:latin typeface="Times New Roman" pitchFamily="18" charset="0"/>
              <a:cs typeface="Times New Roman" pitchFamily="18" charset="0"/>
            </a:endParaRPr>
          </a:p>
        </p:txBody>
      </p:sp>
      <p:sp>
        <p:nvSpPr>
          <p:cNvPr id="10" name="TextBox 9"/>
          <p:cNvSpPr txBox="1"/>
          <p:nvPr/>
        </p:nvSpPr>
        <p:spPr>
          <a:xfrm>
            <a:off x="785786" y="1142984"/>
            <a:ext cx="3857652" cy="461665"/>
          </a:xfrm>
          <a:prstGeom prst="rect">
            <a:avLst/>
          </a:prstGeom>
          <a:noFill/>
        </p:spPr>
        <p:txBody>
          <a:bodyPr wrap="square" rtlCol="0">
            <a:spAutoFit/>
          </a:bodyPr>
          <a:lstStyle/>
          <a:p>
            <a:endParaRPr lang="ru-RU" sz="2400" dirty="0">
              <a:latin typeface="Times New Roman" pitchFamily="18" charset="0"/>
              <a:cs typeface="Times New Roman" pitchFamily="18" charset="0"/>
            </a:endParaRPr>
          </a:p>
        </p:txBody>
      </p:sp>
      <p:graphicFrame>
        <p:nvGraphicFramePr>
          <p:cNvPr id="2" name="Таблица 1">
            <a:extLst>
              <a:ext uri="{FF2B5EF4-FFF2-40B4-BE49-F238E27FC236}">
                <a16:creationId xmlns:a16="http://schemas.microsoft.com/office/drawing/2014/main" id="{B955645E-92B6-4822-AFF5-5D6F6EE391CD}"/>
              </a:ext>
            </a:extLst>
          </p:cNvPr>
          <p:cNvGraphicFramePr>
            <a:graphicFrameLocks noGrp="1"/>
          </p:cNvGraphicFramePr>
          <p:nvPr>
            <p:extLst>
              <p:ext uri="{D42A27DB-BD31-4B8C-83A1-F6EECF244321}">
                <p14:modId xmlns:p14="http://schemas.microsoft.com/office/powerpoint/2010/main" val="1850198847"/>
              </p:ext>
            </p:extLst>
          </p:nvPr>
        </p:nvGraphicFramePr>
        <p:xfrm>
          <a:off x="457200" y="1070518"/>
          <a:ext cx="8229600" cy="5310810"/>
        </p:xfrm>
        <a:graphic>
          <a:graphicData uri="http://schemas.openxmlformats.org/drawingml/2006/table">
            <a:tbl>
              <a:tblPr/>
              <a:tblGrid>
                <a:gridCol w="8229600">
                  <a:extLst>
                    <a:ext uri="{9D8B030D-6E8A-4147-A177-3AD203B41FA5}">
                      <a16:colId xmlns:a16="http://schemas.microsoft.com/office/drawing/2014/main" val="3655363827"/>
                    </a:ext>
                  </a:extLst>
                </a:gridCol>
              </a:tblGrid>
              <a:tr h="5310810">
                <a:tc>
                  <a:txBody>
                    <a:bodyPr/>
                    <a:lstStyle/>
                    <a:p>
                      <a:pPr algn="just">
                        <a:lnSpc>
                          <a:spcPct val="115000"/>
                        </a:lnSpc>
                        <a:spcAft>
                          <a:spcPts val="1000"/>
                        </a:spcAft>
                      </a:pPr>
                      <a:r>
                        <a:rPr lang="ru-RU" sz="1800" dirty="0" smtClean="0">
                          <a:solidFill>
                            <a:srgbClr val="0070C0"/>
                          </a:solidFill>
                          <a:effectLst/>
                          <a:latin typeface="Times New Roman" panose="02020603050405020304" pitchFamily="18" charset="0"/>
                          <a:ea typeface="Times New Roman" panose="02020603050405020304" pitchFamily="18" charset="0"/>
                          <a:cs typeface="Times New Roman" pitchFamily="18" charset="0"/>
                        </a:rPr>
                        <a:t>Шел охотник по лесу и повстречал дровосека. Согнувшись, тот долго и упорно пилил сваленное дерево. С лица его пот лился ручьем, а все тело было сильно напряжено. Охотник подошел поближе, чтобы посмотреть, почему работа движется так медленно и с таким колоссальным трудом. </a:t>
                      </a:r>
                    </a:p>
                    <a:p>
                      <a:pPr algn="just">
                        <a:lnSpc>
                          <a:spcPct val="115000"/>
                        </a:lnSpc>
                        <a:spcAft>
                          <a:spcPts val="1000"/>
                        </a:spcAft>
                      </a:pPr>
                      <a:r>
                        <a:rPr lang="ru-RU" sz="1800" dirty="0" smtClean="0">
                          <a:solidFill>
                            <a:srgbClr val="0070C0"/>
                          </a:solidFill>
                          <a:effectLst/>
                          <a:latin typeface="Times New Roman" panose="02020603050405020304" pitchFamily="18" charset="0"/>
                          <a:ea typeface="Times New Roman" panose="02020603050405020304" pitchFamily="18" charset="0"/>
                          <a:cs typeface="Times New Roman" pitchFamily="18" charset="0"/>
                        </a:rPr>
                        <a:t>-Да ваша пила совсем затупилась!- обратился охотник к дровосеку</a:t>
                      </a:r>
                    </a:p>
                    <a:p>
                      <a:pPr algn="just">
                        <a:lnSpc>
                          <a:spcPct val="115000"/>
                        </a:lnSpc>
                        <a:spcAft>
                          <a:spcPts val="1000"/>
                        </a:spcAft>
                      </a:pPr>
                      <a:r>
                        <a:rPr lang="ru-RU" sz="1800" dirty="0" smtClean="0">
                          <a:solidFill>
                            <a:srgbClr val="0070C0"/>
                          </a:solidFill>
                          <a:effectLst/>
                          <a:latin typeface="Times New Roman" panose="02020603050405020304" pitchFamily="18" charset="0"/>
                          <a:ea typeface="Times New Roman" panose="02020603050405020304" pitchFamily="18" charset="0"/>
                          <a:cs typeface="Times New Roman" pitchFamily="18" charset="0"/>
                        </a:rPr>
                        <a:t>-Почему бы вам ее не заточить?</a:t>
                      </a:r>
                    </a:p>
                    <a:p>
                      <a:pPr algn="just">
                        <a:lnSpc>
                          <a:spcPct val="115000"/>
                        </a:lnSpc>
                        <a:spcAft>
                          <a:spcPts val="1000"/>
                        </a:spcAft>
                      </a:pPr>
                      <a:r>
                        <a:rPr lang="ru-RU" sz="1800" dirty="0" smtClean="0">
                          <a:solidFill>
                            <a:srgbClr val="0070C0"/>
                          </a:solidFill>
                          <a:effectLst/>
                          <a:latin typeface="Times New Roman" panose="02020603050405020304" pitchFamily="18" charset="0"/>
                          <a:ea typeface="Times New Roman" panose="02020603050405020304" pitchFamily="18" charset="0"/>
                          <a:cs typeface="Times New Roman" pitchFamily="18" charset="0"/>
                        </a:rPr>
                        <a:t>-Что вы! –воскликнул дровосек, удивленно посмотрев на прохожего.</a:t>
                      </a:r>
                    </a:p>
                    <a:p>
                      <a:pPr algn="just">
                        <a:lnSpc>
                          <a:spcPct val="115000"/>
                        </a:lnSpc>
                        <a:spcAft>
                          <a:spcPts val="1000"/>
                        </a:spcAft>
                      </a:pPr>
                      <a:r>
                        <a:rPr lang="ru-RU" sz="1800" dirty="0" smtClean="0">
                          <a:solidFill>
                            <a:srgbClr val="0070C0"/>
                          </a:solidFill>
                          <a:effectLst/>
                          <a:latin typeface="Times New Roman" panose="02020603050405020304" pitchFamily="18" charset="0"/>
                          <a:ea typeface="Times New Roman" panose="02020603050405020304" pitchFamily="18" charset="0"/>
                          <a:cs typeface="Times New Roman" pitchFamily="18" charset="0"/>
                        </a:rPr>
                        <a:t>-У меня совершенно нет на это времени, мне нужно спилить двадцать деревьев! </a:t>
                      </a:r>
                    </a:p>
                    <a:p>
                      <a:pPr algn="just">
                        <a:lnSpc>
                          <a:spcPct val="115000"/>
                        </a:lnSpc>
                        <a:spcAft>
                          <a:spcPts val="1000"/>
                        </a:spcAft>
                      </a:pPr>
                      <a:r>
                        <a:rPr lang="ru-RU" sz="1800" dirty="0" smtClean="0">
                          <a:solidFill>
                            <a:srgbClr val="0070C0"/>
                          </a:solidFill>
                          <a:effectLst/>
                          <a:latin typeface="Times New Roman" panose="02020603050405020304" pitchFamily="18" charset="0"/>
                          <a:ea typeface="Times New Roman" panose="02020603050405020304" pitchFamily="18" charset="0"/>
                          <a:cs typeface="Times New Roman" pitchFamily="18" charset="0"/>
                        </a:rPr>
                        <a:t>И дровосек снова принялся за работу.  </a:t>
                      </a:r>
                    </a:p>
                    <a:p>
                      <a:pPr algn="just">
                        <a:lnSpc>
                          <a:spcPct val="115000"/>
                        </a:lnSpc>
                        <a:spcAft>
                          <a:spcPts val="1000"/>
                        </a:spcAft>
                      </a:pPr>
                      <a:r>
                        <a:rPr lang="ru-RU" sz="1800" dirty="0" smtClean="0">
                          <a:solidFill>
                            <a:srgbClr val="0070C0"/>
                          </a:solidFill>
                          <a:effectLst/>
                          <a:latin typeface="Times New Roman" panose="02020603050405020304" pitchFamily="18" charset="0"/>
                          <a:ea typeface="Times New Roman" panose="02020603050405020304" pitchFamily="18" charset="0"/>
                          <a:cs typeface="Times New Roman" pitchFamily="18" charset="0"/>
                        </a:rPr>
                        <a:t>Мораль: трудолюбие- это, конечно, хорошо, но не забывайте время от времени задаваться вопросом эффективности затрачиваемых усилий- быть может, небольшое вложение времени или средств позволит выполнять работу намного быстрее и качественнее. </a:t>
                      </a:r>
                    </a:p>
                    <a:p>
                      <a:pPr algn="just">
                        <a:lnSpc>
                          <a:spcPct val="115000"/>
                        </a:lnSpc>
                        <a:spcAft>
                          <a:spcPts val="1000"/>
                        </a:spcAft>
                      </a:pPr>
                      <a:endParaRPr lang="ru-RU" sz="1800" dirty="0">
                        <a:solidFill>
                          <a:srgbClr val="0070C0"/>
                        </a:solidFill>
                        <a:effectLst/>
                        <a:latin typeface="Times New Roman" panose="02020603050405020304" pitchFamily="18" charset="0"/>
                        <a:ea typeface="Times New Roman" panose="02020603050405020304" pitchFamily="18" charset="0"/>
                        <a:cs typeface="Times New Roman" pitchFamily="18" charset="0"/>
                      </a:endParaRPr>
                    </a:p>
                  </a:txBody>
                  <a:tcPr marL="114300" marR="114300" marT="0" marB="0">
                    <a:lnL>
                      <a:noFill/>
                    </a:lnL>
                    <a:lnR>
                      <a:noFill/>
                    </a:lnR>
                    <a:lnT>
                      <a:noFill/>
                    </a:lnT>
                    <a:lnB>
                      <a:noFill/>
                    </a:lnB>
                  </a:tcPr>
                </a:tc>
                <a:extLst>
                  <a:ext uri="{0D108BD9-81ED-4DB2-BD59-A6C34878D82A}">
                    <a16:rowId xmlns:a16="http://schemas.microsoft.com/office/drawing/2014/main" val="501293248"/>
                  </a:ext>
                </a:extLst>
              </a:tr>
            </a:tbl>
          </a:graphicData>
        </a:graphic>
      </p:graphicFrame>
    </p:spTree>
    <p:extLst>
      <p:ext uri="{BB962C8B-B14F-4D97-AF65-F5344CB8AC3E}">
        <p14:creationId xmlns:p14="http://schemas.microsoft.com/office/powerpoint/2010/main" val="21555602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0"/>
            <a:ext cx="8898296" cy="6054018"/>
          </a:xfrm>
          <a:prstGeom prst="rect">
            <a:avLst/>
          </a:prstGeom>
          <a:solidFill>
            <a:schemeClr val="accent1">
              <a:lumMod val="40000"/>
              <a:lumOff val="60000"/>
            </a:schemeClr>
          </a:solidFill>
          <a:ln>
            <a:noFill/>
          </a:ln>
        </p:spPr>
      </p:pic>
      <p:sp>
        <p:nvSpPr>
          <p:cNvPr id="9219"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7C1ECFF6-D241-47FC-844B-9111A9D1D52A}" type="slidenum">
              <a:rPr lang="ru-RU" altLang="ru-RU" sz="1200" b="1">
                <a:solidFill>
                  <a:srgbClr val="002060"/>
                </a:solidFill>
              </a:rPr>
              <a:pPr>
                <a:buSzPts val="1100"/>
              </a:pPr>
              <a:t>17</a:t>
            </a:fld>
            <a:endParaRPr lang="ru-RU" altLang="ru-RU" sz="1200" b="1">
              <a:solidFill>
                <a:srgbClr val="002060"/>
              </a:solidFill>
            </a:endParaRPr>
          </a:p>
        </p:txBody>
      </p:sp>
      <p:cxnSp>
        <p:nvCxnSpPr>
          <p:cNvPr id="9220"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9221"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9223" name="Прямоугольник 9"/>
          <p:cNvSpPr>
            <a:spLocks noChangeArrowheads="1"/>
          </p:cNvSpPr>
          <p:nvPr/>
        </p:nvSpPr>
        <p:spPr bwMode="auto">
          <a:xfrm>
            <a:off x="4475070" y="339090"/>
            <a:ext cx="1177050" cy="647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0147" tIns="40074" rIns="80147" bIns="40074">
            <a:spAutoFit/>
          </a:bodyPr>
          <a:lstStyle>
            <a:lvl1pP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1pPr>
            <a:lvl2pPr marL="742950" indent="-28575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2pPr>
            <a:lvl3pPr marL="11430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3pPr>
            <a:lvl4pPr marL="16002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4pPr>
            <a:lvl5pPr marL="20574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9pPr>
          </a:lstStyle>
          <a:p>
            <a:pPr algn="ctr">
              <a:lnSpc>
                <a:spcPct val="115000"/>
              </a:lnSpc>
            </a:pPr>
            <a:r>
              <a:rPr lang="ru-RU" altLang="ru-RU" sz="3200" b="1" dirty="0">
                <a:solidFill>
                  <a:schemeClr val="bg1"/>
                </a:solidFill>
                <a:latin typeface="Times New Roman" pitchFamily="18" charset="0"/>
                <a:cs typeface="Times New Roman" pitchFamily="18" charset="0"/>
              </a:rPr>
              <a:t> </a:t>
            </a:r>
            <a:endParaRPr lang="ru-RU" altLang="ru-RU" sz="2800" b="1" dirty="0">
              <a:solidFill>
                <a:schemeClr val="bg1"/>
              </a:solidFill>
              <a:latin typeface="Times New Roman" pitchFamily="18" charset="0"/>
              <a:cs typeface="Times New Roman" pitchFamily="18" charset="0"/>
            </a:endParaRPr>
          </a:p>
        </p:txBody>
      </p:sp>
      <p:sp>
        <p:nvSpPr>
          <p:cNvPr id="11" name="Прямоугольник 10"/>
          <p:cNvSpPr/>
          <p:nvPr/>
        </p:nvSpPr>
        <p:spPr>
          <a:xfrm>
            <a:off x="412676" y="1151879"/>
            <a:ext cx="8501910" cy="511818"/>
          </a:xfrm>
          <a:prstGeom prst="rect">
            <a:avLst/>
          </a:prstGeom>
        </p:spPr>
        <p:txBody>
          <a:bodyPr lIns="80147" tIns="40074" rIns="80147" bIns="40074">
            <a:spAutoFit/>
          </a:bodyPr>
          <a:lstStyle/>
          <a:p>
            <a:r>
              <a:rPr lang="ru-RU" sz="28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ea typeface="Times New Roman"/>
              <a:cs typeface="Times New Roman" panose="02020603050405020304" pitchFamily="18" charset="0"/>
            </a:endParaRPr>
          </a:p>
        </p:txBody>
      </p:sp>
      <p:sp>
        <p:nvSpPr>
          <p:cNvPr id="10" name="TextBox 9"/>
          <p:cNvSpPr txBox="1"/>
          <p:nvPr/>
        </p:nvSpPr>
        <p:spPr>
          <a:xfrm>
            <a:off x="785786" y="1142984"/>
            <a:ext cx="3857652" cy="461665"/>
          </a:xfrm>
          <a:prstGeom prst="rect">
            <a:avLst/>
          </a:prstGeom>
          <a:noFill/>
        </p:spPr>
        <p:txBody>
          <a:bodyPr wrap="square" rtlCol="0">
            <a:spAutoFit/>
          </a:bodyPr>
          <a:lstStyle/>
          <a:p>
            <a:endParaRPr lang="ru-RU" sz="2400" dirty="0">
              <a:latin typeface="Times New Roman" pitchFamily="18" charset="0"/>
              <a:cs typeface="Times New Roman" pitchFamily="18" charset="0"/>
            </a:endParaRPr>
          </a:p>
        </p:txBody>
      </p:sp>
      <p:graphicFrame>
        <p:nvGraphicFramePr>
          <p:cNvPr id="2" name="Таблица 1">
            <a:extLst>
              <a:ext uri="{FF2B5EF4-FFF2-40B4-BE49-F238E27FC236}">
                <a16:creationId xmlns:a16="http://schemas.microsoft.com/office/drawing/2014/main" id="{B955645E-92B6-4822-AFF5-5D6F6EE391CD}"/>
              </a:ext>
            </a:extLst>
          </p:cNvPr>
          <p:cNvGraphicFramePr>
            <a:graphicFrameLocks noGrp="1"/>
          </p:cNvGraphicFramePr>
          <p:nvPr>
            <p:extLst>
              <p:ext uri="{D42A27DB-BD31-4B8C-83A1-F6EECF244321}">
                <p14:modId xmlns:p14="http://schemas.microsoft.com/office/powerpoint/2010/main" val="1468827790"/>
              </p:ext>
            </p:extLst>
          </p:nvPr>
        </p:nvGraphicFramePr>
        <p:xfrm>
          <a:off x="457200" y="1373815"/>
          <a:ext cx="8229600" cy="5007513"/>
        </p:xfrm>
        <a:graphic>
          <a:graphicData uri="http://schemas.openxmlformats.org/drawingml/2006/table">
            <a:tbl>
              <a:tblPr/>
              <a:tblGrid>
                <a:gridCol w="8229600">
                  <a:extLst>
                    <a:ext uri="{9D8B030D-6E8A-4147-A177-3AD203B41FA5}">
                      <a16:colId xmlns:a16="http://schemas.microsoft.com/office/drawing/2014/main" val="3655363827"/>
                    </a:ext>
                  </a:extLst>
                </a:gridCol>
              </a:tblGrid>
              <a:tr h="5007513">
                <a:tc>
                  <a:txBody>
                    <a:bodyPr/>
                    <a:lstStyle/>
                    <a:p>
                      <a:pPr algn="just">
                        <a:lnSpc>
                          <a:spcPct val="115000"/>
                        </a:lnSpc>
                        <a:spcAft>
                          <a:spcPts val="1000"/>
                        </a:spcAft>
                      </a:pPr>
                      <a:endParaRPr lang="ru-RU" sz="1800" dirty="0">
                        <a:solidFill>
                          <a:srgbClr val="0070C0"/>
                        </a:solidFill>
                        <a:effectLst/>
                        <a:latin typeface="Times New Roman" panose="02020603050405020304" pitchFamily="18" charset="0"/>
                        <a:ea typeface="Times New Roman" panose="02020603050405020304" pitchFamily="18" charset="0"/>
                        <a:cs typeface="Times New Roman" pitchFamily="18" charset="0"/>
                      </a:endParaRPr>
                    </a:p>
                  </a:txBody>
                  <a:tcPr marL="114300" marR="114300" marT="0" marB="0">
                    <a:lnL>
                      <a:noFill/>
                    </a:lnL>
                    <a:lnR>
                      <a:noFill/>
                    </a:lnR>
                    <a:lnT>
                      <a:noFill/>
                    </a:lnT>
                    <a:lnB>
                      <a:noFill/>
                    </a:lnB>
                  </a:tcPr>
                </a:tc>
                <a:extLst>
                  <a:ext uri="{0D108BD9-81ED-4DB2-BD59-A6C34878D82A}">
                    <a16:rowId xmlns:a16="http://schemas.microsoft.com/office/drawing/2014/main" val="501293248"/>
                  </a:ext>
                </a:extLst>
              </a:tr>
            </a:tbl>
          </a:graphicData>
        </a:graphic>
      </p:graphicFrame>
      <p:graphicFrame>
        <p:nvGraphicFramePr>
          <p:cNvPr id="3" name="Таблица 2"/>
          <p:cNvGraphicFramePr>
            <a:graphicFrameLocks noGrp="1"/>
          </p:cNvGraphicFramePr>
          <p:nvPr>
            <p:extLst>
              <p:ext uri="{D42A27DB-BD31-4B8C-83A1-F6EECF244321}">
                <p14:modId xmlns:p14="http://schemas.microsoft.com/office/powerpoint/2010/main" val="1802288654"/>
              </p:ext>
            </p:extLst>
          </p:nvPr>
        </p:nvGraphicFramePr>
        <p:xfrm>
          <a:off x="457473" y="1397000"/>
          <a:ext cx="8457114" cy="4206240"/>
        </p:xfrm>
        <a:graphic>
          <a:graphicData uri="http://schemas.openxmlformats.org/drawingml/2006/table">
            <a:tbl>
              <a:tblPr firstRow="1" bandRow="1">
                <a:tableStyleId>{5C22544A-7EE6-4342-B048-85BDC9FD1C3A}</a:tableStyleId>
              </a:tblPr>
              <a:tblGrid>
                <a:gridCol w="2819038">
                  <a:extLst>
                    <a:ext uri="{9D8B030D-6E8A-4147-A177-3AD203B41FA5}">
                      <a16:colId xmlns:a16="http://schemas.microsoft.com/office/drawing/2014/main" val="20000"/>
                    </a:ext>
                  </a:extLst>
                </a:gridCol>
                <a:gridCol w="2819038">
                  <a:extLst>
                    <a:ext uri="{9D8B030D-6E8A-4147-A177-3AD203B41FA5}">
                      <a16:colId xmlns:a16="http://schemas.microsoft.com/office/drawing/2014/main" val="20001"/>
                    </a:ext>
                  </a:extLst>
                </a:gridCol>
                <a:gridCol w="2819038">
                  <a:extLst>
                    <a:ext uri="{9D8B030D-6E8A-4147-A177-3AD203B41FA5}">
                      <a16:colId xmlns:a16="http://schemas.microsoft.com/office/drawing/2014/main" val="20002"/>
                    </a:ext>
                  </a:extLst>
                </a:gridCol>
              </a:tblGrid>
              <a:tr h="663848">
                <a:tc>
                  <a:txBody>
                    <a:bodyPr/>
                    <a:lstStyle/>
                    <a:p>
                      <a:r>
                        <a:rPr lang="ru-RU" sz="2400" dirty="0" smtClean="0">
                          <a:latin typeface="Times New Roman" pitchFamily="18" charset="0"/>
                          <a:cs typeface="Times New Roman" pitchFamily="18" charset="0"/>
                        </a:rPr>
                        <a:t>Главная информация</a:t>
                      </a:r>
                      <a:endParaRPr lang="ru-RU" sz="2400" dirty="0">
                        <a:latin typeface="Times New Roman" pitchFamily="18" charset="0"/>
                        <a:cs typeface="Times New Roman" pitchFamily="18" charset="0"/>
                      </a:endParaRPr>
                    </a:p>
                  </a:txBody>
                  <a:tcPr/>
                </a:tc>
                <a:tc>
                  <a:txBody>
                    <a:bodyPr/>
                    <a:lstStyle/>
                    <a:p>
                      <a:r>
                        <a:rPr lang="ru-RU" sz="2400" dirty="0" smtClean="0">
                          <a:latin typeface="Times New Roman" pitchFamily="18" charset="0"/>
                          <a:cs typeface="Times New Roman" pitchFamily="18" charset="0"/>
                        </a:rPr>
                        <a:t>Второстепенная информация </a:t>
                      </a:r>
                      <a:endParaRPr lang="ru-RU" sz="2400" dirty="0">
                        <a:latin typeface="Times New Roman" pitchFamily="18" charset="0"/>
                        <a:cs typeface="Times New Roman" pitchFamily="18" charset="0"/>
                      </a:endParaRPr>
                    </a:p>
                  </a:txBody>
                  <a:tcPr/>
                </a:tc>
                <a:tc>
                  <a:txBody>
                    <a:bodyPr/>
                    <a:lstStyle/>
                    <a:p>
                      <a:r>
                        <a:rPr lang="ru-RU" sz="2400" dirty="0" smtClean="0">
                          <a:latin typeface="Times New Roman" pitchFamily="18" charset="0"/>
                          <a:cs typeface="Times New Roman" pitchFamily="18" charset="0"/>
                        </a:rPr>
                        <a:t>Детальная информация </a:t>
                      </a:r>
                      <a:endParaRPr lang="ru-RU" sz="2400" dirty="0">
                        <a:latin typeface="Times New Roman" pitchFamily="18" charset="0"/>
                        <a:cs typeface="Times New Roman" pitchFamily="18" charset="0"/>
                      </a:endParaRPr>
                    </a:p>
                  </a:txBody>
                  <a:tcPr/>
                </a:tc>
                <a:extLst>
                  <a:ext uri="{0D108BD9-81ED-4DB2-BD59-A6C34878D82A}">
                    <a16:rowId xmlns:a16="http://schemas.microsoft.com/office/drawing/2014/main" val="10000"/>
                  </a:ext>
                </a:extLst>
              </a:tr>
              <a:tr h="2420156">
                <a:tc>
                  <a:txBody>
                    <a:bodyPr/>
                    <a:lstStyle/>
                    <a:p>
                      <a:r>
                        <a:rPr lang="ru-RU" sz="2400" dirty="0" smtClean="0">
                          <a:latin typeface="Times New Roman" pitchFamily="18" charset="0"/>
                          <a:cs typeface="Times New Roman" pitchFamily="18" charset="0"/>
                        </a:rPr>
                        <a:t>Информация, без которой непонятен авторский замысел текста, т.е.</a:t>
                      </a:r>
                      <a:r>
                        <a:rPr lang="ru-RU" sz="2400" baseline="0" dirty="0" smtClean="0">
                          <a:latin typeface="Times New Roman" pitchFamily="18" charset="0"/>
                          <a:cs typeface="Times New Roman" pitchFamily="18" charset="0"/>
                        </a:rPr>
                        <a:t> предложения, несущие главную мысль, ключевые слова и словосочетания </a:t>
                      </a:r>
                      <a:endParaRPr lang="ru-RU" sz="2400" dirty="0">
                        <a:latin typeface="Times New Roman" pitchFamily="18" charset="0"/>
                        <a:cs typeface="Times New Roman" pitchFamily="18" charset="0"/>
                      </a:endParaRPr>
                    </a:p>
                  </a:txBody>
                  <a:tcPr/>
                </a:tc>
                <a:tc>
                  <a:txBody>
                    <a:bodyPr/>
                    <a:lstStyle/>
                    <a:p>
                      <a:r>
                        <a:rPr lang="ru-RU" sz="2400" dirty="0" smtClean="0">
                          <a:latin typeface="Times New Roman" pitchFamily="18" charset="0"/>
                          <a:cs typeface="Times New Roman" pitchFamily="18" charset="0"/>
                        </a:rPr>
                        <a:t>Предложения, повторы, подробности, детали,</a:t>
                      </a:r>
                      <a:r>
                        <a:rPr lang="ru-RU" sz="2400" baseline="0" dirty="0" smtClean="0">
                          <a:latin typeface="Times New Roman" pitchFamily="18" charset="0"/>
                          <a:cs typeface="Times New Roman" pitchFamily="18" charset="0"/>
                        </a:rPr>
                        <a:t> которые не мешают восприятию главной информации</a:t>
                      </a:r>
                      <a:r>
                        <a:rPr lang="ru-RU" sz="2400" dirty="0" smtClean="0">
                          <a:latin typeface="Times New Roman" pitchFamily="18" charset="0"/>
                          <a:cs typeface="Times New Roman" pitchFamily="18" charset="0"/>
                        </a:rPr>
                        <a:t> . </a:t>
                      </a:r>
                      <a:endParaRPr lang="ru-RU" sz="2400" dirty="0">
                        <a:latin typeface="Times New Roman" pitchFamily="18" charset="0"/>
                        <a:cs typeface="Times New Roman" pitchFamily="18" charset="0"/>
                      </a:endParaRPr>
                    </a:p>
                  </a:txBody>
                  <a:tcPr/>
                </a:tc>
                <a:tc>
                  <a:txBody>
                    <a:bodyPr/>
                    <a:lstStyle/>
                    <a:p>
                      <a:r>
                        <a:rPr lang="ru-RU" sz="2400" dirty="0" smtClean="0">
                          <a:latin typeface="Times New Roman" pitchFamily="18" charset="0"/>
                          <a:cs typeface="Times New Roman" pitchFamily="18" charset="0"/>
                        </a:rPr>
                        <a:t>Сокращение предложение и исключение несущественной информации</a:t>
                      </a:r>
                      <a:endParaRPr lang="ru-RU" sz="2400" dirty="0">
                        <a:latin typeface="Times New Roman" pitchFamily="18" charset="0"/>
                        <a:cs typeface="Times New Roman" pitchFamily="18" charset="0"/>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95396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91631" y="-19713"/>
            <a:ext cx="9144000" cy="6729853"/>
          </a:xfrm>
          <a:prstGeom prst="rect">
            <a:avLst/>
          </a:prstGeom>
          <a:solidFill>
            <a:schemeClr val="accent1">
              <a:lumMod val="40000"/>
              <a:lumOff val="60000"/>
            </a:schemeClr>
          </a:solidFill>
          <a:ln>
            <a:noFill/>
          </a:ln>
        </p:spPr>
      </p:pic>
      <p:sp>
        <p:nvSpPr>
          <p:cNvPr id="9219"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7C1ECFF6-D241-47FC-844B-9111A9D1D52A}" type="slidenum">
              <a:rPr lang="ru-RU" altLang="ru-RU" sz="1200" b="1">
                <a:solidFill>
                  <a:srgbClr val="002060"/>
                </a:solidFill>
              </a:rPr>
              <a:pPr>
                <a:buSzPts val="1100"/>
              </a:pPr>
              <a:t>18</a:t>
            </a:fld>
            <a:endParaRPr lang="ru-RU" altLang="ru-RU" sz="1200" b="1">
              <a:solidFill>
                <a:srgbClr val="002060"/>
              </a:solidFill>
            </a:endParaRPr>
          </a:p>
        </p:txBody>
      </p:sp>
      <p:cxnSp>
        <p:nvCxnSpPr>
          <p:cNvPr id="9220"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9221"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9223" name="Прямоугольник 9"/>
          <p:cNvSpPr>
            <a:spLocks noChangeArrowheads="1"/>
          </p:cNvSpPr>
          <p:nvPr/>
        </p:nvSpPr>
        <p:spPr bwMode="auto">
          <a:xfrm>
            <a:off x="4475070" y="339090"/>
            <a:ext cx="264452" cy="601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0147" tIns="40074" rIns="80147" bIns="40074">
            <a:spAutoFit/>
          </a:bodyPr>
          <a:lstStyle>
            <a:lvl1pP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1pPr>
            <a:lvl2pPr marL="742950" indent="-28575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2pPr>
            <a:lvl3pPr marL="11430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3pPr>
            <a:lvl4pPr marL="16002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4pPr>
            <a:lvl5pPr marL="20574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9pPr>
          </a:lstStyle>
          <a:p>
            <a:pPr algn="ctr">
              <a:lnSpc>
                <a:spcPct val="115000"/>
              </a:lnSpc>
            </a:pPr>
            <a:r>
              <a:rPr lang="ru-RU" altLang="ru-RU" sz="3200" b="1" dirty="0">
                <a:solidFill>
                  <a:schemeClr val="bg1"/>
                </a:solidFill>
                <a:latin typeface="Times New Roman" pitchFamily="18" charset="0"/>
                <a:cs typeface="Times New Roman" pitchFamily="18" charset="0"/>
              </a:rPr>
              <a:t> </a:t>
            </a:r>
            <a:endParaRPr lang="ru-RU" altLang="ru-RU" sz="2800" b="1" dirty="0">
              <a:solidFill>
                <a:schemeClr val="bg1"/>
              </a:solidFill>
              <a:latin typeface="Times New Roman" pitchFamily="18" charset="0"/>
              <a:cs typeface="Times New Roman" pitchFamily="18" charset="0"/>
            </a:endParaRPr>
          </a:p>
        </p:txBody>
      </p:sp>
      <p:sp>
        <p:nvSpPr>
          <p:cNvPr id="11" name="Прямоугольник 10"/>
          <p:cNvSpPr/>
          <p:nvPr/>
        </p:nvSpPr>
        <p:spPr>
          <a:xfrm>
            <a:off x="412676" y="1151879"/>
            <a:ext cx="8501910" cy="511818"/>
          </a:xfrm>
          <a:prstGeom prst="rect">
            <a:avLst/>
          </a:prstGeom>
        </p:spPr>
        <p:txBody>
          <a:bodyPr lIns="80147" tIns="40074" rIns="80147" bIns="40074">
            <a:spAutoFit/>
          </a:bodyPr>
          <a:lstStyle/>
          <a:p>
            <a:r>
              <a:rPr lang="ru-RU" sz="28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ea typeface="Times New Roman"/>
              <a:cs typeface="Times New Roman" panose="02020603050405020304" pitchFamily="18" charset="0"/>
            </a:endParaRPr>
          </a:p>
        </p:txBody>
      </p:sp>
      <p:sp>
        <p:nvSpPr>
          <p:cNvPr id="9" name="TextBox 8"/>
          <p:cNvSpPr txBox="1"/>
          <p:nvPr/>
        </p:nvSpPr>
        <p:spPr>
          <a:xfrm>
            <a:off x="300004" y="339090"/>
            <a:ext cx="7242598" cy="523220"/>
          </a:xfrm>
          <a:prstGeom prst="rect">
            <a:avLst/>
          </a:prstGeom>
          <a:noFill/>
        </p:spPr>
        <p:txBody>
          <a:bodyPr wrap="square" rtlCol="0">
            <a:spAutoFit/>
          </a:bodyPr>
          <a:lstStyle/>
          <a:p>
            <a:r>
              <a:rPr lang="ru-RU" sz="2800" b="1" dirty="0">
                <a:solidFill>
                  <a:schemeClr val="bg1"/>
                </a:solidFill>
                <a:latin typeface="Times New Roman" pitchFamily="18" charset="0"/>
                <a:cs typeface="Times New Roman" pitchFamily="18" charset="0"/>
              </a:rPr>
              <a:t>Задание </a:t>
            </a:r>
            <a:r>
              <a:rPr lang="ru-RU" sz="2800" b="1" dirty="0" smtClean="0">
                <a:solidFill>
                  <a:schemeClr val="bg1"/>
                </a:solidFill>
                <a:latin typeface="Times New Roman" pitchFamily="18" charset="0"/>
                <a:cs typeface="Times New Roman" pitchFamily="18" charset="0"/>
              </a:rPr>
              <a:t>4</a:t>
            </a:r>
            <a:endParaRPr lang="ru-RU" sz="2800" b="1" dirty="0">
              <a:solidFill>
                <a:schemeClr val="bg1"/>
              </a:solidFill>
              <a:latin typeface="Times New Roman" pitchFamily="18" charset="0"/>
              <a:cs typeface="Times New Roman" pitchFamily="18" charset="0"/>
            </a:endParaRPr>
          </a:p>
        </p:txBody>
      </p:sp>
      <p:sp>
        <p:nvSpPr>
          <p:cNvPr id="10" name="TextBox 9"/>
          <p:cNvSpPr txBox="1"/>
          <p:nvPr/>
        </p:nvSpPr>
        <p:spPr>
          <a:xfrm>
            <a:off x="785786" y="1142984"/>
            <a:ext cx="3857652" cy="461665"/>
          </a:xfrm>
          <a:prstGeom prst="rect">
            <a:avLst/>
          </a:prstGeom>
          <a:noFill/>
        </p:spPr>
        <p:txBody>
          <a:bodyPr wrap="square" rtlCol="0">
            <a:spAutoFit/>
          </a:bodyPr>
          <a:lstStyle/>
          <a:p>
            <a:endParaRPr lang="ru-RU" sz="2400" dirty="0">
              <a:latin typeface="Times New Roman" pitchFamily="18" charset="0"/>
              <a:cs typeface="Times New Roman" pitchFamily="18" charset="0"/>
            </a:endParaRPr>
          </a:p>
        </p:txBody>
      </p:sp>
      <p:grpSp>
        <p:nvGrpSpPr>
          <p:cNvPr id="2" name="Group 1"/>
          <p:cNvGrpSpPr>
            <a:grpSpLocks/>
          </p:cNvGrpSpPr>
          <p:nvPr/>
        </p:nvGrpSpPr>
        <p:grpSpPr bwMode="auto">
          <a:xfrm>
            <a:off x="642910" y="1141919"/>
            <a:ext cx="7500990" cy="1285884"/>
            <a:chOff x="1033" y="167"/>
            <a:chExt cx="8152" cy="1207"/>
          </a:xfrm>
        </p:grpSpPr>
        <p:sp>
          <p:nvSpPr>
            <p:cNvPr id="5122" name="Freeform 2"/>
            <p:cNvSpPr>
              <a:spLocks/>
            </p:cNvSpPr>
            <p:nvPr/>
          </p:nvSpPr>
          <p:spPr bwMode="auto">
            <a:xfrm>
              <a:off x="1262" y="232"/>
              <a:ext cx="7907" cy="1127"/>
            </a:xfrm>
            <a:custGeom>
              <a:avLst/>
              <a:gdLst/>
              <a:ahLst/>
              <a:cxnLst>
                <a:cxn ang="0">
                  <a:pos x="114" y="0"/>
                </a:cxn>
                <a:cxn ang="0">
                  <a:pos x="48" y="1"/>
                </a:cxn>
                <a:cxn ang="0">
                  <a:pos x="14" y="14"/>
                </a:cxn>
                <a:cxn ang="0">
                  <a:pos x="2" y="48"/>
                </a:cxn>
                <a:cxn ang="0">
                  <a:pos x="0" y="113"/>
                </a:cxn>
                <a:cxn ang="0">
                  <a:pos x="0" y="1013"/>
                </a:cxn>
                <a:cxn ang="0">
                  <a:pos x="2" y="1079"/>
                </a:cxn>
                <a:cxn ang="0">
                  <a:pos x="14" y="1112"/>
                </a:cxn>
                <a:cxn ang="0">
                  <a:pos x="48" y="1125"/>
                </a:cxn>
                <a:cxn ang="0">
                  <a:pos x="114" y="1127"/>
                </a:cxn>
                <a:cxn ang="0">
                  <a:pos x="7794" y="1127"/>
                </a:cxn>
                <a:cxn ang="0">
                  <a:pos x="7859" y="1125"/>
                </a:cxn>
                <a:cxn ang="0">
                  <a:pos x="7893" y="1112"/>
                </a:cxn>
                <a:cxn ang="0">
                  <a:pos x="7905" y="1079"/>
                </a:cxn>
                <a:cxn ang="0">
                  <a:pos x="7907" y="1013"/>
                </a:cxn>
                <a:cxn ang="0">
                  <a:pos x="7907" y="113"/>
                </a:cxn>
                <a:cxn ang="0">
                  <a:pos x="7905" y="48"/>
                </a:cxn>
                <a:cxn ang="0">
                  <a:pos x="7893" y="14"/>
                </a:cxn>
                <a:cxn ang="0">
                  <a:pos x="7859" y="1"/>
                </a:cxn>
                <a:cxn ang="0">
                  <a:pos x="7794" y="0"/>
                </a:cxn>
                <a:cxn ang="0">
                  <a:pos x="114" y="0"/>
                </a:cxn>
              </a:cxnLst>
              <a:rect l="0" t="0" r="r" b="b"/>
              <a:pathLst>
                <a:path w="7907" h="1127">
                  <a:moveTo>
                    <a:pt x="114" y="0"/>
                  </a:moveTo>
                  <a:lnTo>
                    <a:pt x="48" y="1"/>
                  </a:lnTo>
                  <a:lnTo>
                    <a:pt x="14" y="14"/>
                  </a:lnTo>
                  <a:lnTo>
                    <a:pt x="2" y="48"/>
                  </a:lnTo>
                  <a:lnTo>
                    <a:pt x="0" y="113"/>
                  </a:lnTo>
                  <a:lnTo>
                    <a:pt x="0" y="1013"/>
                  </a:lnTo>
                  <a:lnTo>
                    <a:pt x="2" y="1079"/>
                  </a:lnTo>
                  <a:lnTo>
                    <a:pt x="14" y="1112"/>
                  </a:lnTo>
                  <a:lnTo>
                    <a:pt x="48" y="1125"/>
                  </a:lnTo>
                  <a:lnTo>
                    <a:pt x="114" y="1127"/>
                  </a:lnTo>
                  <a:lnTo>
                    <a:pt x="7794" y="1127"/>
                  </a:lnTo>
                  <a:lnTo>
                    <a:pt x="7859" y="1125"/>
                  </a:lnTo>
                  <a:lnTo>
                    <a:pt x="7893" y="1112"/>
                  </a:lnTo>
                  <a:lnTo>
                    <a:pt x="7905" y="1079"/>
                  </a:lnTo>
                  <a:lnTo>
                    <a:pt x="7907" y="1013"/>
                  </a:lnTo>
                  <a:lnTo>
                    <a:pt x="7907" y="113"/>
                  </a:lnTo>
                  <a:lnTo>
                    <a:pt x="7905" y="48"/>
                  </a:lnTo>
                  <a:lnTo>
                    <a:pt x="7893" y="14"/>
                  </a:lnTo>
                  <a:lnTo>
                    <a:pt x="7859" y="1"/>
                  </a:lnTo>
                  <a:lnTo>
                    <a:pt x="7794" y="0"/>
                  </a:lnTo>
                  <a:lnTo>
                    <a:pt x="114" y="0"/>
                  </a:lnTo>
                  <a:close/>
                </a:path>
              </a:pathLst>
            </a:custGeom>
            <a:noFill/>
            <a:ln w="19050">
              <a:solidFill>
                <a:srgbClr val="F8E9B6"/>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123" name="Freeform 3"/>
            <p:cNvSpPr>
              <a:spLocks/>
            </p:cNvSpPr>
            <p:nvPr/>
          </p:nvSpPr>
          <p:spPr bwMode="auto">
            <a:xfrm>
              <a:off x="1046" y="180"/>
              <a:ext cx="513" cy="425"/>
            </a:xfrm>
            <a:custGeom>
              <a:avLst/>
              <a:gdLst/>
              <a:ahLst/>
              <a:cxnLst>
                <a:cxn ang="0">
                  <a:pos x="254" y="0"/>
                </a:cxn>
                <a:cxn ang="0">
                  <a:pos x="0" y="424"/>
                </a:cxn>
                <a:cxn ang="0">
                  <a:pos x="512" y="424"/>
                </a:cxn>
                <a:cxn ang="0">
                  <a:pos x="254" y="0"/>
                </a:cxn>
              </a:cxnLst>
              <a:rect l="0" t="0" r="r" b="b"/>
              <a:pathLst>
                <a:path w="513" h="425">
                  <a:moveTo>
                    <a:pt x="254" y="0"/>
                  </a:moveTo>
                  <a:lnTo>
                    <a:pt x="0" y="424"/>
                  </a:lnTo>
                  <a:lnTo>
                    <a:pt x="512" y="424"/>
                  </a:lnTo>
                  <a:lnTo>
                    <a:pt x="254" y="0"/>
                  </a:lnTo>
                  <a:close/>
                </a:path>
              </a:pathLst>
            </a:custGeom>
            <a:solidFill>
              <a:srgbClr val="F8E9B6"/>
            </a:solidFill>
            <a:ln w="9525">
              <a:no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5126" name="Text Box 6"/>
            <p:cNvSpPr txBox="1">
              <a:spLocks noChangeArrowheads="1"/>
            </p:cNvSpPr>
            <p:nvPr/>
          </p:nvSpPr>
          <p:spPr bwMode="auto">
            <a:xfrm>
              <a:off x="1033" y="167"/>
              <a:ext cx="8152" cy="120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457200" marR="174625" lvl="1" indent="0" algn="just" defTabSz="914400" rtl="0" eaLnBrk="1" fontAlgn="base" latinLnBrk="0" hangingPunct="1">
                <a:lnSpc>
                  <a:spcPct val="100000"/>
                </a:lnSpc>
                <a:spcBef>
                  <a:spcPts val="725"/>
                </a:spcBef>
                <a:spcAft>
                  <a:spcPts val="1000"/>
                </a:spcAft>
                <a:buClrTx/>
                <a:buSzTx/>
                <a:buFontTx/>
                <a:buNone/>
                <a:tabLst/>
              </a:pPr>
              <a:r>
                <a:rPr kumimoji="0" lang="ru-RU" sz="2000" b="1" i="1" u="none" strike="noStrike" cap="none" normalizeH="0" baseline="0" dirty="0">
                  <a:ln>
                    <a:noFill/>
                  </a:ln>
                  <a:solidFill>
                    <a:schemeClr val="tx1"/>
                  </a:solidFill>
                  <a:effectLst/>
                  <a:latin typeface="Times New Roman" pitchFamily="18" charset="0"/>
                  <a:cs typeface="Times New Roman" pitchFamily="18" charset="0"/>
                </a:rPr>
                <a:t> </a:t>
              </a:r>
              <a:endParaRPr kumimoji="0" lang="ru-RU" sz="2000" b="0" u="none" strike="noStrike" cap="none" normalizeH="0" baseline="0" dirty="0">
                <a:ln>
                  <a:noFill/>
                </a:ln>
                <a:solidFill>
                  <a:schemeClr val="tx1"/>
                </a:solidFill>
                <a:effectLst/>
                <a:latin typeface="Times New Roman" pitchFamily="18" charset="0"/>
                <a:cs typeface="Times New Roman" pitchFamily="18" charset="0"/>
              </a:endParaRPr>
            </a:p>
          </p:txBody>
        </p:sp>
      </p:grpSp>
      <p:graphicFrame>
        <p:nvGraphicFramePr>
          <p:cNvPr id="5" name="Таблица 4">
            <a:extLst>
              <a:ext uri="{FF2B5EF4-FFF2-40B4-BE49-F238E27FC236}">
                <a16:creationId xmlns:a16="http://schemas.microsoft.com/office/drawing/2014/main" id="{A08ECDFC-BB48-4A60-BDA5-6B5C1F09AE20}"/>
              </a:ext>
            </a:extLst>
          </p:cNvPr>
          <p:cNvGraphicFramePr>
            <a:graphicFrameLocks noGrp="1"/>
          </p:cNvGraphicFramePr>
          <p:nvPr>
            <p:extLst>
              <p:ext uri="{D42A27DB-BD31-4B8C-83A1-F6EECF244321}">
                <p14:modId xmlns:p14="http://schemas.microsoft.com/office/powerpoint/2010/main" val="331130884"/>
              </p:ext>
            </p:extLst>
          </p:nvPr>
        </p:nvGraphicFramePr>
        <p:xfrm>
          <a:off x="611560" y="959010"/>
          <a:ext cx="7992888" cy="4912454"/>
        </p:xfrm>
        <a:graphic>
          <a:graphicData uri="http://schemas.openxmlformats.org/drawingml/2006/table">
            <a:tbl>
              <a:tblPr/>
              <a:tblGrid>
                <a:gridCol w="7992888">
                  <a:extLst>
                    <a:ext uri="{9D8B030D-6E8A-4147-A177-3AD203B41FA5}">
                      <a16:colId xmlns:a16="http://schemas.microsoft.com/office/drawing/2014/main" val="1557111747"/>
                    </a:ext>
                  </a:extLst>
                </a:gridCol>
              </a:tblGrid>
              <a:tr h="4912454">
                <a:tc>
                  <a:txBody>
                    <a:bodyPr/>
                    <a:lstStyle/>
                    <a:p>
                      <a:pPr algn="ctr">
                        <a:lnSpc>
                          <a:spcPct val="115000"/>
                        </a:lnSpc>
                        <a:spcAft>
                          <a:spcPts val="1000"/>
                        </a:spcAft>
                      </a:pPr>
                      <a:r>
                        <a:rPr lang="ru-RU" sz="2800" b="0" dirty="0" smtClean="0">
                          <a:solidFill>
                            <a:schemeClr val="tx1"/>
                          </a:solidFill>
                          <a:effectLst/>
                          <a:latin typeface="Times New Roman"/>
                          <a:ea typeface="TimesNewRomanPSMT"/>
                        </a:rPr>
                        <a:t>Определите главную, второстепенную и детальную информации в тексте.</a:t>
                      </a:r>
                    </a:p>
                    <a:p>
                      <a:pPr algn="ctr">
                        <a:lnSpc>
                          <a:spcPct val="115000"/>
                        </a:lnSpc>
                        <a:spcAft>
                          <a:spcPts val="1000"/>
                        </a:spcAft>
                      </a:pPr>
                      <a:endParaRPr lang="ru-RU" sz="2000" b="0" dirty="0" smtClean="0">
                        <a:solidFill>
                          <a:schemeClr val="accent1">
                            <a:lumMod val="75000"/>
                          </a:schemeClr>
                        </a:solidFill>
                        <a:effectLst/>
                        <a:latin typeface="Times New Roman"/>
                        <a:ea typeface="TimesNewRomanPSMT"/>
                      </a:endParaRPr>
                    </a:p>
                    <a:p>
                      <a:pPr algn="l">
                        <a:lnSpc>
                          <a:spcPct val="115000"/>
                        </a:lnSpc>
                        <a:spcAft>
                          <a:spcPts val="1000"/>
                        </a:spcAft>
                      </a:pPr>
                      <a:r>
                        <a:rPr lang="ru-RU" sz="2800" b="0" dirty="0" smtClean="0">
                          <a:solidFill>
                            <a:schemeClr val="accent1">
                              <a:lumMod val="75000"/>
                            </a:schemeClr>
                          </a:solidFill>
                          <a:effectLst/>
                          <a:latin typeface="Times New Roman"/>
                          <a:ea typeface="TimesNewRomanPSMT"/>
                        </a:rPr>
                        <a:t>1.Во время чтения текста найдите предложения, в которых заключается главная информация.</a:t>
                      </a:r>
                    </a:p>
                    <a:p>
                      <a:pPr algn="l">
                        <a:lnSpc>
                          <a:spcPct val="115000"/>
                        </a:lnSpc>
                        <a:spcAft>
                          <a:spcPts val="1000"/>
                        </a:spcAft>
                      </a:pPr>
                      <a:r>
                        <a:rPr lang="ru-RU" sz="2800" b="0" dirty="0" smtClean="0">
                          <a:solidFill>
                            <a:schemeClr val="accent1">
                              <a:lumMod val="75000"/>
                            </a:schemeClr>
                          </a:solidFill>
                          <a:effectLst/>
                          <a:latin typeface="Times New Roman"/>
                          <a:ea typeface="TimesNewRomanPSMT"/>
                        </a:rPr>
                        <a:t>2.Выделите предложения, в которых заключена второстепенная информация.</a:t>
                      </a:r>
                    </a:p>
                    <a:p>
                      <a:pPr algn="l">
                        <a:lnSpc>
                          <a:spcPct val="115000"/>
                        </a:lnSpc>
                        <a:spcAft>
                          <a:spcPts val="1000"/>
                        </a:spcAft>
                      </a:pPr>
                      <a:r>
                        <a:rPr lang="ru-RU" sz="2800" b="0" dirty="0" smtClean="0">
                          <a:solidFill>
                            <a:schemeClr val="accent1">
                              <a:lumMod val="75000"/>
                            </a:schemeClr>
                          </a:solidFill>
                          <a:effectLst/>
                          <a:latin typeface="Times New Roman"/>
                          <a:ea typeface="TimesNewRomanPSMT"/>
                        </a:rPr>
                        <a:t>3.Сократите предложения  за счет исключения детальной информации. </a:t>
                      </a:r>
                    </a:p>
                  </a:txBody>
                  <a:tcPr marL="114300" marR="114300" marT="0" marB="0">
                    <a:lnL>
                      <a:noFill/>
                    </a:lnL>
                    <a:lnR>
                      <a:noFill/>
                    </a:lnR>
                    <a:lnT>
                      <a:noFill/>
                    </a:lnT>
                    <a:lnB>
                      <a:noFill/>
                    </a:lnB>
                  </a:tcPr>
                </a:tc>
                <a:extLst>
                  <a:ext uri="{0D108BD9-81ED-4DB2-BD59-A6C34878D82A}">
                    <a16:rowId xmlns:a16="http://schemas.microsoft.com/office/drawing/2014/main" val="2051025500"/>
                  </a:ext>
                </a:extLst>
              </a:tr>
            </a:tbl>
          </a:graphicData>
        </a:graphic>
      </p:graphicFrame>
    </p:spTree>
    <p:extLst>
      <p:ext uri="{BB962C8B-B14F-4D97-AF65-F5344CB8AC3E}">
        <p14:creationId xmlns:p14="http://schemas.microsoft.com/office/powerpoint/2010/main" val="36243180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19505" y="-2539"/>
            <a:ext cx="9144000" cy="6729853"/>
          </a:xfrm>
          <a:prstGeom prst="rect">
            <a:avLst/>
          </a:prstGeom>
          <a:solidFill>
            <a:schemeClr val="accent1">
              <a:lumMod val="40000"/>
              <a:lumOff val="60000"/>
            </a:schemeClr>
          </a:solidFill>
          <a:ln>
            <a:noFill/>
          </a:ln>
        </p:spPr>
      </p:pic>
      <p:sp>
        <p:nvSpPr>
          <p:cNvPr id="9219"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7C1ECFF6-D241-47FC-844B-9111A9D1D52A}" type="slidenum">
              <a:rPr lang="ru-RU" altLang="ru-RU" sz="1200" b="1">
                <a:solidFill>
                  <a:srgbClr val="002060"/>
                </a:solidFill>
              </a:rPr>
              <a:pPr>
                <a:buSzPts val="1100"/>
              </a:pPr>
              <a:t>19</a:t>
            </a:fld>
            <a:endParaRPr lang="ru-RU" altLang="ru-RU" sz="1200" b="1">
              <a:solidFill>
                <a:srgbClr val="002060"/>
              </a:solidFill>
            </a:endParaRPr>
          </a:p>
        </p:txBody>
      </p:sp>
      <p:cxnSp>
        <p:nvCxnSpPr>
          <p:cNvPr id="9220"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9221"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9223" name="Прямоугольник 9"/>
          <p:cNvSpPr>
            <a:spLocks noChangeArrowheads="1"/>
          </p:cNvSpPr>
          <p:nvPr/>
        </p:nvSpPr>
        <p:spPr bwMode="auto">
          <a:xfrm>
            <a:off x="4475070" y="339090"/>
            <a:ext cx="264452" cy="601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0147" tIns="40074" rIns="80147" bIns="40074">
            <a:spAutoFit/>
          </a:bodyPr>
          <a:lstStyle>
            <a:lvl1pP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1pPr>
            <a:lvl2pPr marL="742950" indent="-28575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2pPr>
            <a:lvl3pPr marL="11430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3pPr>
            <a:lvl4pPr marL="16002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4pPr>
            <a:lvl5pPr marL="20574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9pPr>
          </a:lstStyle>
          <a:p>
            <a:pPr algn="ctr">
              <a:lnSpc>
                <a:spcPct val="115000"/>
              </a:lnSpc>
            </a:pPr>
            <a:r>
              <a:rPr lang="ru-RU" altLang="ru-RU" sz="3200" b="1" dirty="0">
                <a:solidFill>
                  <a:schemeClr val="bg1"/>
                </a:solidFill>
                <a:latin typeface="Times New Roman" pitchFamily="18" charset="0"/>
                <a:cs typeface="Times New Roman" pitchFamily="18" charset="0"/>
              </a:rPr>
              <a:t> </a:t>
            </a:r>
            <a:endParaRPr lang="ru-RU" altLang="ru-RU" sz="2800" b="1" dirty="0">
              <a:solidFill>
                <a:schemeClr val="bg1"/>
              </a:solidFill>
              <a:latin typeface="Times New Roman" pitchFamily="18" charset="0"/>
              <a:cs typeface="Times New Roman" pitchFamily="18" charset="0"/>
            </a:endParaRPr>
          </a:p>
        </p:txBody>
      </p:sp>
      <p:sp>
        <p:nvSpPr>
          <p:cNvPr id="9" name="TextBox 8"/>
          <p:cNvSpPr txBox="1"/>
          <p:nvPr/>
        </p:nvSpPr>
        <p:spPr>
          <a:xfrm>
            <a:off x="785786" y="357166"/>
            <a:ext cx="6143668" cy="523220"/>
          </a:xfrm>
          <a:prstGeom prst="rect">
            <a:avLst/>
          </a:prstGeom>
          <a:noFill/>
        </p:spPr>
        <p:txBody>
          <a:bodyPr wrap="square" rtlCol="0">
            <a:spAutoFit/>
          </a:bodyPr>
          <a:lstStyle/>
          <a:p>
            <a:pPr algn="ctr"/>
            <a:r>
              <a:rPr lang="ru-RU" sz="2800" b="1" dirty="0">
                <a:solidFill>
                  <a:schemeClr val="bg1"/>
                </a:solidFill>
                <a:latin typeface="Times New Roman" pitchFamily="18" charset="0"/>
                <a:cs typeface="Times New Roman" pitchFamily="18" charset="0"/>
              </a:rPr>
              <a:t>Критерии оценивания</a:t>
            </a:r>
          </a:p>
        </p:txBody>
      </p:sp>
      <p:sp>
        <p:nvSpPr>
          <p:cNvPr id="10" name="TextBox 9"/>
          <p:cNvSpPr txBox="1"/>
          <p:nvPr/>
        </p:nvSpPr>
        <p:spPr>
          <a:xfrm>
            <a:off x="785786" y="1142984"/>
            <a:ext cx="3857652" cy="461665"/>
          </a:xfrm>
          <a:prstGeom prst="rect">
            <a:avLst/>
          </a:prstGeom>
          <a:noFill/>
        </p:spPr>
        <p:txBody>
          <a:bodyPr wrap="square" rtlCol="0">
            <a:spAutoFit/>
          </a:bodyPr>
          <a:lstStyle/>
          <a:p>
            <a:endParaRPr lang="ru-RU" sz="2400" dirty="0">
              <a:latin typeface="Times New Roman" pitchFamily="18" charset="0"/>
              <a:cs typeface="Times New Roman" pitchFamily="18" charset="0"/>
            </a:endParaRPr>
          </a:p>
        </p:txBody>
      </p:sp>
      <p:sp>
        <p:nvSpPr>
          <p:cNvPr id="14" name="TextBox 13">
            <a:extLst>
              <a:ext uri="{FF2B5EF4-FFF2-40B4-BE49-F238E27FC236}">
                <a16:creationId xmlns:a16="http://schemas.microsoft.com/office/drawing/2014/main" id="{E1FCD3F5-0F5A-4B4A-B147-FB7703F5C3A7}"/>
              </a:ext>
            </a:extLst>
          </p:cNvPr>
          <p:cNvSpPr txBox="1"/>
          <p:nvPr/>
        </p:nvSpPr>
        <p:spPr>
          <a:xfrm>
            <a:off x="300004" y="2157029"/>
            <a:ext cx="8614582" cy="3785652"/>
          </a:xfrm>
          <a:prstGeom prst="rect">
            <a:avLst/>
          </a:prstGeom>
          <a:noFill/>
        </p:spPr>
        <p:txBody>
          <a:bodyPr wrap="square">
            <a:spAutoFit/>
          </a:bodyPr>
          <a:lstStyle/>
          <a:p>
            <a:r>
              <a:rPr lang="ru-RU" sz="3600" dirty="0" smtClean="0">
                <a:latin typeface="Times New Roman" pitchFamily="18" charset="0"/>
                <a:cs typeface="Times New Roman" pitchFamily="18" charset="0"/>
              </a:rPr>
              <a:t>дескрипторы</a:t>
            </a:r>
            <a:r>
              <a:rPr lang="ru-RU" sz="3600" dirty="0">
                <a:latin typeface="Times New Roman" pitchFamily="18" charset="0"/>
                <a:cs typeface="Times New Roman" pitchFamily="18" charset="0"/>
              </a:rPr>
              <a:t>:</a:t>
            </a:r>
          </a:p>
          <a:p>
            <a:r>
              <a:rPr lang="ru-RU" sz="3600" dirty="0" smtClean="0">
                <a:latin typeface="Times New Roman" pitchFamily="18" charset="0"/>
                <a:cs typeface="Times New Roman" pitchFamily="18" charset="0"/>
              </a:rPr>
              <a:t>-находит </a:t>
            </a:r>
            <a:r>
              <a:rPr lang="ru-RU" sz="3600" dirty="0">
                <a:latin typeface="Times New Roman" pitchFamily="18" charset="0"/>
                <a:cs typeface="Times New Roman" pitchFamily="18" charset="0"/>
              </a:rPr>
              <a:t>главную информацию;</a:t>
            </a:r>
          </a:p>
          <a:p>
            <a:r>
              <a:rPr lang="ru-RU" sz="3600" dirty="0" smtClean="0">
                <a:latin typeface="Times New Roman" pitchFamily="18" charset="0"/>
                <a:cs typeface="Times New Roman" pitchFamily="18" charset="0"/>
              </a:rPr>
              <a:t>-находит </a:t>
            </a:r>
            <a:r>
              <a:rPr lang="ru-RU" sz="3600" dirty="0">
                <a:latin typeface="Times New Roman" pitchFamily="18" charset="0"/>
                <a:cs typeface="Times New Roman" pitchFamily="18" charset="0"/>
              </a:rPr>
              <a:t>второстепенную информацию;</a:t>
            </a:r>
          </a:p>
          <a:p>
            <a:r>
              <a:rPr lang="ru-RU" sz="3600" dirty="0" smtClean="0">
                <a:latin typeface="Times New Roman" pitchFamily="18" charset="0"/>
                <a:cs typeface="Times New Roman" pitchFamily="18" charset="0"/>
              </a:rPr>
              <a:t>-сокращает </a:t>
            </a:r>
            <a:r>
              <a:rPr lang="ru-RU" sz="3600" dirty="0">
                <a:latin typeface="Times New Roman" pitchFamily="18" charset="0"/>
                <a:cs typeface="Times New Roman" pitchFamily="18" charset="0"/>
              </a:rPr>
              <a:t>предложения  и исключает детальную информацию.</a:t>
            </a:r>
          </a:p>
          <a:p>
            <a:endParaRPr lang="ru-RU" sz="3600" dirty="0">
              <a:latin typeface="Times New Roman" pitchFamily="18" charset="0"/>
              <a:cs typeface="Times New Roman" pitchFamily="18" charset="0"/>
            </a:endParaRPr>
          </a:p>
          <a:p>
            <a:endParaRPr lang="ru-RU" sz="2400" dirty="0">
              <a:solidFill>
                <a:schemeClr val="tx2"/>
              </a:solidFill>
            </a:endParaRPr>
          </a:p>
        </p:txBody>
      </p:sp>
    </p:spTree>
    <p:extLst>
      <p:ext uri="{BB962C8B-B14F-4D97-AF65-F5344CB8AC3E}">
        <p14:creationId xmlns:p14="http://schemas.microsoft.com/office/powerpoint/2010/main" val="3781860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75"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3076"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16" name="Прямоугольник 15"/>
          <p:cNvSpPr/>
          <p:nvPr/>
        </p:nvSpPr>
        <p:spPr>
          <a:xfrm>
            <a:off x="642910" y="642918"/>
            <a:ext cx="7517721" cy="2031325"/>
          </a:xfrm>
          <a:prstGeom prst="rect">
            <a:avLst/>
          </a:prstGeom>
        </p:spPr>
        <p:txBody>
          <a:bodyPr wrap="square">
            <a:spAutoFit/>
          </a:bodyPr>
          <a:lstStyle/>
          <a:p>
            <a:r>
              <a:rPr lang="kk-KZ" sz="3600" b="1" dirty="0">
                <a:latin typeface="Times New Roman" panose="02020603050405020304" pitchFamily="18" charset="0"/>
                <a:cs typeface="Times New Roman" panose="02020603050405020304" pitchFamily="18" charset="0"/>
              </a:rPr>
              <a:t>Сегодня на уроке </a:t>
            </a:r>
            <a:endParaRPr lang="ru-RU" sz="3200" dirty="0">
              <a:latin typeface="Times New Roman" pitchFamily="18" charset="0"/>
              <a:cs typeface="Times New Roman" pitchFamily="18" charset="0"/>
            </a:endParaRPr>
          </a:p>
          <a:p>
            <a:endParaRPr lang="ru-RU" sz="2200" dirty="0">
              <a:solidFill>
                <a:srgbClr val="FF0000"/>
              </a:solidFill>
              <a:latin typeface="Times New Roman" pitchFamily="18" charset="0"/>
              <a:cs typeface="Times New Roman" pitchFamily="18" charset="0"/>
            </a:endParaRPr>
          </a:p>
          <a:p>
            <a:r>
              <a:rPr lang="ru-RU" sz="2000" dirty="0">
                <a:latin typeface="Times New Roman" pitchFamily="18" charset="0"/>
                <a:cs typeface="Times New Roman" pitchFamily="18" charset="0"/>
              </a:rPr>
              <a:t> </a:t>
            </a:r>
          </a:p>
          <a:p>
            <a:endParaRPr lang="ru-RU" sz="2400" b="1" dirty="0">
              <a:latin typeface="Times New Roman" panose="02020603050405020304" pitchFamily="18" charset="0"/>
              <a:cs typeface="Times New Roman" panose="02020603050405020304" pitchFamily="18" charset="0"/>
            </a:endParaRPr>
          </a:p>
          <a:p>
            <a:r>
              <a:rPr lang="ru-RU" sz="24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ea typeface="Times New Roman"/>
              <a:cs typeface="Times New Roman" panose="02020603050405020304" pitchFamily="18" charset="0"/>
            </a:endParaRPr>
          </a:p>
        </p:txBody>
      </p:sp>
      <p:graphicFrame>
        <p:nvGraphicFramePr>
          <p:cNvPr id="2" name="Таблица 1">
            <a:extLst>
              <a:ext uri="{FF2B5EF4-FFF2-40B4-BE49-F238E27FC236}">
                <a16:creationId xmlns:a16="http://schemas.microsoft.com/office/drawing/2014/main" id="{EAF4D289-1539-447B-96C6-EADFE644DFBB}"/>
              </a:ext>
            </a:extLst>
          </p:cNvPr>
          <p:cNvGraphicFramePr>
            <a:graphicFrameLocks noGrp="1"/>
          </p:cNvGraphicFramePr>
          <p:nvPr>
            <p:extLst>
              <p:ext uri="{D42A27DB-BD31-4B8C-83A1-F6EECF244321}">
                <p14:modId xmlns:p14="http://schemas.microsoft.com/office/powerpoint/2010/main" val="3838769503"/>
              </p:ext>
            </p:extLst>
          </p:nvPr>
        </p:nvGraphicFramePr>
        <p:xfrm>
          <a:off x="457472" y="1412776"/>
          <a:ext cx="8078050" cy="5095240"/>
        </p:xfrm>
        <a:graphic>
          <a:graphicData uri="http://schemas.openxmlformats.org/drawingml/2006/table">
            <a:tbl>
              <a:tblPr/>
              <a:tblGrid>
                <a:gridCol w="8078050">
                  <a:extLst>
                    <a:ext uri="{9D8B030D-6E8A-4147-A177-3AD203B41FA5}">
                      <a16:colId xmlns:a16="http://schemas.microsoft.com/office/drawing/2014/main" val="1431652554"/>
                    </a:ext>
                  </a:extLst>
                </a:gridCol>
              </a:tblGrid>
              <a:tr h="4337738">
                <a:tc>
                  <a:txBody>
                    <a:bodyPr/>
                    <a:lstStyle/>
                    <a:p>
                      <a:pPr algn="l">
                        <a:lnSpc>
                          <a:spcPct val="115000"/>
                        </a:lnSpc>
                        <a:spcAft>
                          <a:spcPts val="1000"/>
                        </a:spcAft>
                      </a:pPr>
                      <a:r>
                        <a:rPr lang="kk-KZ" sz="2400" b="1" dirty="0" smtClean="0">
                          <a:solidFill>
                            <a:srgbClr val="002060"/>
                          </a:solidFill>
                          <a:latin typeface="Times New Roman" panose="02020603050405020304" pitchFamily="18" charset="0"/>
                          <a:cs typeface="Times New Roman" panose="02020603050405020304" pitchFamily="18" charset="0"/>
                        </a:rPr>
                        <a:t>вы узнаете:</a:t>
                      </a:r>
                      <a:endPar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lgn="l">
                        <a:lnSpc>
                          <a:spcPct val="115000"/>
                        </a:lnSpc>
                        <a:spcAft>
                          <a:spcPts val="100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-о  значении труда в жизни человека;</a:t>
                      </a:r>
                    </a:p>
                    <a:p>
                      <a:pPr algn="l">
                        <a:lnSpc>
                          <a:spcPct val="115000"/>
                        </a:lnSpc>
                        <a:spcAft>
                          <a:spcPts val="100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вы сможете:</a:t>
                      </a:r>
                    </a:p>
                    <a:p>
                      <a:pPr algn="l">
                        <a:lnSpc>
                          <a:spcPct val="115000"/>
                        </a:lnSpc>
                        <a:spcAft>
                          <a:spcPts val="100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составлять вопросный план;</a:t>
                      </a:r>
                    </a:p>
                    <a:p>
                      <a:pPr algn="l">
                        <a:lnSpc>
                          <a:spcPct val="115000"/>
                        </a:lnSpc>
                        <a:spcAft>
                          <a:spcPts val="100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участвовать в диалоге по общественно-значимым проблемам, аргументируя свою точку зрения;</a:t>
                      </a:r>
                    </a:p>
                    <a:p>
                      <a:pPr algn="l">
                        <a:lnSpc>
                          <a:spcPct val="115000"/>
                        </a:lnSpc>
                        <a:spcAft>
                          <a:spcPts val="100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написать эссе, соблюдая особенности текста-рассуждения;</a:t>
                      </a:r>
                    </a:p>
                    <a:p>
                      <a:pPr algn="l">
                        <a:lnSpc>
                          <a:spcPct val="115000"/>
                        </a:lnSpc>
                        <a:spcAft>
                          <a:spcPts val="1000"/>
                        </a:spcAft>
                      </a:pP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определить</a:t>
                      </a:r>
                      <a:r>
                        <a:rPr lang="ru-RU" sz="2400"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главную, второстепенную и детальную информацию.</a:t>
                      </a:r>
                    </a:p>
                    <a:p>
                      <a:pPr algn="l">
                        <a:lnSpc>
                          <a:spcPct val="115000"/>
                        </a:lnSpc>
                        <a:spcAft>
                          <a:spcPts val="1000"/>
                        </a:spcAft>
                      </a:pP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4300" marR="114300" marT="0" marB="0">
                    <a:lnL>
                      <a:noFill/>
                    </a:lnL>
                    <a:lnR>
                      <a:noFill/>
                    </a:lnR>
                    <a:lnT>
                      <a:noFill/>
                    </a:lnT>
                    <a:lnB>
                      <a:noFill/>
                    </a:lnB>
                  </a:tcPr>
                </a:tc>
                <a:extLst>
                  <a:ext uri="{0D108BD9-81ED-4DB2-BD59-A6C34878D82A}">
                    <a16:rowId xmlns:a16="http://schemas.microsoft.com/office/drawing/2014/main" val="1866320743"/>
                  </a:ext>
                </a:extLst>
              </a:tr>
            </a:tbl>
          </a:graphicData>
        </a:graphic>
      </p:graphicFrame>
    </p:spTree>
    <p:extLst>
      <p:ext uri="{BB962C8B-B14F-4D97-AF65-F5344CB8AC3E}">
        <p14:creationId xmlns:p14="http://schemas.microsoft.com/office/powerpoint/2010/main" val="27361603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19713"/>
            <a:ext cx="9235631" cy="6729853"/>
          </a:xfrm>
          <a:prstGeom prst="rect">
            <a:avLst/>
          </a:prstGeom>
          <a:solidFill>
            <a:schemeClr val="accent1">
              <a:lumMod val="40000"/>
              <a:lumOff val="60000"/>
            </a:schemeClr>
          </a:solidFill>
          <a:ln>
            <a:noFill/>
          </a:ln>
        </p:spPr>
      </p:pic>
      <p:sp>
        <p:nvSpPr>
          <p:cNvPr id="9219"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7C1ECFF6-D241-47FC-844B-9111A9D1D52A}" type="slidenum">
              <a:rPr lang="ru-RU" altLang="ru-RU" sz="1200" b="1">
                <a:solidFill>
                  <a:srgbClr val="002060"/>
                </a:solidFill>
              </a:rPr>
              <a:pPr>
                <a:buSzPts val="1100"/>
              </a:pPr>
              <a:t>20</a:t>
            </a:fld>
            <a:endParaRPr lang="ru-RU" altLang="ru-RU" sz="1200" b="1">
              <a:solidFill>
                <a:srgbClr val="002060"/>
              </a:solidFill>
            </a:endParaRPr>
          </a:p>
        </p:txBody>
      </p:sp>
      <p:cxnSp>
        <p:nvCxnSpPr>
          <p:cNvPr id="9220"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9221"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9223" name="Прямоугольник 9"/>
          <p:cNvSpPr>
            <a:spLocks noChangeArrowheads="1"/>
          </p:cNvSpPr>
          <p:nvPr/>
        </p:nvSpPr>
        <p:spPr bwMode="auto">
          <a:xfrm>
            <a:off x="4475070" y="339090"/>
            <a:ext cx="264452" cy="601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0147" tIns="40074" rIns="80147" bIns="40074">
            <a:spAutoFit/>
          </a:bodyPr>
          <a:lstStyle>
            <a:lvl1pP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1pPr>
            <a:lvl2pPr marL="742950" indent="-28575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2pPr>
            <a:lvl3pPr marL="11430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3pPr>
            <a:lvl4pPr marL="16002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4pPr>
            <a:lvl5pPr marL="20574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9pPr>
          </a:lstStyle>
          <a:p>
            <a:pPr algn="ctr">
              <a:lnSpc>
                <a:spcPct val="115000"/>
              </a:lnSpc>
            </a:pPr>
            <a:r>
              <a:rPr lang="ru-RU" altLang="ru-RU" sz="3200" b="1" dirty="0">
                <a:solidFill>
                  <a:schemeClr val="bg1"/>
                </a:solidFill>
                <a:latin typeface="Times New Roman" pitchFamily="18" charset="0"/>
                <a:cs typeface="Times New Roman" pitchFamily="18" charset="0"/>
              </a:rPr>
              <a:t> </a:t>
            </a:r>
            <a:endParaRPr lang="ru-RU" altLang="ru-RU" sz="2800" b="1" dirty="0">
              <a:solidFill>
                <a:schemeClr val="bg1"/>
              </a:solidFill>
              <a:latin typeface="Times New Roman" pitchFamily="18" charset="0"/>
              <a:cs typeface="Times New Roman" pitchFamily="18" charset="0"/>
            </a:endParaRPr>
          </a:p>
        </p:txBody>
      </p:sp>
      <p:sp>
        <p:nvSpPr>
          <p:cNvPr id="11" name="Прямоугольник 10"/>
          <p:cNvSpPr/>
          <p:nvPr/>
        </p:nvSpPr>
        <p:spPr>
          <a:xfrm>
            <a:off x="412676" y="1151879"/>
            <a:ext cx="8501910" cy="511818"/>
          </a:xfrm>
          <a:prstGeom prst="rect">
            <a:avLst/>
          </a:prstGeom>
        </p:spPr>
        <p:txBody>
          <a:bodyPr lIns="80147" tIns="40074" rIns="80147" bIns="40074">
            <a:spAutoFit/>
          </a:bodyPr>
          <a:lstStyle/>
          <a:p>
            <a:r>
              <a:rPr lang="ru-RU" sz="28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ea typeface="Times New Roman"/>
              <a:cs typeface="Times New Roman" panose="02020603050405020304" pitchFamily="18" charset="0"/>
            </a:endParaRPr>
          </a:p>
        </p:txBody>
      </p:sp>
      <p:sp>
        <p:nvSpPr>
          <p:cNvPr id="9" name="TextBox 8"/>
          <p:cNvSpPr txBox="1"/>
          <p:nvPr/>
        </p:nvSpPr>
        <p:spPr>
          <a:xfrm>
            <a:off x="654872" y="357166"/>
            <a:ext cx="7242598" cy="523220"/>
          </a:xfrm>
          <a:prstGeom prst="rect">
            <a:avLst/>
          </a:prstGeom>
          <a:noFill/>
        </p:spPr>
        <p:txBody>
          <a:bodyPr wrap="square" rtlCol="0">
            <a:spAutoFit/>
          </a:bodyPr>
          <a:lstStyle/>
          <a:p>
            <a:pPr algn="ctr"/>
            <a:r>
              <a:rPr lang="ru-RU" sz="2800" b="1" dirty="0" smtClean="0">
                <a:solidFill>
                  <a:schemeClr val="bg1"/>
                </a:solidFill>
                <a:latin typeface="Times New Roman" pitchFamily="18" charset="0"/>
                <a:cs typeface="Times New Roman" pitchFamily="18" charset="0"/>
              </a:rPr>
              <a:t>Примерные ответы</a:t>
            </a:r>
            <a:endParaRPr lang="ru-RU" sz="2800" b="1" dirty="0">
              <a:solidFill>
                <a:schemeClr val="bg1"/>
              </a:solidFill>
              <a:latin typeface="Times New Roman" pitchFamily="18" charset="0"/>
              <a:cs typeface="Times New Roman" pitchFamily="18" charset="0"/>
            </a:endParaRPr>
          </a:p>
        </p:txBody>
      </p:sp>
      <p:sp>
        <p:nvSpPr>
          <p:cNvPr id="10" name="TextBox 9"/>
          <p:cNvSpPr txBox="1"/>
          <p:nvPr/>
        </p:nvSpPr>
        <p:spPr>
          <a:xfrm>
            <a:off x="785786" y="1142984"/>
            <a:ext cx="3857652" cy="461665"/>
          </a:xfrm>
          <a:prstGeom prst="rect">
            <a:avLst/>
          </a:prstGeom>
          <a:noFill/>
        </p:spPr>
        <p:txBody>
          <a:bodyPr wrap="square" rtlCol="0">
            <a:spAutoFit/>
          </a:bodyPr>
          <a:lstStyle/>
          <a:p>
            <a:endParaRPr lang="ru-RU" sz="2400" dirty="0">
              <a:latin typeface="Times New Roman" pitchFamily="18" charset="0"/>
              <a:cs typeface="Times New Roman" pitchFamily="18" charset="0"/>
            </a:endParaRPr>
          </a:p>
        </p:txBody>
      </p:sp>
      <p:grpSp>
        <p:nvGrpSpPr>
          <p:cNvPr id="2" name="Group 1"/>
          <p:cNvGrpSpPr>
            <a:grpSpLocks/>
          </p:cNvGrpSpPr>
          <p:nvPr/>
        </p:nvGrpSpPr>
        <p:grpSpPr bwMode="auto">
          <a:xfrm>
            <a:off x="642910" y="1141919"/>
            <a:ext cx="7500990" cy="1285884"/>
            <a:chOff x="1033" y="167"/>
            <a:chExt cx="8152" cy="1207"/>
          </a:xfrm>
        </p:grpSpPr>
        <p:sp>
          <p:nvSpPr>
            <p:cNvPr id="5122" name="Freeform 2"/>
            <p:cNvSpPr>
              <a:spLocks/>
            </p:cNvSpPr>
            <p:nvPr/>
          </p:nvSpPr>
          <p:spPr bwMode="auto">
            <a:xfrm>
              <a:off x="1262" y="232"/>
              <a:ext cx="7907" cy="1127"/>
            </a:xfrm>
            <a:custGeom>
              <a:avLst/>
              <a:gdLst/>
              <a:ahLst/>
              <a:cxnLst>
                <a:cxn ang="0">
                  <a:pos x="114" y="0"/>
                </a:cxn>
                <a:cxn ang="0">
                  <a:pos x="48" y="1"/>
                </a:cxn>
                <a:cxn ang="0">
                  <a:pos x="14" y="14"/>
                </a:cxn>
                <a:cxn ang="0">
                  <a:pos x="2" y="48"/>
                </a:cxn>
                <a:cxn ang="0">
                  <a:pos x="0" y="113"/>
                </a:cxn>
                <a:cxn ang="0">
                  <a:pos x="0" y="1013"/>
                </a:cxn>
                <a:cxn ang="0">
                  <a:pos x="2" y="1079"/>
                </a:cxn>
                <a:cxn ang="0">
                  <a:pos x="14" y="1112"/>
                </a:cxn>
                <a:cxn ang="0">
                  <a:pos x="48" y="1125"/>
                </a:cxn>
                <a:cxn ang="0">
                  <a:pos x="114" y="1127"/>
                </a:cxn>
                <a:cxn ang="0">
                  <a:pos x="7794" y="1127"/>
                </a:cxn>
                <a:cxn ang="0">
                  <a:pos x="7859" y="1125"/>
                </a:cxn>
                <a:cxn ang="0">
                  <a:pos x="7893" y="1112"/>
                </a:cxn>
                <a:cxn ang="0">
                  <a:pos x="7905" y="1079"/>
                </a:cxn>
                <a:cxn ang="0">
                  <a:pos x="7907" y="1013"/>
                </a:cxn>
                <a:cxn ang="0">
                  <a:pos x="7907" y="113"/>
                </a:cxn>
                <a:cxn ang="0">
                  <a:pos x="7905" y="48"/>
                </a:cxn>
                <a:cxn ang="0">
                  <a:pos x="7893" y="14"/>
                </a:cxn>
                <a:cxn ang="0">
                  <a:pos x="7859" y="1"/>
                </a:cxn>
                <a:cxn ang="0">
                  <a:pos x="7794" y="0"/>
                </a:cxn>
                <a:cxn ang="0">
                  <a:pos x="114" y="0"/>
                </a:cxn>
              </a:cxnLst>
              <a:rect l="0" t="0" r="r" b="b"/>
              <a:pathLst>
                <a:path w="7907" h="1127">
                  <a:moveTo>
                    <a:pt x="114" y="0"/>
                  </a:moveTo>
                  <a:lnTo>
                    <a:pt x="48" y="1"/>
                  </a:lnTo>
                  <a:lnTo>
                    <a:pt x="14" y="14"/>
                  </a:lnTo>
                  <a:lnTo>
                    <a:pt x="2" y="48"/>
                  </a:lnTo>
                  <a:lnTo>
                    <a:pt x="0" y="113"/>
                  </a:lnTo>
                  <a:lnTo>
                    <a:pt x="0" y="1013"/>
                  </a:lnTo>
                  <a:lnTo>
                    <a:pt x="2" y="1079"/>
                  </a:lnTo>
                  <a:lnTo>
                    <a:pt x="14" y="1112"/>
                  </a:lnTo>
                  <a:lnTo>
                    <a:pt x="48" y="1125"/>
                  </a:lnTo>
                  <a:lnTo>
                    <a:pt x="114" y="1127"/>
                  </a:lnTo>
                  <a:lnTo>
                    <a:pt x="7794" y="1127"/>
                  </a:lnTo>
                  <a:lnTo>
                    <a:pt x="7859" y="1125"/>
                  </a:lnTo>
                  <a:lnTo>
                    <a:pt x="7893" y="1112"/>
                  </a:lnTo>
                  <a:lnTo>
                    <a:pt x="7905" y="1079"/>
                  </a:lnTo>
                  <a:lnTo>
                    <a:pt x="7907" y="1013"/>
                  </a:lnTo>
                  <a:lnTo>
                    <a:pt x="7907" y="113"/>
                  </a:lnTo>
                  <a:lnTo>
                    <a:pt x="7905" y="48"/>
                  </a:lnTo>
                  <a:lnTo>
                    <a:pt x="7893" y="14"/>
                  </a:lnTo>
                  <a:lnTo>
                    <a:pt x="7859" y="1"/>
                  </a:lnTo>
                  <a:lnTo>
                    <a:pt x="7794" y="0"/>
                  </a:lnTo>
                  <a:lnTo>
                    <a:pt x="114" y="0"/>
                  </a:lnTo>
                  <a:close/>
                </a:path>
              </a:pathLst>
            </a:custGeom>
            <a:noFill/>
            <a:ln w="19050">
              <a:solidFill>
                <a:srgbClr val="F8E9B6"/>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123" name="Freeform 3"/>
            <p:cNvSpPr>
              <a:spLocks/>
            </p:cNvSpPr>
            <p:nvPr/>
          </p:nvSpPr>
          <p:spPr bwMode="auto">
            <a:xfrm>
              <a:off x="1046" y="180"/>
              <a:ext cx="513" cy="425"/>
            </a:xfrm>
            <a:custGeom>
              <a:avLst/>
              <a:gdLst/>
              <a:ahLst/>
              <a:cxnLst>
                <a:cxn ang="0">
                  <a:pos x="254" y="0"/>
                </a:cxn>
                <a:cxn ang="0">
                  <a:pos x="0" y="424"/>
                </a:cxn>
                <a:cxn ang="0">
                  <a:pos x="512" y="424"/>
                </a:cxn>
                <a:cxn ang="0">
                  <a:pos x="254" y="0"/>
                </a:cxn>
              </a:cxnLst>
              <a:rect l="0" t="0" r="r" b="b"/>
              <a:pathLst>
                <a:path w="513" h="425">
                  <a:moveTo>
                    <a:pt x="254" y="0"/>
                  </a:moveTo>
                  <a:lnTo>
                    <a:pt x="0" y="424"/>
                  </a:lnTo>
                  <a:lnTo>
                    <a:pt x="512" y="424"/>
                  </a:lnTo>
                  <a:lnTo>
                    <a:pt x="254" y="0"/>
                  </a:lnTo>
                  <a:close/>
                </a:path>
              </a:pathLst>
            </a:custGeom>
            <a:solidFill>
              <a:srgbClr val="F8E9B6"/>
            </a:solidFill>
            <a:ln w="9525">
              <a:no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5126" name="Text Box 6"/>
            <p:cNvSpPr txBox="1">
              <a:spLocks noChangeArrowheads="1"/>
            </p:cNvSpPr>
            <p:nvPr/>
          </p:nvSpPr>
          <p:spPr bwMode="auto">
            <a:xfrm>
              <a:off x="1033" y="167"/>
              <a:ext cx="8152" cy="120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457200" marR="174625" lvl="1" indent="0" algn="just" defTabSz="914400" rtl="0" eaLnBrk="1" fontAlgn="base" latinLnBrk="0" hangingPunct="1">
                <a:lnSpc>
                  <a:spcPct val="100000"/>
                </a:lnSpc>
                <a:spcBef>
                  <a:spcPts val="725"/>
                </a:spcBef>
                <a:spcAft>
                  <a:spcPts val="1000"/>
                </a:spcAft>
                <a:buClrTx/>
                <a:buSzTx/>
                <a:buFontTx/>
                <a:buNone/>
                <a:tabLst/>
              </a:pPr>
              <a:r>
                <a:rPr kumimoji="0" lang="ru-RU" sz="2000" b="1" i="1" u="none" strike="noStrike" cap="none" normalizeH="0" baseline="0" dirty="0">
                  <a:ln>
                    <a:noFill/>
                  </a:ln>
                  <a:solidFill>
                    <a:schemeClr val="tx1"/>
                  </a:solidFill>
                  <a:effectLst/>
                  <a:latin typeface="Times New Roman" pitchFamily="18" charset="0"/>
                  <a:cs typeface="Times New Roman" pitchFamily="18" charset="0"/>
                </a:rPr>
                <a:t> </a:t>
              </a:r>
              <a:endParaRPr kumimoji="0" lang="ru-RU" sz="2000" b="0" u="none" strike="noStrike" cap="none" normalizeH="0" baseline="0" dirty="0">
                <a:ln>
                  <a:noFill/>
                </a:ln>
                <a:solidFill>
                  <a:schemeClr val="tx1"/>
                </a:solidFill>
                <a:effectLst/>
                <a:latin typeface="Times New Roman" pitchFamily="18" charset="0"/>
                <a:cs typeface="Times New Roman" pitchFamily="18" charset="0"/>
              </a:endParaRPr>
            </a:p>
          </p:txBody>
        </p:sp>
      </p:grpSp>
      <p:graphicFrame>
        <p:nvGraphicFramePr>
          <p:cNvPr id="5" name="Таблица 4">
            <a:extLst>
              <a:ext uri="{FF2B5EF4-FFF2-40B4-BE49-F238E27FC236}">
                <a16:creationId xmlns:a16="http://schemas.microsoft.com/office/drawing/2014/main" id="{A08ECDFC-BB48-4A60-BDA5-6B5C1F09AE20}"/>
              </a:ext>
            </a:extLst>
          </p:cNvPr>
          <p:cNvGraphicFramePr>
            <a:graphicFrameLocks noGrp="1"/>
          </p:cNvGraphicFramePr>
          <p:nvPr>
            <p:extLst>
              <p:ext uri="{D42A27DB-BD31-4B8C-83A1-F6EECF244321}">
                <p14:modId xmlns:p14="http://schemas.microsoft.com/office/powerpoint/2010/main" val="1238405239"/>
              </p:ext>
            </p:extLst>
          </p:nvPr>
        </p:nvGraphicFramePr>
        <p:xfrm>
          <a:off x="374030" y="940933"/>
          <a:ext cx="8540555" cy="5084388"/>
        </p:xfrm>
        <a:graphic>
          <a:graphicData uri="http://schemas.openxmlformats.org/drawingml/2006/table">
            <a:tbl>
              <a:tblPr/>
              <a:tblGrid>
                <a:gridCol w="8540555">
                  <a:extLst>
                    <a:ext uri="{9D8B030D-6E8A-4147-A177-3AD203B41FA5}">
                      <a16:colId xmlns:a16="http://schemas.microsoft.com/office/drawing/2014/main" val="1557111747"/>
                    </a:ext>
                  </a:extLst>
                </a:gridCol>
              </a:tblGrid>
              <a:tr h="5084388">
                <a:tc>
                  <a:txBody>
                    <a:bodyPr/>
                    <a:lstStyle/>
                    <a:p>
                      <a:pPr algn="l">
                        <a:lnSpc>
                          <a:spcPct val="115000"/>
                        </a:lnSpc>
                        <a:spcAft>
                          <a:spcPts val="1000"/>
                        </a:spcAft>
                      </a:pPr>
                      <a:endParaRPr lang="ru-RU" sz="2000" b="0" dirty="0" smtClean="0">
                        <a:solidFill>
                          <a:schemeClr val="tx1"/>
                        </a:solidFill>
                        <a:effectLst/>
                        <a:latin typeface="Times New Roman" pitchFamily="18" charset="0"/>
                        <a:ea typeface="Times New Roman" panose="02020603050405020304" pitchFamily="18" charset="0"/>
                        <a:cs typeface="Times New Roman" pitchFamily="18" charset="0"/>
                      </a:endParaRPr>
                    </a:p>
                    <a:p>
                      <a:pPr algn="l">
                        <a:lnSpc>
                          <a:spcPct val="115000"/>
                        </a:lnSpc>
                        <a:spcAft>
                          <a:spcPts val="1000"/>
                        </a:spcAft>
                      </a:pPr>
                      <a:r>
                        <a:rPr lang="ru-RU" sz="2000" b="0" i="1" dirty="0" smtClean="0">
                          <a:solidFill>
                            <a:schemeClr val="tx1"/>
                          </a:solidFill>
                          <a:effectLst/>
                          <a:latin typeface="Times New Roman" pitchFamily="18" charset="0"/>
                          <a:ea typeface="Times New Roman" panose="02020603050405020304" pitchFamily="18" charset="0"/>
                          <a:cs typeface="Times New Roman" pitchFamily="18" charset="0"/>
                        </a:rPr>
                        <a:t>Главная информация -  </a:t>
                      </a:r>
                      <a:r>
                        <a:rPr lang="ru-RU" sz="2000" b="0" i="0" dirty="0" smtClean="0">
                          <a:solidFill>
                            <a:schemeClr val="tx1"/>
                          </a:solidFill>
                          <a:effectLst/>
                          <a:latin typeface="Times New Roman" pitchFamily="18" charset="0"/>
                          <a:ea typeface="Times New Roman" panose="02020603050405020304" pitchFamily="18" charset="0"/>
                          <a:cs typeface="Times New Roman" pitchFamily="18" charset="0"/>
                        </a:rPr>
                        <a:t>Т</a:t>
                      </a:r>
                      <a:r>
                        <a:rPr lang="ru-RU" sz="2000" b="0" dirty="0" smtClean="0">
                          <a:solidFill>
                            <a:schemeClr val="tx1"/>
                          </a:solidFill>
                          <a:effectLst/>
                          <a:latin typeface="Times New Roman" pitchFamily="18" charset="0"/>
                          <a:ea typeface="Times New Roman" panose="02020603050405020304" pitchFamily="18" charset="0"/>
                          <a:cs typeface="Times New Roman" pitchFamily="18" charset="0"/>
                        </a:rPr>
                        <a:t>рудолюбие</a:t>
                      </a:r>
                      <a:r>
                        <a:rPr lang="en-US" sz="2000" b="0" dirty="0" smtClean="0">
                          <a:solidFill>
                            <a:schemeClr val="tx1"/>
                          </a:solidFill>
                          <a:effectLst/>
                          <a:latin typeface="Times New Roman" pitchFamily="18" charset="0"/>
                          <a:ea typeface="Times New Roman" panose="02020603050405020304" pitchFamily="18" charset="0"/>
                          <a:cs typeface="Times New Roman" pitchFamily="18" charset="0"/>
                        </a:rPr>
                        <a:t> </a:t>
                      </a:r>
                      <a:r>
                        <a:rPr lang="ru-RU" sz="2000" b="0" dirty="0" smtClean="0">
                          <a:solidFill>
                            <a:schemeClr val="tx1"/>
                          </a:solidFill>
                          <a:effectLst/>
                          <a:latin typeface="Times New Roman" pitchFamily="18" charset="0"/>
                          <a:ea typeface="Times New Roman" panose="02020603050405020304" pitchFamily="18" charset="0"/>
                          <a:cs typeface="Times New Roman" pitchFamily="18" charset="0"/>
                        </a:rPr>
                        <a:t>- это, конечно, хорошо, но не забывайте время от времени задаваться вопросом эффективности затрачиваемых усилий- быть может, небольшое вложение времени или средств позволит выполнять работу намного быстрее и качественнее. </a:t>
                      </a:r>
                    </a:p>
                    <a:p>
                      <a:pPr algn="l">
                        <a:lnSpc>
                          <a:spcPct val="115000"/>
                        </a:lnSpc>
                        <a:spcAft>
                          <a:spcPts val="1000"/>
                        </a:spcAft>
                      </a:pPr>
                      <a:endParaRPr lang="ru-RU" sz="2000" b="0" dirty="0" smtClean="0">
                        <a:solidFill>
                          <a:schemeClr val="tx1"/>
                        </a:solidFill>
                        <a:effectLst/>
                        <a:latin typeface="Times New Roman" pitchFamily="18" charset="0"/>
                        <a:ea typeface="Times New Roman" panose="02020603050405020304" pitchFamily="18" charset="0"/>
                        <a:cs typeface="Times New Roman" pitchFamily="18" charset="0"/>
                      </a:endParaRPr>
                    </a:p>
                    <a:p>
                      <a:pPr algn="l">
                        <a:lnSpc>
                          <a:spcPct val="115000"/>
                        </a:lnSpc>
                        <a:spcAft>
                          <a:spcPts val="1000"/>
                        </a:spcAft>
                      </a:pPr>
                      <a:r>
                        <a:rPr lang="ru-RU" sz="2000" b="0" i="1" dirty="0" smtClean="0">
                          <a:solidFill>
                            <a:schemeClr val="tx1"/>
                          </a:solidFill>
                          <a:effectLst/>
                          <a:latin typeface="Times New Roman" pitchFamily="18" charset="0"/>
                          <a:ea typeface="Times New Roman" panose="02020603050405020304" pitchFamily="18" charset="0"/>
                          <a:cs typeface="Times New Roman" pitchFamily="18" charset="0"/>
                        </a:rPr>
                        <a:t>Второстепенная информация- </a:t>
                      </a:r>
                      <a:r>
                        <a:rPr lang="ru-RU" sz="2000" b="0" dirty="0" smtClean="0">
                          <a:solidFill>
                            <a:schemeClr val="tx1"/>
                          </a:solidFill>
                          <a:effectLst/>
                          <a:latin typeface="Times New Roman" pitchFamily="18" charset="0"/>
                          <a:ea typeface="Times New Roman" panose="02020603050405020304" pitchFamily="18" charset="0"/>
                          <a:cs typeface="Times New Roman" pitchFamily="18" charset="0"/>
                        </a:rPr>
                        <a:t>Охотник подошел поближе, чтобы посмотреть, почему работа движется так медленно и с таким колоссальным трудом. У меня совершенно нет на это времени, мне нужно спилить двадцать деревьев!</a:t>
                      </a:r>
                    </a:p>
                    <a:p>
                      <a:pPr algn="l">
                        <a:lnSpc>
                          <a:spcPct val="115000"/>
                        </a:lnSpc>
                        <a:spcAft>
                          <a:spcPts val="1000"/>
                        </a:spcAft>
                      </a:pPr>
                      <a:endParaRPr lang="ru-RU" sz="2000" b="0" dirty="0" smtClean="0">
                        <a:solidFill>
                          <a:schemeClr val="tx1"/>
                        </a:solidFill>
                        <a:effectLst/>
                        <a:latin typeface="Times New Roman" pitchFamily="18" charset="0"/>
                        <a:ea typeface="Times New Roman" panose="02020603050405020304" pitchFamily="18" charset="0"/>
                        <a:cs typeface="Times New Roman" pitchFamily="18" charset="0"/>
                      </a:endParaRPr>
                    </a:p>
                    <a:p>
                      <a:pPr algn="l">
                        <a:lnSpc>
                          <a:spcPct val="115000"/>
                        </a:lnSpc>
                        <a:spcAft>
                          <a:spcPts val="1000"/>
                        </a:spcAft>
                      </a:pPr>
                      <a:r>
                        <a:rPr lang="ru-RU" sz="2000" b="0" i="1" dirty="0" smtClean="0">
                          <a:solidFill>
                            <a:schemeClr val="tx1"/>
                          </a:solidFill>
                          <a:effectLst/>
                          <a:latin typeface="Times New Roman" pitchFamily="18" charset="0"/>
                          <a:ea typeface="Times New Roman" panose="02020603050405020304" pitchFamily="18" charset="0"/>
                          <a:cs typeface="Times New Roman" pitchFamily="18" charset="0"/>
                        </a:rPr>
                        <a:t>Детальная информация- </a:t>
                      </a:r>
                      <a:r>
                        <a:rPr lang="ru-RU" sz="2000" b="0" i="0" dirty="0" smtClean="0">
                          <a:solidFill>
                            <a:schemeClr val="tx1"/>
                          </a:solidFill>
                          <a:effectLst/>
                          <a:latin typeface="Times New Roman" pitchFamily="18" charset="0"/>
                          <a:ea typeface="Times New Roman" panose="02020603050405020304" pitchFamily="18" charset="0"/>
                          <a:cs typeface="Times New Roman" pitchFamily="18" charset="0"/>
                        </a:rPr>
                        <a:t>П</a:t>
                      </a:r>
                      <a:r>
                        <a:rPr lang="ru-RU" sz="2000" b="0" dirty="0" smtClean="0">
                          <a:solidFill>
                            <a:schemeClr val="tx1"/>
                          </a:solidFill>
                          <a:effectLst/>
                          <a:latin typeface="Times New Roman" pitchFamily="18" charset="0"/>
                          <a:ea typeface="Times New Roman" panose="02020603050405020304" pitchFamily="18" charset="0"/>
                          <a:cs typeface="Times New Roman" pitchFamily="18" charset="0"/>
                        </a:rPr>
                        <a:t>ила затупилась, долго и упорно пилил дерево.</a:t>
                      </a:r>
                      <a:endParaRPr lang="ru-RU" sz="2000" b="0" dirty="0" smtClean="0">
                        <a:solidFill>
                          <a:schemeClr val="tx1"/>
                        </a:solidFill>
                        <a:effectLst/>
                        <a:latin typeface="Times New Roman" pitchFamily="18" charset="0"/>
                        <a:ea typeface="Times New Roman" panose="02020603050405020304" pitchFamily="18" charset="0"/>
                        <a:cs typeface="Times New Roman" pitchFamily="18" charset="0"/>
                      </a:endParaRPr>
                    </a:p>
                  </a:txBody>
                  <a:tcPr marL="114300" marR="114300" marT="0" marB="0">
                    <a:lnL>
                      <a:noFill/>
                    </a:lnL>
                    <a:lnR>
                      <a:noFill/>
                    </a:lnR>
                    <a:lnT>
                      <a:noFill/>
                    </a:lnT>
                    <a:lnB>
                      <a:noFill/>
                    </a:lnB>
                  </a:tcPr>
                </a:tc>
                <a:extLst>
                  <a:ext uri="{0D108BD9-81ED-4DB2-BD59-A6C34878D82A}">
                    <a16:rowId xmlns:a16="http://schemas.microsoft.com/office/drawing/2014/main" val="2051025500"/>
                  </a:ext>
                </a:extLst>
              </a:tr>
            </a:tbl>
          </a:graphicData>
        </a:graphic>
      </p:graphicFrame>
    </p:spTree>
    <p:extLst>
      <p:ext uri="{BB962C8B-B14F-4D97-AF65-F5344CB8AC3E}">
        <p14:creationId xmlns:p14="http://schemas.microsoft.com/office/powerpoint/2010/main" val="29296082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21136" y="13521"/>
            <a:ext cx="9235631" cy="6844479"/>
          </a:xfrm>
          <a:prstGeom prst="rect">
            <a:avLst/>
          </a:prstGeom>
          <a:solidFill>
            <a:schemeClr val="accent1">
              <a:lumMod val="40000"/>
              <a:lumOff val="60000"/>
            </a:schemeClr>
          </a:solidFill>
          <a:ln>
            <a:noFill/>
          </a:ln>
        </p:spPr>
      </p:pic>
      <p:sp>
        <p:nvSpPr>
          <p:cNvPr id="9219"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7C1ECFF6-D241-47FC-844B-9111A9D1D52A}" type="slidenum">
              <a:rPr lang="ru-RU" altLang="ru-RU" sz="1200" b="1">
                <a:solidFill>
                  <a:srgbClr val="002060"/>
                </a:solidFill>
              </a:rPr>
              <a:pPr>
                <a:buSzPts val="1100"/>
              </a:pPr>
              <a:t>21</a:t>
            </a:fld>
            <a:endParaRPr lang="ru-RU" altLang="ru-RU" sz="1200" b="1">
              <a:solidFill>
                <a:srgbClr val="002060"/>
              </a:solidFill>
            </a:endParaRPr>
          </a:p>
        </p:txBody>
      </p:sp>
      <p:cxnSp>
        <p:nvCxnSpPr>
          <p:cNvPr id="9220"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9221"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9223" name="Прямоугольник 9"/>
          <p:cNvSpPr>
            <a:spLocks noChangeArrowheads="1"/>
          </p:cNvSpPr>
          <p:nvPr/>
        </p:nvSpPr>
        <p:spPr bwMode="auto">
          <a:xfrm>
            <a:off x="4475070" y="339090"/>
            <a:ext cx="264452" cy="601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0147" tIns="40074" rIns="80147" bIns="40074">
            <a:spAutoFit/>
          </a:bodyPr>
          <a:lstStyle>
            <a:lvl1pP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1pPr>
            <a:lvl2pPr marL="742950" indent="-28575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2pPr>
            <a:lvl3pPr marL="11430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3pPr>
            <a:lvl4pPr marL="16002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4pPr>
            <a:lvl5pPr marL="20574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9pPr>
          </a:lstStyle>
          <a:p>
            <a:pPr algn="ctr">
              <a:lnSpc>
                <a:spcPct val="115000"/>
              </a:lnSpc>
            </a:pPr>
            <a:r>
              <a:rPr lang="ru-RU" altLang="ru-RU" sz="3200" b="1" dirty="0">
                <a:solidFill>
                  <a:schemeClr val="bg1"/>
                </a:solidFill>
                <a:latin typeface="Times New Roman" pitchFamily="18" charset="0"/>
                <a:cs typeface="Times New Roman" pitchFamily="18" charset="0"/>
              </a:rPr>
              <a:t> </a:t>
            </a:r>
            <a:endParaRPr lang="ru-RU" altLang="ru-RU" sz="2800" b="1" dirty="0">
              <a:solidFill>
                <a:schemeClr val="bg1"/>
              </a:solidFill>
              <a:latin typeface="Times New Roman" pitchFamily="18" charset="0"/>
              <a:cs typeface="Times New Roman" pitchFamily="18" charset="0"/>
            </a:endParaRPr>
          </a:p>
        </p:txBody>
      </p:sp>
      <p:sp>
        <p:nvSpPr>
          <p:cNvPr id="11" name="Прямоугольник 10"/>
          <p:cNvSpPr/>
          <p:nvPr/>
        </p:nvSpPr>
        <p:spPr>
          <a:xfrm>
            <a:off x="412676" y="1151879"/>
            <a:ext cx="8501910" cy="511818"/>
          </a:xfrm>
          <a:prstGeom prst="rect">
            <a:avLst/>
          </a:prstGeom>
        </p:spPr>
        <p:txBody>
          <a:bodyPr lIns="80147" tIns="40074" rIns="80147" bIns="40074">
            <a:spAutoFit/>
          </a:bodyPr>
          <a:lstStyle/>
          <a:p>
            <a:r>
              <a:rPr lang="ru-RU" sz="28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ea typeface="Times New Roman"/>
              <a:cs typeface="Times New Roman" panose="02020603050405020304" pitchFamily="18" charset="0"/>
            </a:endParaRPr>
          </a:p>
        </p:txBody>
      </p:sp>
      <p:sp>
        <p:nvSpPr>
          <p:cNvPr id="9" name="TextBox 8"/>
          <p:cNvSpPr txBox="1"/>
          <p:nvPr/>
        </p:nvSpPr>
        <p:spPr>
          <a:xfrm>
            <a:off x="654872" y="357166"/>
            <a:ext cx="7242598" cy="523220"/>
          </a:xfrm>
          <a:prstGeom prst="rect">
            <a:avLst/>
          </a:prstGeom>
          <a:noFill/>
        </p:spPr>
        <p:txBody>
          <a:bodyPr wrap="square" rtlCol="0">
            <a:spAutoFit/>
          </a:bodyPr>
          <a:lstStyle/>
          <a:p>
            <a:pPr algn="ctr"/>
            <a:r>
              <a:rPr lang="ru-RU" sz="2800" b="1" dirty="0" smtClean="0">
                <a:solidFill>
                  <a:schemeClr val="bg1"/>
                </a:solidFill>
                <a:latin typeface="Times New Roman" pitchFamily="18" charset="0"/>
                <a:cs typeface="Times New Roman" pitchFamily="18" charset="0"/>
              </a:rPr>
              <a:t>Рефлексия </a:t>
            </a:r>
            <a:endParaRPr lang="ru-RU" sz="2800" b="1" dirty="0">
              <a:solidFill>
                <a:schemeClr val="bg1"/>
              </a:solidFill>
              <a:latin typeface="Times New Roman" pitchFamily="18" charset="0"/>
              <a:cs typeface="Times New Roman" pitchFamily="18" charset="0"/>
            </a:endParaRPr>
          </a:p>
        </p:txBody>
      </p:sp>
      <p:sp>
        <p:nvSpPr>
          <p:cNvPr id="10" name="TextBox 9"/>
          <p:cNvSpPr txBox="1"/>
          <p:nvPr/>
        </p:nvSpPr>
        <p:spPr>
          <a:xfrm>
            <a:off x="785786" y="1142984"/>
            <a:ext cx="3857652" cy="461665"/>
          </a:xfrm>
          <a:prstGeom prst="rect">
            <a:avLst/>
          </a:prstGeom>
          <a:noFill/>
        </p:spPr>
        <p:txBody>
          <a:bodyPr wrap="square" rtlCol="0">
            <a:spAutoFit/>
          </a:bodyPr>
          <a:lstStyle/>
          <a:p>
            <a:endParaRPr lang="ru-RU" sz="2400" dirty="0">
              <a:latin typeface="Times New Roman" pitchFamily="18" charset="0"/>
              <a:cs typeface="Times New Roman" pitchFamily="18" charset="0"/>
            </a:endParaRPr>
          </a:p>
        </p:txBody>
      </p:sp>
      <p:grpSp>
        <p:nvGrpSpPr>
          <p:cNvPr id="2" name="Group 1"/>
          <p:cNvGrpSpPr>
            <a:grpSpLocks/>
          </p:cNvGrpSpPr>
          <p:nvPr/>
        </p:nvGrpSpPr>
        <p:grpSpPr bwMode="auto">
          <a:xfrm>
            <a:off x="642910" y="1141919"/>
            <a:ext cx="7500990" cy="1285884"/>
            <a:chOff x="1033" y="167"/>
            <a:chExt cx="8152" cy="1207"/>
          </a:xfrm>
        </p:grpSpPr>
        <p:sp>
          <p:nvSpPr>
            <p:cNvPr id="5122" name="Freeform 2"/>
            <p:cNvSpPr>
              <a:spLocks/>
            </p:cNvSpPr>
            <p:nvPr/>
          </p:nvSpPr>
          <p:spPr bwMode="auto">
            <a:xfrm>
              <a:off x="1262" y="232"/>
              <a:ext cx="7907" cy="1127"/>
            </a:xfrm>
            <a:custGeom>
              <a:avLst/>
              <a:gdLst/>
              <a:ahLst/>
              <a:cxnLst>
                <a:cxn ang="0">
                  <a:pos x="114" y="0"/>
                </a:cxn>
                <a:cxn ang="0">
                  <a:pos x="48" y="1"/>
                </a:cxn>
                <a:cxn ang="0">
                  <a:pos x="14" y="14"/>
                </a:cxn>
                <a:cxn ang="0">
                  <a:pos x="2" y="48"/>
                </a:cxn>
                <a:cxn ang="0">
                  <a:pos x="0" y="113"/>
                </a:cxn>
                <a:cxn ang="0">
                  <a:pos x="0" y="1013"/>
                </a:cxn>
                <a:cxn ang="0">
                  <a:pos x="2" y="1079"/>
                </a:cxn>
                <a:cxn ang="0">
                  <a:pos x="14" y="1112"/>
                </a:cxn>
                <a:cxn ang="0">
                  <a:pos x="48" y="1125"/>
                </a:cxn>
                <a:cxn ang="0">
                  <a:pos x="114" y="1127"/>
                </a:cxn>
                <a:cxn ang="0">
                  <a:pos x="7794" y="1127"/>
                </a:cxn>
                <a:cxn ang="0">
                  <a:pos x="7859" y="1125"/>
                </a:cxn>
                <a:cxn ang="0">
                  <a:pos x="7893" y="1112"/>
                </a:cxn>
                <a:cxn ang="0">
                  <a:pos x="7905" y="1079"/>
                </a:cxn>
                <a:cxn ang="0">
                  <a:pos x="7907" y="1013"/>
                </a:cxn>
                <a:cxn ang="0">
                  <a:pos x="7907" y="113"/>
                </a:cxn>
                <a:cxn ang="0">
                  <a:pos x="7905" y="48"/>
                </a:cxn>
                <a:cxn ang="0">
                  <a:pos x="7893" y="14"/>
                </a:cxn>
                <a:cxn ang="0">
                  <a:pos x="7859" y="1"/>
                </a:cxn>
                <a:cxn ang="0">
                  <a:pos x="7794" y="0"/>
                </a:cxn>
                <a:cxn ang="0">
                  <a:pos x="114" y="0"/>
                </a:cxn>
              </a:cxnLst>
              <a:rect l="0" t="0" r="r" b="b"/>
              <a:pathLst>
                <a:path w="7907" h="1127">
                  <a:moveTo>
                    <a:pt x="114" y="0"/>
                  </a:moveTo>
                  <a:lnTo>
                    <a:pt x="48" y="1"/>
                  </a:lnTo>
                  <a:lnTo>
                    <a:pt x="14" y="14"/>
                  </a:lnTo>
                  <a:lnTo>
                    <a:pt x="2" y="48"/>
                  </a:lnTo>
                  <a:lnTo>
                    <a:pt x="0" y="113"/>
                  </a:lnTo>
                  <a:lnTo>
                    <a:pt x="0" y="1013"/>
                  </a:lnTo>
                  <a:lnTo>
                    <a:pt x="2" y="1079"/>
                  </a:lnTo>
                  <a:lnTo>
                    <a:pt x="14" y="1112"/>
                  </a:lnTo>
                  <a:lnTo>
                    <a:pt x="48" y="1125"/>
                  </a:lnTo>
                  <a:lnTo>
                    <a:pt x="114" y="1127"/>
                  </a:lnTo>
                  <a:lnTo>
                    <a:pt x="7794" y="1127"/>
                  </a:lnTo>
                  <a:lnTo>
                    <a:pt x="7859" y="1125"/>
                  </a:lnTo>
                  <a:lnTo>
                    <a:pt x="7893" y="1112"/>
                  </a:lnTo>
                  <a:lnTo>
                    <a:pt x="7905" y="1079"/>
                  </a:lnTo>
                  <a:lnTo>
                    <a:pt x="7907" y="1013"/>
                  </a:lnTo>
                  <a:lnTo>
                    <a:pt x="7907" y="113"/>
                  </a:lnTo>
                  <a:lnTo>
                    <a:pt x="7905" y="48"/>
                  </a:lnTo>
                  <a:lnTo>
                    <a:pt x="7893" y="14"/>
                  </a:lnTo>
                  <a:lnTo>
                    <a:pt x="7859" y="1"/>
                  </a:lnTo>
                  <a:lnTo>
                    <a:pt x="7794" y="0"/>
                  </a:lnTo>
                  <a:lnTo>
                    <a:pt x="114" y="0"/>
                  </a:lnTo>
                  <a:close/>
                </a:path>
              </a:pathLst>
            </a:custGeom>
            <a:noFill/>
            <a:ln w="19050">
              <a:solidFill>
                <a:srgbClr val="F8E9B6"/>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123" name="Freeform 3"/>
            <p:cNvSpPr>
              <a:spLocks/>
            </p:cNvSpPr>
            <p:nvPr/>
          </p:nvSpPr>
          <p:spPr bwMode="auto">
            <a:xfrm>
              <a:off x="1046" y="180"/>
              <a:ext cx="513" cy="425"/>
            </a:xfrm>
            <a:custGeom>
              <a:avLst/>
              <a:gdLst/>
              <a:ahLst/>
              <a:cxnLst>
                <a:cxn ang="0">
                  <a:pos x="254" y="0"/>
                </a:cxn>
                <a:cxn ang="0">
                  <a:pos x="0" y="424"/>
                </a:cxn>
                <a:cxn ang="0">
                  <a:pos x="512" y="424"/>
                </a:cxn>
                <a:cxn ang="0">
                  <a:pos x="254" y="0"/>
                </a:cxn>
              </a:cxnLst>
              <a:rect l="0" t="0" r="r" b="b"/>
              <a:pathLst>
                <a:path w="513" h="425">
                  <a:moveTo>
                    <a:pt x="254" y="0"/>
                  </a:moveTo>
                  <a:lnTo>
                    <a:pt x="0" y="424"/>
                  </a:lnTo>
                  <a:lnTo>
                    <a:pt x="512" y="424"/>
                  </a:lnTo>
                  <a:lnTo>
                    <a:pt x="254" y="0"/>
                  </a:lnTo>
                  <a:close/>
                </a:path>
              </a:pathLst>
            </a:custGeom>
            <a:solidFill>
              <a:srgbClr val="F8E9B6"/>
            </a:solidFill>
            <a:ln w="9525">
              <a:no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5126" name="Text Box 6"/>
            <p:cNvSpPr txBox="1">
              <a:spLocks noChangeArrowheads="1"/>
            </p:cNvSpPr>
            <p:nvPr/>
          </p:nvSpPr>
          <p:spPr bwMode="auto">
            <a:xfrm>
              <a:off x="1033" y="167"/>
              <a:ext cx="8152" cy="120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457200" marR="174625" lvl="1" indent="0" algn="just" defTabSz="914400" rtl="0" eaLnBrk="1" fontAlgn="base" latinLnBrk="0" hangingPunct="1">
                <a:lnSpc>
                  <a:spcPct val="100000"/>
                </a:lnSpc>
                <a:spcBef>
                  <a:spcPts val="725"/>
                </a:spcBef>
                <a:spcAft>
                  <a:spcPts val="1000"/>
                </a:spcAft>
                <a:buClrTx/>
                <a:buSzTx/>
                <a:buFontTx/>
                <a:buNone/>
                <a:tabLst/>
              </a:pPr>
              <a:r>
                <a:rPr kumimoji="0" lang="ru-RU" sz="2000" b="1" i="1" u="none" strike="noStrike" cap="none" normalizeH="0" baseline="0" dirty="0">
                  <a:ln>
                    <a:noFill/>
                  </a:ln>
                  <a:solidFill>
                    <a:schemeClr val="tx1"/>
                  </a:solidFill>
                  <a:effectLst/>
                  <a:latin typeface="Times New Roman" pitchFamily="18" charset="0"/>
                  <a:cs typeface="Times New Roman" pitchFamily="18" charset="0"/>
                </a:rPr>
                <a:t> </a:t>
              </a:r>
              <a:endParaRPr kumimoji="0" lang="ru-RU" sz="2000" b="0" u="none" strike="noStrike" cap="none" normalizeH="0" baseline="0" dirty="0">
                <a:ln>
                  <a:noFill/>
                </a:ln>
                <a:solidFill>
                  <a:schemeClr val="tx1"/>
                </a:solidFill>
                <a:effectLst/>
                <a:latin typeface="Times New Roman" pitchFamily="18" charset="0"/>
                <a:cs typeface="Times New Roman" pitchFamily="18" charset="0"/>
              </a:endParaRPr>
            </a:p>
          </p:txBody>
        </p:sp>
      </p:grpSp>
      <p:graphicFrame>
        <p:nvGraphicFramePr>
          <p:cNvPr id="5" name="Таблица 4">
            <a:extLst>
              <a:ext uri="{FF2B5EF4-FFF2-40B4-BE49-F238E27FC236}">
                <a16:creationId xmlns:a16="http://schemas.microsoft.com/office/drawing/2014/main" id="{A08ECDFC-BB48-4A60-BDA5-6B5C1F09AE20}"/>
              </a:ext>
            </a:extLst>
          </p:cNvPr>
          <p:cNvGraphicFramePr>
            <a:graphicFrameLocks noGrp="1"/>
          </p:cNvGraphicFramePr>
          <p:nvPr>
            <p:extLst>
              <p:ext uri="{D42A27DB-BD31-4B8C-83A1-F6EECF244321}">
                <p14:modId xmlns:p14="http://schemas.microsoft.com/office/powerpoint/2010/main" val="2888764332"/>
              </p:ext>
            </p:extLst>
          </p:nvPr>
        </p:nvGraphicFramePr>
        <p:xfrm>
          <a:off x="374030" y="940933"/>
          <a:ext cx="8540555" cy="5084388"/>
        </p:xfrm>
        <a:graphic>
          <a:graphicData uri="http://schemas.openxmlformats.org/drawingml/2006/table">
            <a:tbl>
              <a:tblPr/>
              <a:tblGrid>
                <a:gridCol w="8540555">
                  <a:extLst>
                    <a:ext uri="{9D8B030D-6E8A-4147-A177-3AD203B41FA5}">
                      <a16:colId xmlns:a16="http://schemas.microsoft.com/office/drawing/2014/main" val="1557111747"/>
                    </a:ext>
                  </a:extLst>
                </a:gridCol>
              </a:tblGrid>
              <a:tr h="5084388">
                <a:tc>
                  <a:txBody>
                    <a:bodyPr/>
                    <a:lstStyle/>
                    <a:p>
                      <a:pPr algn="ctr">
                        <a:lnSpc>
                          <a:spcPct val="115000"/>
                        </a:lnSpc>
                        <a:spcAft>
                          <a:spcPts val="1000"/>
                        </a:spcAft>
                      </a:pPr>
                      <a:endParaRPr lang="ru-RU" sz="1800" dirty="0" smtClean="0">
                        <a:solidFill>
                          <a:schemeClr val="tx2"/>
                        </a:solidFill>
                        <a:effectLst/>
                        <a:latin typeface="Times New Roman" pitchFamily="18" charset="0"/>
                        <a:ea typeface="Times New Roman" panose="02020603050405020304" pitchFamily="18" charset="0"/>
                        <a:cs typeface="Times New Roman" pitchFamily="18" charset="0"/>
                      </a:endParaRPr>
                    </a:p>
                    <a:p>
                      <a:pPr algn="ctr">
                        <a:lnSpc>
                          <a:spcPct val="115000"/>
                        </a:lnSpc>
                        <a:spcAft>
                          <a:spcPts val="1000"/>
                        </a:spcAft>
                      </a:pPr>
                      <a:r>
                        <a:rPr lang="ru-RU" sz="2800" b="1" dirty="0" smtClean="0">
                          <a:solidFill>
                            <a:schemeClr val="tx1"/>
                          </a:solidFill>
                          <a:effectLst/>
                          <a:latin typeface="Times New Roman" pitchFamily="18" charset="0"/>
                          <a:ea typeface="Times New Roman" panose="02020603050405020304" pitchFamily="18" charset="0"/>
                          <a:cs typeface="Times New Roman" pitchFamily="18" charset="0"/>
                        </a:rPr>
                        <a:t>Продолжите</a:t>
                      </a:r>
                      <a:r>
                        <a:rPr lang="ru-RU" sz="2800" b="1" baseline="0" dirty="0" smtClean="0">
                          <a:solidFill>
                            <a:schemeClr val="tx1"/>
                          </a:solidFill>
                          <a:effectLst/>
                          <a:latin typeface="Times New Roman" pitchFamily="18" charset="0"/>
                          <a:ea typeface="Times New Roman" panose="02020603050405020304" pitchFamily="18" charset="0"/>
                          <a:cs typeface="Times New Roman" pitchFamily="18" charset="0"/>
                        </a:rPr>
                        <a:t> фразы…</a:t>
                      </a:r>
                    </a:p>
                    <a:p>
                      <a:pPr algn="ctr">
                        <a:lnSpc>
                          <a:spcPct val="115000"/>
                        </a:lnSpc>
                        <a:spcAft>
                          <a:spcPts val="1000"/>
                        </a:spcAft>
                      </a:pPr>
                      <a:endParaRPr lang="ru-RU" sz="1800" baseline="0" dirty="0" smtClean="0">
                        <a:solidFill>
                          <a:schemeClr val="tx2"/>
                        </a:solidFill>
                        <a:effectLst/>
                        <a:latin typeface="Times New Roman" pitchFamily="18" charset="0"/>
                        <a:ea typeface="Times New Roman" panose="02020603050405020304" pitchFamily="18" charset="0"/>
                        <a:cs typeface="Times New Roman" pitchFamily="18" charset="0"/>
                      </a:endParaRPr>
                    </a:p>
                    <a:p>
                      <a:pPr algn="ctr">
                        <a:lnSpc>
                          <a:spcPct val="115000"/>
                        </a:lnSpc>
                        <a:spcAft>
                          <a:spcPts val="1000"/>
                        </a:spcAft>
                      </a:pPr>
                      <a:r>
                        <a:rPr lang="ru-RU" sz="2800" baseline="0" dirty="0" smtClean="0">
                          <a:solidFill>
                            <a:schemeClr val="tx2"/>
                          </a:solidFill>
                          <a:effectLst/>
                          <a:latin typeface="Times New Roman" pitchFamily="18" charset="0"/>
                          <a:ea typeface="Times New Roman" panose="02020603050405020304" pitchFamily="18" charset="0"/>
                          <a:cs typeface="Times New Roman" pitchFamily="18" charset="0"/>
                        </a:rPr>
                        <a:t>Сегодня на уроке я узнал(-а)…</a:t>
                      </a:r>
                    </a:p>
                    <a:p>
                      <a:pPr algn="ctr">
                        <a:lnSpc>
                          <a:spcPct val="115000"/>
                        </a:lnSpc>
                        <a:spcAft>
                          <a:spcPts val="1000"/>
                        </a:spcAft>
                      </a:pPr>
                      <a:r>
                        <a:rPr lang="ru-RU" sz="2800" baseline="0" dirty="0" smtClean="0">
                          <a:solidFill>
                            <a:schemeClr val="tx2"/>
                          </a:solidFill>
                          <a:effectLst/>
                          <a:latin typeface="Times New Roman" pitchFamily="18" charset="0"/>
                          <a:ea typeface="Times New Roman" panose="02020603050405020304" pitchFamily="18" charset="0"/>
                          <a:cs typeface="Times New Roman" pitchFamily="18" charset="0"/>
                        </a:rPr>
                        <a:t>Сегодня на уроке я научился (-</a:t>
                      </a:r>
                      <a:r>
                        <a:rPr lang="ru-RU" sz="2800" baseline="0" dirty="0" err="1" smtClean="0">
                          <a:solidFill>
                            <a:schemeClr val="tx2"/>
                          </a:solidFill>
                          <a:effectLst/>
                          <a:latin typeface="Times New Roman" pitchFamily="18" charset="0"/>
                          <a:ea typeface="Times New Roman" panose="02020603050405020304" pitchFamily="18" charset="0"/>
                          <a:cs typeface="Times New Roman" pitchFamily="18" charset="0"/>
                        </a:rPr>
                        <a:t>лась</a:t>
                      </a:r>
                      <a:r>
                        <a:rPr lang="ru-RU" sz="2800" baseline="0" dirty="0" smtClean="0">
                          <a:solidFill>
                            <a:schemeClr val="tx2"/>
                          </a:solidFill>
                          <a:effectLst/>
                          <a:latin typeface="Times New Roman" pitchFamily="18" charset="0"/>
                          <a:ea typeface="Times New Roman" panose="02020603050405020304" pitchFamily="18" charset="0"/>
                          <a:cs typeface="Times New Roman" pitchFamily="18" charset="0"/>
                        </a:rPr>
                        <a:t>)…</a:t>
                      </a:r>
                    </a:p>
                    <a:p>
                      <a:pPr algn="ctr">
                        <a:lnSpc>
                          <a:spcPct val="115000"/>
                        </a:lnSpc>
                        <a:spcAft>
                          <a:spcPts val="1000"/>
                        </a:spcAft>
                      </a:pPr>
                      <a:r>
                        <a:rPr lang="ru-RU" sz="2800" baseline="0" dirty="0" smtClean="0">
                          <a:solidFill>
                            <a:schemeClr val="tx2"/>
                          </a:solidFill>
                          <a:effectLst/>
                          <a:latin typeface="Times New Roman" pitchFamily="18" charset="0"/>
                          <a:ea typeface="Times New Roman" panose="02020603050405020304" pitchFamily="18" charset="0"/>
                          <a:cs typeface="Times New Roman" pitchFamily="18" charset="0"/>
                        </a:rPr>
                        <a:t>Сегодня на уроке я познакомился(-</a:t>
                      </a:r>
                      <a:r>
                        <a:rPr lang="ru-RU" sz="2800" baseline="0" dirty="0" err="1" smtClean="0">
                          <a:solidFill>
                            <a:schemeClr val="tx2"/>
                          </a:solidFill>
                          <a:effectLst/>
                          <a:latin typeface="Times New Roman" pitchFamily="18" charset="0"/>
                          <a:ea typeface="Times New Roman" panose="02020603050405020304" pitchFamily="18" charset="0"/>
                          <a:cs typeface="Times New Roman" pitchFamily="18" charset="0"/>
                        </a:rPr>
                        <a:t>лась</a:t>
                      </a:r>
                      <a:r>
                        <a:rPr lang="ru-RU" sz="2800" baseline="0" dirty="0" smtClean="0">
                          <a:solidFill>
                            <a:schemeClr val="tx2"/>
                          </a:solidFill>
                          <a:effectLst/>
                          <a:latin typeface="Times New Roman" pitchFamily="18" charset="0"/>
                          <a:ea typeface="Times New Roman" panose="02020603050405020304" pitchFamily="18" charset="0"/>
                          <a:cs typeface="Times New Roman" pitchFamily="18" charset="0"/>
                        </a:rPr>
                        <a:t>)…</a:t>
                      </a:r>
                    </a:p>
                  </a:txBody>
                  <a:tcPr marL="114300" marR="114300" marT="0" marB="0">
                    <a:lnL>
                      <a:noFill/>
                    </a:lnL>
                    <a:lnR>
                      <a:noFill/>
                    </a:lnR>
                    <a:lnT>
                      <a:noFill/>
                    </a:lnT>
                    <a:lnB>
                      <a:noFill/>
                    </a:lnB>
                  </a:tcPr>
                </a:tc>
                <a:extLst>
                  <a:ext uri="{0D108BD9-81ED-4DB2-BD59-A6C34878D82A}">
                    <a16:rowId xmlns:a16="http://schemas.microsoft.com/office/drawing/2014/main" val="2051025500"/>
                  </a:ext>
                </a:extLst>
              </a:tr>
            </a:tbl>
          </a:graphicData>
        </a:graphic>
      </p:graphicFrame>
    </p:spTree>
    <p:extLst>
      <p:ext uri="{BB962C8B-B14F-4D97-AF65-F5344CB8AC3E}">
        <p14:creationId xmlns:p14="http://schemas.microsoft.com/office/powerpoint/2010/main" val="36485931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52994" y="13521"/>
            <a:ext cx="9235631" cy="6844479"/>
          </a:xfrm>
          <a:prstGeom prst="rect">
            <a:avLst/>
          </a:prstGeom>
          <a:solidFill>
            <a:schemeClr val="accent1">
              <a:lumMod val="40000"/>
              <a:lumOff val="60000"/>
            </a:schemeClr>
          </a:solidFill>
          <a:ln>
            <a:noFill/>
          </a:ln>
        </p:spPr>
      </p:pic>
      <p:sp>
        <p:nvSpPr>
          <p:cNvPr id="9219"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7C1ECFF6-D241-47FC-844B-9111A9D1D52A}" type="slidenum">
              <a:rPr lang="ru-RU" altLang="ru-RU" sz="1200" b="1">
                <a:solidFill>
                  <a:srgbClr val="002060"/>
                </a:solidFill>
              </a:rPr>
              <a:pPr>
                <a:buSzPts val="1100"/>
              </a:pPr>
              <a:t>22</a:t>
            </a:fld>
            <a:endParaRPr lang="ru-RU" altLang="ru-RU" sz="1200" b="1">
              <a:solidFill>
                <a:srgbClr val="002060"/>
              </a:solidFill>
            </a:endParaRPr>
          </a:p>
        </p:txBody>
      </p:sp>
      <p:cxnSp>
        <p:nvCxnSpPr>
          <p:cNvPr id="9220"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9221"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9223" name="Прямоугольник 9"/>
          <p:cNvSpPr>
            <a:spLocks noChangeArrowheads="1"/>
          </p:cNvSpPr>
          <p:nvPr/>
        </p:nvSpPr>
        <p:spPr bwMode="auto">
          <a:xfrm>
            <a:off x="4475070" y="339090"/>
            <a:ext cx="264452" cy="601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0147" tIns="40074" rIns="80147" bIns="40074">
            <a:spAutoFit/>
          </a:bodyPr>
          <a:lstStyle>
            <a:lvl1pP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1pPr>
            <a:lvl2pPr marL="742950" indent="-28575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2pPr>
            <a:lvl3pPr marL="11430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3pPr>
            <a:lvl4pPr marL="16002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4pPr>
            <a:lvl5pPr marL="20574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9pPr>
          </a:lstStyle>
          <a:p>
            <a:pPr algn="ctr">
              <a:lnSpc>
                <a:spcPct val="115000"/>
              </a:lnSpc>
            </a:pPr>
            <a:r>
              <a:rPr lang="ru-RU" altLang="ru-RU" sz="3200" b="1" dirty="0">
                <a:solidFill>
                  <a:schemeClr val="bg1"/>
                </a:solidFill>
                <a:latin typeface="Times New Roman" pitchFamily="18" charset="0"/>
                <a:cs typeface="Times New Roman" pitchFamily="18" charset="0"/>
              </a:rPr>
              <a:t> </a:t>
            </a:r>
            <a:endParaRPr lang="ru-RU" altLang="ru-RU" sz="2800" b="1" dirty="0">
              <a:solidFill>
                <a:schemeClr val="bg1"/>
              </a:solidFill>
              <a:latin typeface="Times New Roman" pitchFamily="18" charset="0"/>
              <a:cs typeface="Times New Roman" pitchFamily="18" charset="0"/>
            </a:endParaRPr>
          </a:p>
        </p:txBody>
      </p:sp>
      <p:sp>
        <p:nvSpPr>
          <p:cNvPr id="11" name="Прямоугольник 10"/>
          <p:cNvSpPr/>
          <p:nvPr/>
        </p:nvSpPr>
        <p:spPr>
          <a:xfrm>
            <a:off x="412676" y="1151879"/>
            <a:ext cx="8501910" cy="511818"/>
          </a:xfrm>
          <a:prstGeom prst="rect">
            <a:avLst/>
          </a:prstGeom>
        </p:spPr>
        <p:txBody>
          <a:bodyPr lIns="80147" tIns="40074" rIns="80147" bIns="40074">
            <a:spAutoFit/>
          </a:bodyPr>
          <a:lstStyle/>
          <a:p>
            <a:r>
              <a:rPr lang="ru-RU" sz="28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ea typeface="Times New Roman"/>
              <a:cs typeface="Times New Roman" panose="02020603050405020304" pitchFamily="18" charset="0"/>
            </a:endParaRPr>
          </a:p>
        </p:txBody>
      </p:sp>
      <p:sp>
        <p:nvSpPr>
          <p:cNvPr id="9" name="TextBox 8"/>
          <p:cNvSpPr txBox="1"/>
          <p:nvPr/>
        </p:nvSpPr>
        <p:spPr>
          <a:xfrm>
            <a:off x="654872" y="357166"/>
            <a:ext cx="7242598" cy="523220"/>
          </a:xfrm>
          <a:prstGeom prst="rect">
            <a:avLst/>
          </a:prstGeom>
          <a:noFill/>
        </p:spPr>
        <p:txBody>
          <a:bodyPr wrap="square" rtlCol="0">
            <a:spAutoFit/>
          </a:bodyPr>
          <a:lstStyle/>
          <a:p>
            <a:pPr algn="ctr"/>
            <a:r>
              <a:rPr lang="ru-RU" sz="2800" b="1" dirty="0" smtClean="0">
                <a:solidFill>
                  <a:schemeClr val="bg1"/>
                </a:solidFill>
                <a:latin typeface="Times New Roman" pitchFamily="18" charset="0"/>
                <a:cs typeface="Times New Roman" pitchFamily="18" charset="0"/>
              </a:rPr>
              <a:t>Рефлексия </a:t>
            </a:r>
            <a:endParaRPr lang="ru-RU" sz="2800" b="1" dirty="0">
              <a:solidFill>
                <a:schemeClr val="bg1"/>
              </a:solidFill>
              <a:latin typeface="Times New Roman" pitchFamily="18" charset="0"/>
              <a:cs typeface="Times New Roman" pitchFamily="18" charset="0"/>
            </a:endParaRPr>
          </a:p>
        </p:txBody>
      </p:sp>
      <p:sp>
        <p:nvSpPr>
          <p:cNvPr id="10" name="TextBox 9"/>
          <p:cNvSpPr txBox="1"/>
          <p:nvPr/>
        </p:nvSpPr>
        <p:spPr>
          <a:xfrm>
            <a:off x="785786" y="1142984"/>
            <a:ext cx="3857652" cy="461665"/>
          </a:xfrm>
          <a:prstGeom prst="rect">
            <a:avLst/>
          </a:prstGeom>
          <a:noFill/>
        </p:spPr>
        <p:txBody>
          <a:bodyPr wrap="square" rtlCol="0">
            <a:spAutoFit/>
          </a:bodyPr>
          <a:lstStyle/>
          <a:p>
            <a:endParaRPr lang="ru-RU" sz="2400" dirty="0">
              <a:latin typeface="Times New Roman" pitchFamily="18" charset="0"/>
              <a:cs typeface="Times New Roman" pitchFamily="18" charset="0"/>
            </a:endParaRPr>
          </a:p>
        </p:txBody>
      </p:sp>
      <p:grpSp>
        <p:nvGrpSpPr>
          <p:cNvPr id="2" name="Group 1"/>
          <p:cNvGrpSpPr>
            <a:grpSpLocks/>
          </p:cNvGrpSpPr>
          <p:nvPr/>
        </p:nvGrpSpPr>
        <p:grpSpPr bwMode="auto">
          <a:xfrm>
            <a:off x="642910" y="1141919"/>
            <a:ext cx="7500990" cy="1285884"/>
            <a:chOff x="1033" y="167"/>
            <a:chExt cx="8152" cy="1207"/>
          </a:xfrm>
        </p:grpSpPr>
        <p:sp>
          <p:nvSpPr>
            <p:cNvPr id="5122" name="Freeform 2"/>
            <p:cNvSpPr>
              <a:spLocks/>
            </p:cNvSpPr>
            <p:nvPr/>
          </p:nvSpPr>
          <p:spPr bwMode="auto">
            <a:xfrm>
              <a:off x="1262" y="232"/>
              <a:ext cx="7907" cy="1127"/>
            </a:xfrm>
            <a:custGeom>
              <a:avLst/>
              <a:gdLst/>
              <a:ahLst/>
              <a:cxnLst>
                <a:cxn ang="0">
                  <a:pos x="114" y="0"/>
                </a:cxn>
                <a:cxn ang="0">
                  <a:pos x="48" y="1"/>
                </a:cxn>
                <a:cxn ang="0">
                  <a:pos x="14" y="14"/>
                </a:cxn>
                <a:cxn ang="0">
                  <a:pos x="2" y="48"/>
                </a:cxn>
                <a:cxn ang="0">
                  <a:pos x="0" y="113"/>
                </a:cxn>
                <a:cxn ang="0">
                  <a:pos x="0" y="1013"/>
                </a:cxn>
                <a:cxn ang="0">
                  <a:pos x="2" y="1079"/>
                </a:cxn>
                <a:cxn ang="0">
                  <a:pos x="14" y="1112"/>
                </a:cxn>
                <a:cxn ang="0">
                  <a:pos x="48" y="1125"/>
                </a:cxn>
                <a:cxn ang="0">
                  <a:pos x="114" y="1127"/>
                </a:cxn>
                <a:cxn ang="0">
                  <a:pos x="7794" y="1127"/>
                </a:cxn>
                <a:cxn ang="0">
                  <a:pos x="7859" y="1125"/>
                </a:cxn>
                <a:cxn ang="0">
                  <a:pos x="7893" y="1112"/>
                </a:cxn>
                <a:cxn ang="0">
                  <a:pos x="7905" y="1079"/>
                </a:cxn>
                <a:cxn ang="0">
                  <a:pos x="7907" y="1013"/>
                </a:cxn>
                <a:cxn ang="0">
                  <a:pos x="7907" y="113"/>
                </a:cxn>
                <a:cxn ang="0">
                  <a:pos x="7905" y="48"/>
                </a:cxn>
                <a:cxn ang="0">
                  <a:pos x="7893" y="14"/>
                </a:cxn>
                <a:cxn ang="0">
                  <a:pos x="7859" y="1"/>
                </a:cxn>
                <a:cxn ang="0">
                  <a:pos x="7794" y="0"/>
                </a:cxn>
                <a:cxn ang="0">
                  <a:pos x="114" y="0"/>
                </a:cxn>
              </a:cxnLst>
              <a:rect l="0" t="0" r="r" b="b"/>
              <a:pathLst>
                <a:path w="7907" h="1127">
                  <a:moveTo>
                    <a:pt x="114" y="0"/>
                  </a:moveTo>
                  <a:lnTo>
                    <a:pt x="48" y="1"/>
                  </a:lnTo>
                  <a:lnTo>
                    <a:pt x="14" y="14"/>
                  </a:lnTo>
                  <a:lnTo>
                    <a:pt x="2" y="48"/>
                  </a:lnTo>
                  <a:lnTo>
                    <a:pt x="0" y="113"/>
                  </a:lnTo>
                  <a:lnTo>
                    <a:pt x="0" y="1013"/>
                  </a:lnTo>
                  <a:lnTo>
                    <a:pt x="2" y="1079"/>
                  </a:lnTo>
                  <a:lnTo>
                    <a:pt x="14" y="1112"/>
                  </a:lnTo>
                  <a:lnTo>
                    <a:pt x="48" y="1125"/>
                  </a:lnTo>
                  <a:lnTo>
                    <a:pt x="114" y="1127"/>
                  </a:lnTo>
                  <a:lnTo>
                    <a:pt x="7794" y="1127"/>
                  </a:lnTo>
                  <a:lnTo>
                    <a:pt x="7859" y="1125"/>
                  </a:lnTo>
                  <a:lnTo>
                    <a:pt x="7893" y="1112"/>
                  </a:lnTo>
                  <a:lnTo>
                    <a:pt x="7905" y="1079"/>
                  </a:lnTo>
                  <a:lnTo>
                    <a:pt x="7907" y="1013"/>
                  </a:lnTo>
                  <a:lnTo>
                    <a:pt x="7907" y="113"/>
                  </a:lnTo>
                  <a:lnTo>
                    <a:pt x="7905" y="48"/>
                  </a:lnTo>
                  <a:lnTo>
                    <a:pt x="7893" y="14"/>
                  </a:lnTo>
                  <a:lnTo>
                    <a:pt x="7859" y="1"/>
                  </a:lnTo>
                  <a:lnTo>
                    <a:pt x="7794" y="0"/>
                  </a:lnTo>
                  <a:lnTo>
                    <a:pt x="114" y="0"/>
                  </a:lnTo>
                  <a:close/>
                </a:path>
              </a:pathLst>
            </a:custGeom>
            <a:noFill/>
            <a:ln w="19050">
              <a:solidFill>
                <a:srgbClr val="F8E9B6"/>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123" name="Freeform 3"/>
            <p:cNvSpPr>
              <a:spLocks/>
            </p:cNvSpPr>
            <p:nvPr/>
          </p:nvSpPr>
          <p:spPr bwMode="auto">
            <a:xfrm>
              <a:off x="1046" y="180"/>
              <a:ext cx="513" cy="425"/>
            </a:xfrm>
            <a:custGeom>
              <a:avLst/>
              <a:gdLst/>
              <a:ahLst/>
              <a:cxnLst>
                <a:cxn ang="0">
                  <a:pos x="254" y="0"/>
                </a:cxn>
                <a:cxn ang="0">
                  <a:pos x="0" y="424"/>
                </a:cxn>
                <a:cxn ang="0">
                  <a:pos x="512" y="424"/>
                </a:cxn>
                <a:cxn ang="0">
                  <a:pos x="254" y="0"/>
                </a:cxn>
              </a:cxnLst>
              <a:rect l="0" t="0" r="r" b="b"/>
              <a:pathLst>
                <a:path w="513" h="425">
                  <a:moveTo>
                    <a:pt x="254" y="0"/>
                  </a:moveTo>
                  <a:lnTo>
                    <a:pt x="0" y="424"/>
                  </a:lnTo>
                  <a:lnTo>
                    <a:pt x="512" y="424"/>
                  </a:lnTo>
                  <a:lnTo>
                    <a:pt x="254" y="0"/>
                  </a:lnTo>
                  <a:close/>
                </a:path>
              </a:pathLst>
            </a:custGeom>
            <a:solidFill>
              <a:srgbClr val="F8E9B6"/>
            </a:solidFill>
            <a:ln w="9525">
              <a:no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5126" name="Text Box 6"/>
            <p:cNvSpPr txBox="1">
              <a:spLocks noChangeArrowheads="1"/>
            </p:cNvSpPr>
            <p:nvPr/>
          </p:nvSpPr>
          <p:spPr bwMode="auto">
            <a:xfrm>
              <a:off x="1033" y="167"/>
              <a:ext cx="8152" cy="120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457200" marR="174625" lvl="1" indent="0" algn="just" defTabSz="914400" rtl="0" eaLnBrk="1" fontAlgn="base" latinLnBrk="0" hangingPunct="1">
                <a:lnSpc>
                  <a:spcPct val="100000"/>
                </a:lnSpc>
                <a:spcBef>
                  <a:spcPts val="725"/>
                </a:spcBef>
                <a:spcAft>
                  <a:spcPts val="1000"/>
                </a:spcAft>
                <a:buClrTx/>
                <a:buSzTx/>
                <a:buFontTx/>
                <a:buNone/>
                <a:tabLst/>
              </a:pPr>
              <a:r>
                <a:rPr kumimoji="0" lang="ru-RU" sz="2000" b="1" i="1" u="none" strike="noStrike" cap="none" normalizeH="0" baseline="0" dirty="0">
                  <a:ln>
                    <a:noFill/>
                  </a:ln>
                  <a:solidFill>
                    <a:schemeClr val="tx1"/>
                  </a:solidFill>
                  <a:effectLst/>
                  <a:latin typeface="Times New Roman" pitchFamily="18" charset="0"/>
                  <a:cs typeface="Times New Roman" pitchFamily="18" charset="0"/>
                </a:rPr>
                <a:t> </a:t>
              </a:r>
              <a:endParaRPr kumimoji="0" lang="ru-RU" sz="2000" b="0" u="none" strike="noStrike" cap="none" normalizeH="0" baseline="0" dirty="0">
                <a:ln>
                  <a:noFill/>
                </a:ln>
                <a:solidFill>
                  <a:schemeClr val="tx1"/>
                </a:solidFill>
                <a:effectLst/>
                <a:latin typeface="Times New Roman" pitchFamily="18" charset="0"/>
                <a:cs typeface="Times New Roman" pitchFamily="18" charset="0"/>
              </a:endParaRPr>
            </a:p>
          </p:txBody>
        </p:sp>
      </p:grpSp>
      <p:graphicFrame>
        <p:nvGraphicFramePr>
          <p:cNvPr id="5" name="Таблица 4">
            <a:extLst>
              <a:ext uri="{FF2B5EF4-FFF2-40B4-BE49-F238E27FC236}">
                <a16:creationId xmlns:a16="http://schemas.microsoft.com/office/drawing/2014/main" id="{A08ECDFC-BB48-4A60-BDA5-6B5C1F09AE20}"/>
              </a:ext>
            </a:extLst>
          </p:cNvPr>
          <p:cNvGraphicFramePr>
            <a:graphicFrameLocks noGrp="1"/>
          </p:cNvGraphicFramePr>
          <p:nvPr>
            <p:extLst>
              <p:ext uri="{D42A27DB-BD31-4B8C-83A1-F6EECF244321}">
                <p14:modId xmlns:p14="http://schemas.microsoft.com/office/powerpoint/2010/main" val="671084873"/>
              </p:ext>
            </p:extLst>
          </p:nvPr>
        </p:nvGraphicFramePr>
        <p:xfrm>
          <a:off x="157461" y="1215644"/>
          <a:ext cx="8757125" cy="5199888"/>
        </p:xfrm>
        <a:graphic>
          <a:graphicData uri="http://schemas.openxmlformats.org/drawingml/2006/table">
            <a:tbl>
              <a:tblPr/>
              <a:tblGrid>
                <a:gridCol w="8757125">
                  <a:extLst>
                    <a:ext uri="{9D8B030D-6E8A-4147-A177-3AD203B41FA5}">
                      <a16:colId xmlns:a16="http://schemas.microsoft.com/office/drawing/2014/main" val="1557111747"/>
                    </a:ext>
                  </a:extLst>
                </a:gridCol>
              </a:tblGrid>
              <a:tr h="4814154">
                <a:tc>
                  <a:txBody>
                    <a:bodyPr/>
                    <a:lstStyle/>
                    <a:p>
                      <a:pPr algn="ctr">
                        <a:lnSpc>
                          <a:spcPct val="115000"/>
                        </a:lnSpc>
                        <a:spcAft>
                          <a:spcPts val="1000"/>
                        </a:spcAft>
                      </a:pPr>
                      <a:r>
                        <a:rPr lang="ru-RU" sz="2000" b="1" dirty="0" smtClean="0">
                          <a:solidFill>
                            <a:schemeClr val="tx1"/>
                          </a:solidFill>
                          <a:effectLst/>
                          <a:latin typeface="Times New Roman" pitchFamily="18" charset="0"/>
                          <a:ea typeface="Times New Roman" panose="02020603050405020304" pitchFamily="18" charset="0"/>
                          <a:cs typeface="Times New Roman" pitchFamily="18" charset="0"/>
                        </a:rPr>
                        <a:t>Примерный</a:t>
                      </a:r>
                      <a:r>
                        <a:rPr lang="ru-RU" sz="2000" b="1" baseline="0" dirty="0" smtClean="0">
                          <a:solidFill>
                            <a:schemeClr val="tx1"/>
                          </a:solidFill>
                          <a:effectLst/>
                          <a:latin typeface="Times New Roman" pitchFamily="18" charset="0"/>
                          <a:ea typeface="Times New Roman" panose="02020603050405020304" pitchFamily="18" charset="0"/>
                          <a:cs typeface="Times New Roman" pitchFamily="18" charset="0"/>
                        </a:rPr>
                        <a:t> ответ</a:t>
                      </a:r>
                      <a:endParaRPr lang="ru-RU" sz="1800" b="1" dirty="0" smtClean="0">
                        <a:solidFill>
                          <a:schemeClr val="tx1"/>
                        </a:solidFill>
                        <a:effectLst/>
                        <a:latin typeface="Times New Roman" pitchFamily="18" charset="0"/>
                        <a:ea typeface="Times New Roman" panose="02020603050405020304" pitchFamily="18" charset="0"/>
                        <a:cs typeface="Times New Roman" pitchFamily="18" charset="0"/>
                      </a:endParaRPr>
                    </a:p>
                    <a:p>
                      <a:pPr>
                        <a:lnSpc>
                          <a:spcPct val="115000"/>
                        </a:lnSpc>
                        <a:spcAft>
                          <a:spcPts val="1000"/>
                        </a:spcAft>
                        <a:tabLst>
                          <a:tab pos="666115" algn="l"/>
                          <a:tab pos="3516630" algn="ctr"/>
                        </a:tabLst>
                      </a:pPr>
                      <a:r>
                        <a:rPr lang="ru-RU" sz="1800" dirty="0" smtClean="0">
                          <a:solidFill>
                            <a:schemeClr val="tx2">
                              <a:lumMod val="75000"/>
                            </a:schemeClr>
                          </a:solidFill>
                          <a:effectLst/>
                          <a:latin typeface="Times New Roman"/>
                          <a:ea typeface="Times New Roman"/>
                          <a:cs typeface="Times New Roman"/>
                        </a:rPr>
                        <a:t>       </a:t>
                      </a:r>
                      <a:r>
                        <a:rPr lang="ru-RU" sz="2400" dirty="0" smtClean="0">
                          <a:solidFill>
                            <a:schemeClr val="tx2">
                              <a:lumMod val="75000"/>
                            </a:schemeClr>
                          </a:solidFill>
                          <a:effectLst/>
                          <a:latin typeface="Times New Roman"/>
                          <a:ea typeface="Times New Roman"/>
                          <a:cs typeface="Times New Roman"/>
                        </a:rPr>
                        <a:t>Сегодня на уроке я узнала о том, что труд развивает человека, позволяет учиться чему – то новому, повышать уровень своего развития и умения.</a:t>
                      </a:r>
                      <a:endParaRPr lang="ru-RU" sz="2400" dirty="0" smtClean="0">
                        <a:solidFill>
                          <a:schemeClr val="tx2">
                            <a:lumMod val="75000"/>
                          </a:schemeClr>
                        </a:solidFill>
                        <a:effectLst/>
                        <a:latin typeface="+mn-lt"/>
                        <a:ea typeface="Times New Roman"/>
                        <a:cs typeface="Times New Roman"/>
                      </a:endParaRPr>
                    </a:p>
                    <a:p>
                      <a:pPr>
                        <a:spcAft>
                          <a:spcPts val="0"/>
                        </a:spcAft>
                      </a:pPr>
                      <a:r>
                        <a:rPr lang="kk-KZ" sz="2400" dirty="0" smtClean="0">
                          <a:solidFill>
                            <a:schemeClr val="tx2">
                              <a:lumMod val="75000"/>
                            </a:schemeClr>
                          </a:solidFill>
                          <a:effectLst/>
                          <a:latin typeface="Times New Roman"/>
                          <a:ea typeface="Calibri"/>
                          <a:cs typeface="Times New Roman"/>
                        </a:rPr>
                        <a:t>       Сегодня на уроке я смогла: составить вопросный план, участвовать в диалоге, аргументируя свою точку зрения, написать эссе, соблюдая особенности текста-рассуждения.</a:t>
                      </a:r>
                      <a:endParaRPr lang="ru-RU" sz="2400" dirty="0" smtClean="0">
                        <a:solidFill>
                          <a:schemeClr val="tx2">
                            <a:lumMod val="75000"/>
                          </a:schemeClr>
                        </a:solidFill>
                        <a:effectLst/>
                        <a:latin typeface="+mn-lt"/>
                        <a:ea typeface="Calibri"/>
                        <a:cs typeface="Times New Roman"/>
                      </a:endParaRPr>
                    </a:p>
                    <a:p>
                      <a:pPr>
                        <a:lnSpc>
                          <a:spcPct val="115000"/>
                        </a:lnSpc>
                        <a:spcAft>
                          <a:spcPts val="1000"/>
                        </a:spcAft>
                        <a:tabLst>
                          <a:tab pos="666115" algn="l"/>
                          <a:tab pos="3516630" algn="ctr"/>
                        </a:tabLst>
                      </a:pPr>
                      <a:r>
                        <a:rPr lang="kk-KZ" sz="2400" dirty="0" smtClean="0">
                          <a:solidFill>
                            <a:schemeClr val="tx2">
                              <a:lumMod val="75000"/>
                            </a:schemeClr>
                          </a:solidFill>
                          <a:effectLst/>
                          <a:latin typeface="Times New Roman"/>
                          <a:ea typeface="Times New Roman"/>
                          <a:cs typeface="Times New Roman"/>
                        </a:rPr>
                        <a:t>      Сегодня на уроке я познакомилась с притчами о труде, которые учат думать, находить решения проблем, дышат народной мудростью и дают простые ответы на сложные вопросы.</a:t>
                      </a:r>
                      <a:endParaRPr lang="ru-RU" sz="2400" dirty="0" smtClean="0">
                        <a:solidFill>
                          <a:schemeClr val="tx2">
                            <a:lumMod val="75000"/>
                          </a:schemeClr>
                        </a:solidFill>
                        <a:effectLst/>
                        <a:latin typeface="+mn-lt"/>
                        <a:ea typeface="Times New Roman"/>
                        <a:cs typeface="Times New Roman"/>
                      </a:endParaRPr>
                    </a:p>
                    <a:p>
                      <a:pPr>
                        <a:spcAft>
                          <a:spcPts val="0"/>
                        </a:spcAft>
                      </a:pPr>
                      <a:r>
                        <a:rPr lang="kk-KZ" sz="2800" dirty="0" smtClean="0">
                          <a:solidFill>
                            <a:schemeClr val="tx2">
                              <a:lumMod val="75000"/>
                            </a:schemeClr>
                          </a:solidFill>
                          <a:effectLst/>
                          <a:latin typeface="Times New Roman"/>
                          <a:ea typeface="Calibri"/>
                          <a:cs typeface="Times New Roman"/>
                        </a:rPr>
                        <a:t> </a:t>
                      </a:r>
                      <a:endParaRPr lang="ru-RU" sz="2800" dirty="0">
                        <a:solidFill>
                          <a:schemeClr val="tx2">
                            <a:lumMod val="75000"/>
                          </a:schemeClr>
                        </a:solidFill>
                        <a:effectLst/>
                        <a:latin typeface="+mn-lt"/>
                        <a:ea typeface="Calibri"/>
                        <a:cs typeface="Times New Roman"/>
                      </a:endParaRPr>
                    </a:p>
                  </a:txBody>
                  <a:tcPr marL="114300" marR="114300" marT="0" marB="0">
                    <a:lnL>
                      <a:noFill/>
                    </a:lnL>
                    <a:lnR>
                      <a:noFill/>
                    </a:lnR>
                    <a:lnT>
                      <a:noFill/>
                    </a:lnT>
                    <a:lnB>
                      <a:noFill/>
                    </a:lnB>
                  </a:tcPr>
                </a:tc>
                <a:extLst>
                  <a:ext uri="{0D108BD9-81ED-4DB2-BD59-A6C34878D82A}">
                    <a16:rowId xmlns:a16="http://schemas.microsoft.com/office/drawing/2014/main" val="2051025500"/>
                  </a:ext>
                </a:extLst>
              </a:tr>
            </a:tbl>
          </a:graphicData>
        </a:graphic>
      </p:graphicFrame>
    </p:spTree>
    <p:extLst>
      <p:ext uri="{BB962C8B-B14F-4D97-AF65-F5344CB8AC3E}">
        <p14:creationId xmlns:p14="http://schemas.microsoft.com/office/powerpoint/2010/main" val="8986281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19713"/>
            <a:ext cx="9235631" cy="6729853"/>
          </a:xfrm>
          <a:prstGeom prst="rect">
            <a:avLst/>
          </a:prstGeom>
          <a:solidFill>
            <a:schemeClr val="accent1">
              <a:lumMod val="40000"/>
              <a:lumOff val="60000"/>
            </a:schemeClr>
          </a:solidFill>
          <a:ln>
            <a:noFill/>
          </a:ln>
        </p:spPr>
      </p:pic>
      <p:sp>
        <p:nvSpPr>
          <p:cNvPr id="9219"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7C1ECFF6-D241-47FC-844B-9111A9D1D52A}" type="slidenum">
              <a:rPr lang="ru-RU" altLang="ru-RU" sz="1200" b="1">
                <a:solidFill>
                  <a:srgbClr val="002060"/>
                </a:solidFill>
              </a:rPr>
              <a:pPr>
                <a:buSzPts val="1100"/>
              </a:pPr>
              <a:t>23</a:t>
            </a:fld>
            <a:endParaRPr lang="ru-RU" altLang="ru-RU" sz="1200" b="1">
              <a:solidFill>
                <a:srgbClr val="002060"/>
              </a:solidFill>
            </a:endParaRPr>
          </a:p>
        </p:txBody>
      </p:sp>
      <p:cxnSp>
        <p:nvCxnSpPr>
          <p:cNvPr id="9220"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9221"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9223" name="Прямоугольник 9"/>
          <p:cNvSpPr>
            <a:spLocks noChangeArrowheads="1"/>
          </p:cNvSpPr>
          <p:nvPr/>
        </p:nvSpPr>
        <p:spPr bwMode="auto">
          <a:xfrm>
            <a:off x="4475070" y="339090"/>
            <a:ext cx="264452" cy="601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0147" tIns="40074" rIns="80147" bIns="40074">
            <a:spAutoFit/>
          </a:bodyPr>
          <a:lstStyle>
            <a:lvl1pP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1pPr>
            <a:lvl2pPr marL="742950" indent="-28575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2pPr>
            <a:lvl3pPr marL="11430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3pPr>
            <a:lvl4pPr marL="16002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4pPr>
            <a:lvl5pPr marL="20574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9pPr>
          </a:lstStyle>
          <a:p>
            <a:pPr algn="ctr">
              <a:lnSpc>
                <a:spcPct val="115000"/>
              </a:lnSpc>
            </a:pPr>
            <a:r>
              <a:rPr lang="ru-RU" altLang="ru-RU" sz="3200" b="1" dirty="0">
                <a:solidFill>
                  <a:schemeClr val="bg1"/>
                </a:solidFill>
                <a:latin typeface="Times New Roman" pitchFamily="18" charset="0"/>
                <a:cs typeface="Times New Roman" pitchFamily="18" charset="0"/>
              </a:rPr>
              <a:t> </a:t>
            </a:r>
            <a:endParaRPr lang="ru-RU" altLang="ru-RU" sz="2800" b="1" dirty="0">
              <a:solidFill>
                <a:schemeClr val="bg1"/>
              </a:solidFill>
              <a:latin typeface="Times New Roman" pitchFamily="18" charset="0"/>
              <a:cs typeface="Times New Roman" pitchFamily="18" charset="0"/>
            </a:endParaRPr>
          </a:p>
        </p:txBody>
      </p:sp>
      <p:sp>
        <p:nvSpPr>
          <p:cNvPr id="11" name="Прямоугольник 10"/>
          <p:cNvSpPr/>
          <p:nvPr/>
        </p:nvSpPr>
        <p:spPr>
          <a:xfrm>
            <a:off x="412676" y="1151879"/>
            <a:ext cx="8501910" cy="511818"/>
          </a:xfrm>
          <a:prstGeom prst="rect">
            <a:avLst/>
          </a:prstGeom>
        </p:spPr>
        <p:txBody>
          <a:bodyPr lIns="80147" tIns="40074" rIns="80147" bIns="40074">
            <a:spAutoFit/>
          </a:bodyPr>
          <a:lstStyle/>
          <a:p>
            <a:r>
              <a:rPr lang="ru-RU" sz="28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ea typeface="Times New Roman"/>
              <a:cs typeface="Times New Roman" panose="02020603050405020304" pitchFamily="18" charset="0"/>
            </a:endParaRPr>
          </a:p>
        </p:txBody>
      </p:sp>
      <p:sp>
        <p:nvSpPr>
          <p:cNvPr id="9" name="TextBox 8"/>
          <p:cNvSpPr txBox="1"/>
          <p:nvPr/>
        </p:nvSpPr>
        <p:spPr>
          <a:xfrm>
            <a:off x="654872" y="357166"/>
            <a:ext cx="7242598" cy="523220"/>
          </a:xfrm>
          <a:prstGeom prst="rect">
            <a:avLst/>
          </a:prstGeom>
          <a:noFill/>
        </p:spPr>
        <p:txBody>
          <a:bodyPr wrap="square" rtlCol="0">
            <a:spAutoFit/>
          </a:bodyPr>
          <a:lstStyle/>
          <a:p>
            <a:pPr algn="ctr"/>
            <a:r>
              <a:rPr lang="ru-RU" sz="2800" b="1" dirty="0">
                <a:solidFill>
                  <a:schemeClr val="bg1"/>
                </a:solidFill>
                <a:latin typeface="Times New Roman" pitchFamily="18" charset="0"/>
                <a:cs typeface="Times New Roman" pitchFamily="18" charset="0"/>
              </a:rPr>
              <a:t>Ребята, наш урок подошел к концу. </a:t>
            </a:r>
          </a:p>
        </p:txBody>
      </p:sp>
      <p:sp>
        <p:nvSpPr>
          <p:cNvPr id="10" name="TextBox 9"/>
          <p:cNvSpPr txBox="1"/>
          <p:nvPr/>
        </p:nvSpPr>
        <p:spPr>
          <a:xfrm>
            <a:off x="785786" y="1142984"/>
            <a:ext cx="3857652" cy="461665"/>
          </a:xfrm>
          <a:prstGeom prst="rect">
            <a:avLst/>
          </a:prstGeom>
          <a:noFill/>
        </p:spPr>
        <p:txBody>
          <a:bodyPr wrap="square" rtlCol="0">
            <a:spAutoFit/>
          </a:bodyPr>
          <a:lstStyle/>
          <a:p>
            <a:endParaRPr lang="ru-RU" sz="2400" dirty="0">
              <a:latin typeface="Times New Roman" pitchFamily="18" charset="0"/>
              <a:cs typeface="Times New Roman" pitchFamily="18" charset="0"/>
            </a:endParaRPr>
          </a:p>
        </p:txBody>
      </p:sp>
      <p:grpSp>
        <p:nvGrpSpPr>
          <p:cNvPr id="2" name="Group 1"/>
          <p:cNvGrpSpPr>
            <a:grpSpLocks/>
          </p:cNvGrpSpPr>
          <p:nvPr/>
        </p:nvGrpSpPr>
        <p:grpSpPr bwMode="auto">
          <a:xfrm>
            <a:off x="642910" y="1141919"/>
            <a:ext cx="7500990" cy="1285884"/>
            <a:chOff x="1033" y="167"/>
            <a:chExt cx="8152" cy="1207"/>
          </a:xfrm>
        </p:grpSpPr>
        <p:sp>
          <p:nvSpPr>
            <p:cNvPr id="5122" name="Freeform 2"/>
            <p:cNvSpPr>
              <a:spLocks/>
            </p:cNvSpPr>
            <p:nvPr/>
          </p:nvSpPr>
          <p:spPr bwMode="auto">
            <a:xfrm>
              <a:off x="1262" y="232"/>
              <a:ext cx="7907" cy="1127"/>
            </a:xfrm>
            <a:custGeom>
              <a:avLst/>
              <a:gdLst/>
              <a:ahLst/>
              <a:cxnLst>
                <a:cxn ang="0">
                  <a:pos x="114" y="0"/>
                </a:cxn>
                <a:cxn ang="0">
                  <a:pos x="48" y="1"/>
                </a:cxn>
                <a:cxn ang="0">
                  <a:pos x="14" y="14"/>
                </a:cxn>
                <a:cxn ang="0">
                  <a:pos x="2" y="48"/>
                </a:cxn>
                <a:cxn ang="0">
                  <a:pos x="0" y="113"/>
                </a:cxn>
                <a:cxn ang="0">
                  <a:pos x="0" y="1013"/>
                </a:cxn>
                <a:cxn ang="0">
                  <a:pos x="2" y="1079"/>
                </a:cxn>
                <a:cxn ang="0">
                  <a:pos x="14" y="1112"/>
                </a:cxn>
                <a:cxn ang="0">
                  <a:pos x="48" y="1125"/>
                </a:cxn>
                <a:cxn ang="0">
                  <a:pos x="114" y="1127"/>
                </a:cxn>
                <a:cxn ang="0">
                  <a:pos x="7794" y="1127"/>
                </a:cxn>
                <a:cxn ang="0">
                  <a:pos x="7859" y="1125"/>
                </a:cxn>
                <a:cxn ang="0">
                  <a:pos x="7893" y="1112"/>
                </a:cxn>
                <a:cxn ang="0">
                  <a:pos x="7905" y="1079"/>
                </a:cxn>
                <a:cxn ang="0">
                  <a:pos x="7907" y="1013"/>
                </a:cxn>
                <a:cxn ang="0">
                  <a:pos x="7907" y="113"/>
                </a:cxn>
                <a:cxn ang="0">
                  <a:pos x="7905" y="48"/>
                </a:cxn>
                <a:cxn ang="0">
                  <a:pos x="7893" y="14"/>
                </a:cxn>
                <a:cxn ang="0">
                  <a:pos x="7859" y="1"/>
                </a:cxn>
                <a:cxn ang="0">
                  <a:pos x="7794" y="0"/>
                </a:cxn>
                <a:cxn ang="0">
                  <a:pos x="114" y="0"/>
                </a:cxn>
              </a:cxnLst>
              <a:rect l="0" t="0" r="r" b="b"/>
              <a:pathLst>
                <a:path w="7907" h="1127">
                  <a:moveTo>
                    <a:pt x="114" y="0"/>
                  </a:moveTo>
                  <a:lnTo>
                    <a:pt x="48" y="1"/>
                  </a:lnTo>
                  <a:lnTo>
                    <a:pt x="14" y="14"/>
                  </a:lnTo>
                  <a:lnTo>
                    <a:pt x="2" y="48"/>
                  </a:lnTo>
                  <a:lnTo>
                    <a:pt x="0" y="113"/>
                  </a:lnTo>
                  <a:lnTo>
                    <a:pt x="0" y="1013"/>
                  </a:lnTo>
                  <a:lnTo>
                    <a:pt x="2" y="1079"/>
                  </a:lnTo>
                  <a:lnTo>
                    <a:pt x="14" y="1112"/>
                  </a:lnTo>
                  <a:lnTo>
                    <a:pt x="48" y="1125"/>
                  </a:lnTo>
                  <a:lnTo>
                    <a:pt x="114" y="1127"/>
                  </a:lnTo>
                  <a:lnTo>
                    <a:pt x="7794" y="1127"/>
                  </a:lnTo>
                  <a:lnTo>
                    <a:pt x="7859" y="1125"/>
                  </a:lnTo>
                  <a:lnTo>
                    <a:pt x="7893" y="1112"/>
                  </a:lnTo>
                  <a:lnTo>
                    <a:pt x="7905" y="1079"/>
                  </a:lnTo>
                  <a:lnTo>
                    <a:pt x="7907" y="1013"/>
                  </a:lnTo>
                  <a:lnTo>
                    <a:pt x="7907" y="113"/>
                  </a:lnTo>
                  <a:lnTo>
                    <a:pt x="7905" y="48"/>
                  </a:lnTo>
                  <a:lnTo>
                    <a:pt x="7893" y="14"/>
                  </a:lnTo>
                  <a:lnTo>
                    <a:pt x="7859" y="1"/>
                  </a:lnTo>
                  <a:lnTo>
                    <a:pt x="7794" y="0"/>
                  </a:lnTo>
                  <a:lnTo>
                    <a:pt x="114" y="0"/>
                  </a:lnTo>
                  <a:close/>
                </a:path>
              </a:pathLst>
            </a:custGeom>
            <a:noFill/>
            <a:ln w="19050">
              <a:solidFill>
                <a:srgbClr val="F8E9B6"/>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123" name="Freeform 3"/>
            <p:cNvSpPr>
              <a:spLocks/>
            </p:cNvSpPr>
            <p:nvPr/>
          </p:nvSpPr>
          <p:spPr bwMode="auto">
            <a:xfrm>
              <a:off x="1046" y="180"/>
              <a:ext cx="513" cy="425"/>
            </a:xfrm>
            <a:custGeom>
              <a:avLst/>
              <a:gdLst/>
              <a:ahLst/>
              <a:cxnLst>
                <a:cxn ang="0">
                  <a:pos x="254" y="0"/>
                </a:cxn>
                <a:cxn ang="0">
                  <a:pos x="0" y="424"/>
                </a:cxn>
                <a:cxn ang="0">
                  <a:pos x="512" y="424"/>
                </a:cxn>
                <a:cxn ang="0">
                  <a:pos x="254" y="0"/>
                </a:cxn>
              </a:cxnLst>
              <a:rect l="0" t="0" r="r" b="b"/>
              <a:pathLst>
                <a:path w="513" h="425">
                  <a:moveTo>
                    <a:pt x="254" y="0"/>
                  </a:moveTo>
                  <a:lnTo>
                    <a:pt x="0" y="424"/>
                  </a:lnTo>
                  <a:lnTo>
                    <a:pt x="512" y="424"/>
                  </a:lnTo>
                  <a:lnTo>
                    <a:pt x="254" y="0"/>
                  </a:lnTo>
                  <a:close/>
                </a:path>
              </a:pathLst>
            </a:custGeom>
            <a:solidFill>
              <a:srgbClr val="F8E9B6"/>
            </a:solidFill>
            <a:ln w="9525">
              <a:no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5126" name="Text Box 6"/>
            <p:cNvSpPr txBox="1">
              <a:spLocks noChangeArrowheads="1"/>
            </p:cNvSpPr>
            <p:nvPr/>
          </p:nvSpPr>
          <p:spPr bwMode="auto">
            <a:xfrm>
              <a:off x="1033" y="167"/>
              <a:ext cx="8152" cy="120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457200" marR="174625" lvl="1" indent="0" algn="just" defTabSz="914400" rtl="0" eaLnBrk="1" fontAlgn="base" latinLnBrk="0" hangingPunct="1">
                <a:lnSpc>
                  <a:spcPct val="100000"/>
                </a:lnSpc>
                <a:spcBef>
                  <a:spcPts val="725"/>
                </a:spcBef>
                <a:spcAft>
                  <a:spcPts val="1000"/>
                </a:spcAft>
                <a:buClrTx/>
                <a:buSzTx/>
                <a:buFontTx/>
                <a:buNone/>
                <a:tabLst/>
              </a:pPr>
              <a:r>
                <a:rPr kumimoji="0" lang="ru-RU" sz="2000" b="1" i="1" u="none" strike="noStrike" cap="none" normalizeH="0" baseline="0" dirty="0">
                  <a:ln>
                    <a:noFill/>
                  </a:ln>
                  <a:solidFill>
                    <a:schemeClr val="tx1"/>
                  </a:solidFill>
                  <a:effectLst/>
                  <a:latin typeface="Times New Roman" pitchFamily="18" charset="0"/>
                  <a:cs typeface="Times New Roman" pitchFamily="18" charset="0"/>
                </a:rPr>
                <a:t> </a:t>
              </a:r>
              <a:endParaRPr kumimoji="0" lang="ru-RU" sz="2000" b="0" u="none" strike="noStrike" cap="none" normalizeH="0" baseline="0" dirty="0">
                <a:ln>
                  <a:noFill/>
                </a:ln>
                <a:solidFill>
                  <a:schemeClr val="tx1"/>
                </a:solidFill>
                <a:effectLst/>
                <a:latin typeface="Times New Roman" pitchFamily="18" charset="0"/>
                <a:cs typeface="Times New Roman" pitchFamily="18" charset="0"/>
              </a:endParaRPr>
            </a:p>
          </p:txBody>
        </p:sp>
      </p:grpSp>
      <p:graphicFrame>
        <p:nvGraphicFramePr>
          <p:cNvPr id="5" name="Таблица 4">
            <a:extLst>
              <a:ext uri="{FF2B5EF4-FFF2-40B4-BE49-F238E27FC236}">
                <a16:creationId xmlns:a16="http://schemas.microsoft.com/office/drawing/2014/main" id="{A08ECDFC-BB48-4A60-BDA5-6B5C1F09AE20}"/>
              </a:ext>
            </a:extLst>
          </p:cNvPr>
          <p:cNvGraphicFramePr>
            <a:graphicFrameLocks noGrp="1"/>
          </p:cNvGraphicFramePr>
          <p:nvPr>
            <p:extLst>
              <p:ext uri="{D42A27DB-BD31-4B8C-83A1-F6EECF244321}">
                <p14:modId xmlns:p14="http://schemas.microsoft.com/office/powerpoint/2010/main" val="1907112843"/>
              </p:ext>
            </p:extLst>
          </p:nvPr>
        </p:nvGraphicFramePr>
        <p:xfrm>
          <a:off x="374030" y="940933"/>
          <a:ext cx="8540555" cy="5084388"/>
        </p:xfrm>
        <a:graphic>
          <a:graphicData uri="http://schemas.openxmlformats.org/drawingml/2006/table">
            <a:tbl>
              <a:tblPr/>
              <a:tblGrid>
                <a:gridCol w="8540555">
                  <a:extLst>
                    <a:ext uri="{9D8B030D-6E8A-4147-A177-3AD203B41FA5}">
                      <a16:colId xmlns:a16="http://schemas.microsoft.com/office/drawing/2014/main" val="1557111747"/>
                    </a:ext>
                  </a:extLst>
                </a:gridCol>
              </a:tblGrid>
              <a:tr h="5084388">
                <a:tc>
                  <a:txBody>
                    <a:bodyPr/>
                    <a:lstStyle/>
                    <a:p>
                      <a:pPr algn="ctr">
                        <a:lnSpc>
                          <a:spcPct val="115000"/>
                        </a:lnSpc>
                        <a:spcAft>
                          <a:spcPts val="1000"/>
                        </a:spcAft>
                      </a:pPr>
                      <a:endParaRPr lang="ru-RU" sz="1800" dirty="0" smtClean="0">
                        <a:solidFill>
                          <a:schemeClr val="tx2"/>
                        </a:solidFill>
                        <a:effectLst/>
                        <a:latin typeface="Times New Roman" pitchFamily="18" charset="0"/>
                        <a:ea typeface="Times New Roman" panose="02020603050405020304" pitchFamily="18" charset="0"/>
                        <a:cs typeface="Times New Roman" pitchFamily="18" charset="0"/>
                      </a:endParaRPr>
                    </a:p>
                    <a:p>
                      <a:pPr algn="l">
                        <a:lnSpc>
                          <a:spcPct val="115000"/>
                        </a:lnSpc>
                        <a:spcAft>
                          <a:spcPts val="1000"/>
                        </a:spcAft>
                      </a:pPr>
                      <a:r>
                        <a:rPr lang="ru-RU" sz="2400" b="1" dirty="0" smtClean="0">
                          <a:solidFill>
                            <a:schemeClr val="tx1"/>
                          </a:solidFill>
                          <a:effectLst/>
                          <a:latin typeface="Times New Roman" pitchFamily="18" charset="0"/>
                          <a:ea typeface="Times New Roman" panose="02020603050405020304" pitchFamily="18" charset="0"/>
                          <a:cs typeface="Times New Roman" pitchFamily="18" charset="0"/>
                        </a:rPr>
                        <a:t>Вы узнали:</a:t>
                      </a:r>
                    </a:p>
                    <a:p>
                      <a:pPr algn="l">
                        <a:lnSpc>
                          <a:spcPct val="115000"/>
                        </a:lnSpc>
                        <a:spcAft>
                          <a:spcPts val="1000"/>
                        </a:spcAft>
                      </a:pPr>
                      <a:r>
                        <a:rPr lang="ru-RU" sz="2400" b="0" dirty="0" smtClean="0">
                          <a:solidFill>
                            <a:schemeClr val="tx2"/>
                          </a:solidFill>
                          <a:effectLst/>
                          <a:latin typeface="Times New Roman" pitchFamily="18" charset="0"/>
                          <a:ea typeface="Times New Roman" panose="02020603050405020304" pitchFamily="18" charset="0"/>
                          <a:cs typeface="Times New Roman" pitchFamily="18" charset="0"/>
                        </a:rPr>
                        <a:t>-о  роли труда в жизни человека;</a:t>
                      </a:r>
                    </a:p>
                    <a:p>
                      <a:pPr algn="l">
                        <a:lnSpc>
                          <a:spcPct val="115000"/>
                        </a:lnSpc>
                        <a:spcAft>
                          <a:spcPts val="1000"/>
                        </a:spcAft>
                      </a:pPr>
                      <a:r>
                        <a:rPr lang="ru-RU" sz="2400" b="1" dirty="0" smtClean="0">
                          <a:solidFill>
                            <a:schemeClr val="tx1"/>
                          </a:solidFill>
                          <a:effectLst/>
                          <a:latin typeface="Times New Roman" pitchFamily="18" charset="0"/>
                          <a:ea typeface="Times New Roman" panose="02020603050405020304" pitchFamily="18" charset="0"/>
                          <a:cs typeface="Times New Roman" pitchFamily="18" charset="0"/>
                        </a:rPr>
                        <a:t>Вы </a:t>
                      </a:r>
                    </a:p>
                    <a:p>
                      <a:pPr algn="l">
                        <a:lnSpc>
                          <a:spcPct val="115000"/>
                        </a:lnSpc>
                        <a:spcAft>
                          <a:spcPts val="1000"/>
                        </a:spcAft>
                      </a:pPr>
                      <a:r>
                        <a:rPr lang="ru-RU" sz="2400" b="0" dirty="0" smtClean="0">
                          <a:solidFill>
                            <a:schemeClr val="tx2"/>
                          </a:solidFill>
                          <a:effectLst/>
                          <a:latin typeface="Times New Roman" pitchFamily="18" charset="0"/>
                          <a:ea typeface="Times New Roman" panose="02020603050405020304" pitchFamily="18" charset="0"/>
                          <a:cs typeface="Times New Roman" pitchFamily="18" charset="0"/>
                        </a:rPr>
                        <a:t>- составили  вопросный план;</a:t>
                      </a:r>
                    </a:p>
                    <a:p>
                      <a:pPr algn="l">
                        <a:lnSpc>
                          <a:spcPct val="115000"/>
                        </a:lnSpc>
                        <a:spcAft>
                          <a:spcPts val="1000"/>
                        </a:spcAft>
                      </a:pPr>
                      <a:r>
                        <a:rPr lang="ru-RU" sz="2400" b="0" dirty="0" smtClean="0">
                          <a:solidFill>
                            <a:schemeClr val="tx2"/>
                          </a:solidFill>
                          <a:effectLst/>
                          <a:latin typeface="Times New Roman" pitchFamily="18" charset="0"/>
                          <a:ea typeface="Times New Roman" panose="02020603050405020304" pitchFamily="18" charset="0"/>
                          <a:cs typeface="Times New Roman" pitchFamily="18" charset="0"/>
                        </a:rPr>
                        <a:t>- участвовали  в диалоге по общественно-значимым проблемам, аргументируя свою точку зрения;</a:t>
                      </a:r>
                    </a:p>
                    <a:p>
                      <a:pPr algn="l">
                        <a:lnSpc>
                          <a:spcPct val="115000"/>
                        </a:lnSpc>
                        <a:spcAft>
                          <a:spcPts val="1000"/>
                        </a:spcAft>
                      </a:pPr>
                      <a:r>
                        <a:rPr lang="ru-RU" sz="2400" b="0" dirty="0" smtClean="0">
                          <a:solidFill>
                            <a:schemeClr val="tx2"/>
                          </a:solidFill>
                          <a:effectLst/>
                          <a:latin typeface="Times New Roman" pitchFamily="18" charset="0"/>
                          <a:ea typeface="Times New Roman" panose="02020603050405020304" pitchFamily="18" charset="0"/>
                          <a:cs typeface="Times New Roman" pitchFamily="18" charset="0"/>
                        </a:rPr>
                        <a:t>- написали эссе, соблюдая особенности текста-рассуждения;</a:t>
                      </a:r>
                    </a:p>
                    <a:p>
                      <a:pPr algn="l">
                        <a:lnSpc>
                          <a:spcPct val="115000"/>
                        </a:lnSpc>
                        <a:spcAft>
                          <a:spcPts val="1000"/>
                        </a:spcAft>
                      </a:pPr>
                      <a:r>
                        <a:rPr lang="ru-RU" sz="2400" b="0" dirty="0" smtClean="0">
                          <a:solidFill>
                            <a:schemeClr val="tx2"/>
                          </a:solidFill>
                          <a:effectLst/>
                          <a:latin typeface="Times New Roman" pitchFamily="18" charset="0"/>
                          <a:ea typeface="Times New Roman" panose="02020603050405020304" pitchFamily="18" charset="0"/>
                          <a:cs typeface="Times New Roman" pitchFamily="18" charset="0"/>
                        </a:rPr>
                        <a:t>- определили главную,</a:t>
                      </a:r>
                      <a:r>
                        <a:rPr lang="ru-RU" sz="2400" b="0" baseline="0" dirty="0" smtClean="0">
                          <a:solidFill>
                            <a:schemeClr val="tx2"/>
                          </a:solidFill>
                          <a:effectLst/>
                          <a:latin typeface="Times New Roman" pitchFamily="18" charset="0"/>
                          <a:ea typeface="Times New Roman" panose="02020603050405020304" pitchFamily="18" charset="0"/>
                          <a:cs typeface="Times New Roman" pitchFamily="18" charset="0"/>
                        </a:rPr>
                        <a:t> второстепенную и детальную информацию.</a:t>
                      </a:r>
                      <a:endParaRPr lang="ru-RU" sz="2400" b="0" dirty="0" smtClean="0">
                        <a:solidFill>
                          <a:schemeClr val="tx2"/>
                        </a:solidFill>
                        <a:effectLst/>
                        <a:latin typeface="Times New Roman" pitchFamily="18" charset="0"/>
                        <a:ea typeface="Times New Roman" panose="02020603050405020304" pitchFamily="18" charset="0"/>
                        <a:cs typeface="Times New Roman" pitchFamily="18" charset="0"/>
                      </a:endParaRPr>
                    </a:p>
                  </a:txBody>
                  <a:tcPr marL="114300" marR="114300" marT="0" marB="0">
                    <a:lnL>
                      <a:noFill/>
                    </a:lnL>
                    <a:lnR>
                      <a:noFill/>
                    </a:lnR>
                    <a:lnT>
                      <a:noFill/>
                    </a:lnT>
                    <a:lnB>
                      <a:noFill/>
                    </a:lnB>
                  </a:tcPr>
                </a:tc>
                <a:extLst>
                  <a:ext uri="{0D108BD9-81ED-4DB2-BD59-A6C34878D82A}">
                    <a16:rowId xmlns:a16="http://schemas.microsoft.com/office/drawing/2014/main" val="2051025500"/>
                  </a:ext>
                </a:extLst>
              </a:tr>
            </a:tbl>
          </a:graphicData>
        </a:graphic>
      </p:graphicFrame>
    </p:spTree>
    <p:extLst>
      <p:ext uri="{BB962C8B-B14F-4D97-AF65-F5344CB8AC3E}">
        <p14:creationId xmlns:p14="http://schemas.microsoft.com/office/powerpoint/2010/main" val="13950696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7C1ECFF6-D241-47FC-844B-9111A9D1D52A}" type="slidenum">
              <a:rPr lang="ru-RU" altLang="ru-RU" sz="1200" b="1">
                <a:solidFill>
                  <a:srgbClr val="002060"/>
                </a:solidFill>
              </a:rPr>
              <a:pPr>
                <a:buSzPts val="1100"/>
              </a:pPr>
              <a:t>24</a:t>
            </a:fld>
            <a:endParaRPr lang="ru-RU" altLang="ru-RU" sz="1200" b="1">
              <a:solidFill>
                <a:srgbClr val="002060"/>
              </a:solidFill>
            </a:endParaRPr>
          </a:p>
        </p:txBody>
      </p:sp>
      <p:cxnSp>
        <p:nvCxnSpPr>
          <p:cNvPr id="9220"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9221" name="Google Shape;125;p4"/>
          <p:cNvCxnSpPr>
            <a:cxnSpLocks noChangeShapeType="1"/>
          </p:cNvCxnSpPr>
          <p:nvPr/>
        </p:nvCxnSpPr>
        <p:spPr bwMode="auto">
          <a:xfrm rot="10800000" flipH="1">
            <a:off x="300004" y="83671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11" name="Прямоугольник 10"/>
          <p:cNvSpPr/>
          <p:nvPr/>
        </p:nvSpPr>
        <p:spPr>
          <a:xfrm>
            <a:off x="412676" y="1151879"/>
            <a:ext cx="8501910" cy="511818"/>
          </a:xfrm>
          <a:prstGeom prst="rect">
            <a:avLst/>
          </a:prstGeom>
        </p:spPr>
        <p:txBody>
          <a:bodyPr lIns="80147" tIns="40074" rIns="80147" bIns="40074">
            <a:spAutoFit/>
          </a:bodyPr>
          <a:lstStyle/>
          <a:p>
            <a:r>
              <a:rPr lang="ru-RU" sz="28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ea typeface="Times New Roman"/>
              <a:cs typeface="Times New Roman" panose="02020603050405020304" pitchFamily="18" charset="0"/>
            </a:endParaRPr>
          </a:p>
        </p:txBody>
      </p:sp>
      <p:graphicFrame>
        <p:nvGraphicFramePr>
          <p:cNvPr id="5" name="Таблица 4">
            <a:extLst>
              <a:ext uri="{FF2B5EF4-FFF2-40B4-BE49-F238E27FC236}">
                <a16:creationId xmlns:a16="http://schemas.microsoft.com/office/drawing/2014/main" id="{982A764F-FD39-4B0D-B64A-8330DA5B5166}"/>
              </a:ext>
            </a:extLst>
          </p:cNvPr>
          <p:cNvGraphicFramePr>
            <a:graphicFrameLocks noGrp="1"/>
          </p:cNvGraphicFramePr>
          <p:nvPr>
            <p:extLst>
              <p:ext uri="{D42A27DB-BD31-4B8C-83A1-F6EECF244321}">
                <p14:modId xmlns:p14="http://schemas.microsoft.com/office/powerpoint/2010/main" val="3838342593"/>
              </p:ext>
            </p:extLst>
          </p:nvPr>
        </p:nvGraphicFramePr>
        <p:xfrm>
          <a:off x="179512" y="1052736"/>
          <a:ext cx="8735074" cy="5256584"/>
        </p:xfrm>
        <a:graphic>
          <a:graphicData uri="http://schemas.openxmlformats.org/drawingml/2006/table">
            <a:tbl>
              <a:tblPr/>
              <a:tblGrid>
                <a:gridCol w="8735074">
                  <a:extLst>
                    <a:ext uri="{9D8B030D-6E8A-4147-A177-3AD203B41FA5}">
                      <a16:colId xmlns:a16="http://schemas.microsoft.com/office/drawing/2014/main" val="2363796819"/>
                    </a:ext>
                  </a:extLst>
                </a:gridCol>
              </a:tblGrid>
              <a:tr h="5256584">
                <a:tc>
                  <a:txBody>
                    <a:bodyPr/>
                    <a:lstStyle/>
                    <a:p>
                      <a:pPr algn="ctr">
                        <a:lnSpc>
                          <a:spcPct val="115000"/>
                        </a:lnSpc>
                        <a:spcAft>
                          <a:spcPts val="1000"/>
                        </a:spcAft>
                      </a:pPr>
                      <a:r>
                        <a:rPr lang="kk-KZ"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Рекомендуемое учебное </a:t>
                      </a:r>
                      <a:r>
                        <a:rPr lang="kk-KZ" sz="28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задание:</a:t>
                      </a:r>
                    </a:p>
                    <a:p>
                      <a:pPr algn="l">
                        <a:lnSpc>
                          <a:spcPct val="115000"/>
                        </a:lnSpc>
                        <a:spcAft>
                          <a:spcPts val="1000"/>
                        </a:spcAft>
                      </a:pPr>
                      <a:r>
                        <a:rPr lang="ru-RU" sz="2000" b="0" dirty="0" smtClean="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На сегодняшнем уроке вы познакомились с текстами  о труде и продемонстрировали понимание о необходимости трудиться и приобрести нужные навыки. </a:t>
                      </a:r>
                    </a:p>
                    <a:p>
                      <a:pPr algn="l">
                        <a:lnSpc>
                          <a:spcPct val="115000"/>
                        </a:lnSpc>
                        <a:spcAft>
                          <a:spcPts val="1000"/>
                        </a:spcAft>
                      </a:pPr>
                      <a:r>
                        <a:rPr lang="ru-RU" sz="2000" b="0" dirty="0" smtClean="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К этому же призывают народные пословицы и поговорки. </a:t>
                      </a:r>
                    </a:p>
                    <a:p>
                      <a:pPr algn="l">
                        <a:lnSpc>
                          <a:spcPct val="115000"/>
                        </a:lnSpc>
                        <a:spcAft>
                          <a:spcPts val="1000"/>
                        </a:spcAft>
                      </a:pPr>
                      <a:r>
                        <a:rPr lang="ru-RU" sz="2000" b="0" dirty="0" smtClean="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Я рекомендую вам выбрать  одну  из пословиц о труде  и написать   эссе. </a:t>
                      </a:r>
                    </a:p>
                    <a:p>
                      <a:pPr algn="l">
                        <a:lnSpc>
                          <a:spcPct val="115000"/>
                        </a:lnSpc>
                        <a:spcAft>
                          <a:spcPts val="1000"/>
                        </a:spcAft>
                      </a:pPr>
                      <a:endParaRPr lang="ru-RU" sz="2000" b="0" dirty="0" smtClean="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15000"/>
                        </a:lnSpc>
                        <a:spcAft>
                          <a:spcPts val="1000"/>
                        </a:spcAft>
                      </a:pPr>
                      <a:r>
                        <a:rPr lang="ru-RU" sz="2000" b="0" i="1" dirty="0" smtClean="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Труд всё побеждает.</a:t>
                      </a:r>
                    </a:p>
                    <a:p>
                      <a:pPr algn="ctr">
                        <a:lnSpc>
                          <a:spcPct val="115000"/>
                        </a:lnSpc>
                        <a:spcAft>
                          <a:spcPts val="1000"/>
                        </a:spcAft>
                      </a:pPr>
                      <a:r>
                        <a:rPr lang="ru-RU" sz="2000" b="0" i="1" dirty="0" smtClean="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Учение и труд рядом живут.</a:t>
                      </a:r>
                    </a:p>
                    <a:p>
                      <a:pPr algn="ctr">
                        <a:lnSpc>
                          <a:spcPct val="115000"/>
                        </a:lnSpc>
                        <a:spcAft>
                          <a:spcPts val="1000"/>
                        </a:spcAft>
                      </a:pPr>
                      <a:r>
                        <a:rPr lang="ru-RU" sz="2000" b="0" i="1" dirty="0" smtClean="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Любовь и труд  счастье дают</a:t>
                      </a:r>
                    </a:p>
                  </a:txBody>
                  <a:tcPr marL="114300" marR="114300" marT="0" marB="0">
                    <a:lnL>
                      <a:noFill/>
                    </a:lnL>
                    <a:lnR>
                      <a:noFill/>
                    </a:lnR>
                    <a:lnT>
                      <a:noFill/>
                    </a:lnT>
                    <a:lnB>
                      <a:noFill/>
                    </a:lnB>
                  </a:tcPr>
                </a:tc>
                <a:extLst>
                  <a:ext uri="{0D108BD9-81ED-4DB2-BD59-A6C34878D82A}">
                    <a16:rowId xmlns:a16="http://schemas.microsoft.com/office/drawing/2014/main" val="90288293"/>
                  </a:ext>
                </a:extLst>
              </a:tr>
            </a:tbl>
          </a:graphicData>
        </a:graphic>
      </p:graphicFrame>
    </p:spTree>
    <p:extLst>
      <p:ext uri="{BB962C8B-B14F-4D97-AF65-F5344CB8AC3E}">
        <p14:creationId xmlns:p14="http://schemas.microsoft.com/office/powerpoint/2010/main" val="25095598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5718"/>
            <a:ext cx="9160290" cy="6858000"/>
          </a:xfrm>
          <a:prstGeom prst="rect">
            <a:avLst/>
          </a:prstGeom>
          <a:solidFill>
            <a:schemeClr val="accent1">
              <a:lumMod val="40000"/>
              <a:lumOff val="60000"/>
            </a:schemeClr>
          </a:solidFill>
          <a:ln>
            <a:noFill/>
          </a:ln>
        </p:spPr>
      </p:pic>
      <p:sp>
        <p:nvSpPr>
          <p:cNvPr id="9219"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7C1ECFF6-D241-47FC-844B-9111A9D1D52A}" type="slidenum">
              <a:rPr lang="ru-RU" altLang="ru-RU" sz="1200" b="1">
                <a:solidFill>
                  <a:srgbClr val="002060"/>
                </a:solidFill>
              </a:rPr>
              <a:pPr>
                <a:buSzPts val="1100"/>
              </a:pPr>
              <a:t>25</a:t>
            </a:fld>
            <a:endParaRPr lang="ru-RU" altLang="ru-RU" sz="1200" b="1">
              <a:solidFill>
                <a:srgbClr val="002060"/>
              </a:solidFill>
            </a:endParaRPr>
          </a:p>
        </p:txBody>
      </p:sp>
      <p:cxnSp>
        <p:nvCxnSpPr>
          <p:cNvPr id="9220"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9221"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9223" name="Прямоугольник 9"/>
          <p:cNvSpPr>
            <a:spLocks noChangeArrowheads="1"/>
          </p:cNvSpPr>
          <p:nvPr/>
        </p:nvSpPr>
        <p:spPr bwMode="auto">
          <a:xfrm>
            <a:off x="4475070" y="339090"/>
            <a:ext cx="264452" cy="601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0147" tIns="40074" rIns="80147" bIns="40074">
            <a:spAutoFit/>
          </a:bodyPr>
          <a:lstStyle>
            <a:lvl1pP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1pPr>
            <a:lvl2pPr marL="742950" indent="-28575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2pPr>
            <a:lvl3pPr marL="11430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3pPr>
            <a:lvl4pPr marL="16002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4pPr>
            <a:lvl5pPr marL="20574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9pPr>
          </a:lstStyle>
          <a:p>
            <a:pPr algn="ctr">
              <a:lnSpc>
                <a:spcPct val="115000"/>
              </a:lnSpc>
            </a:pPr>
            <a:r>
              <a:rPr lang="ru-RU" altLang="ru-RU" sz="3200" b="1" dirty="0">
                <a:solidFill>
                  <a:schemeClr val="bg1"/>
                </a:solidFill>
                <a:latin typeface="Times New Roman" pitchFamily="18" charset="0"/>
                <a:cs typeface="Times New Roman" pitchFamily="18" charset="0"/>
              </a:rPr>
              <a:t> </a:t>
            </a:r>
            <a:endParaRPr lang="ru-RU" altLang="ru-RU" sz="2800" b="1" dirty="0">
              <a:solidFill>
                <a:schemeClr val="bg1"/>
              </a:solidFill>
              <a:latin typeface="Times New Roman" pitchFamily="18" charset="0"/>
              <a:cs typeface="Times New Roman" pitchFamily="18" charset="0"/>
            </a:endParaRPr>
          </a:p>
        </p:txBody>
      </p:sp>
      <p:sp>
        <p:nvSpPr>
          <p:cNvPr id="11" name="Прямоугольник 10"/>
          <p:cNvSpPr/>
          <p:nvPr/>
        </p:nvSpPr>
        <p:spPr>
          <a:xfrm>
            <a:off x="412676" y="1151879"/>
            <a:ext cx="8501910" cy="511818"/>
          </a:xfrm>
          <a:prstGeom prst="rect">
            <a:avLst/>
          </a:prstGeom>
        </p:spPr>
        <p:txBody>
          <a:bodyPr lIns="80147" tIns="40074" rIns="80147" bIns="40074">
            <a:spAutoFit/>
          </a:bodyPr>
          <a:lstStyle/>
          <a:p>
            <a:r>
              <a:rPr lang="ru-RU" sz="28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ea typeface="Times New Roman"/>
              <a:cs typeface="Times New Roman" panose="02020603050405020304" pitchFamily="18" charset="0"/>
            </a:endParaRPr>
          </a:p>
        </p:txBody>
      </p:sp>
      <p:sp>
        <p:nvSpPr>
          <p:cNvPr id="10" name="TextBox 9"/>
          <p:cNvSpPr txBox="1"/>
          <p:nvPr/>
        </p:nvSpPr>
        <p:spPr>
          <a:xfrm>
            <a:off x="785786" y="1142984"/>
            <a:ext cx="3857652" cy="461665"/>
          </a:xfrm>
          <a:prstGeom prst="rect">
            <a:avLst/>
          </a:prstGeom>
          <a:noFill/>
        </p:spPr>
        <p:txBody>
          <a:bodyPr wrap="square" rtlCol="0">
            <a:spAutoFit/>
          </a:bodyPr>
          <a:lstStyle/>
          <a:p>
            <a:endParaRPr lang="ru-RU" sz="2400" dirty="0">
              <a:latin typeface="Times New Roman" pitchFamily="18" charset="0"/>
              <a:cs typeface="Times New Roman" pitchFamily="18" charset="0"/>
            </a:endParaRPr>
          </a:p>
        </p:txBody>
      </p:sp>
      <p:grpSp>
        <p:nvGrpSpPr>
          <p:cNvPr id="2" name="Group 1"/>
          <p:cNvGrpSpPr>
            <a:grpSpLocks/>
          </p:cNvGrpSpPr>
          <p:nvPr/>
        </p:nvGrpSpPr>
        <p:grpSpPr bwMode="auto">
          <a:xfrm>
            <a:off x="642910" y="1141919"/>
            <a:ext cx="7500990" cy="1285884"/>
            <a:chOff x="1033" y="167"/>
            <a:chExt cx="8152" cy="1207"/>
          </a:xfrm>
        </p:grpSpPr>
        <p:sp>
          <p:nvSpPr>
            <p:cNvPr id="5122" name="Freeform 2"/>
            <p:cNvSpPr>
              <a:spLocks/>
            </p:cNvSpPr>
            <p:nvPr/>
          </p:nvSpPr>
          <p:spPr bwMode="auto">
            <a:xfrm>
              <a:off x="1262" y="232"/>
              <a:ext cx="7907" cy="1127"/>
            </a:xfrm>
            <a:custGeom>
              <a:avLst/>
              <a:gdLst/>
              <a:ahLst/>
              <a:cxnLst>
                <a:cxn ang="0">
                  <a:pos x="114" y="0"/>
                </a:cxn>
                <a:cxn ang="0">
                  <a:pos x="48" y="1"/>
                </a:cxn>
                <a:cxn ang="0">
                  <a:pos x="14" y="14"/>
                </a:cxn>
                <a:cxn ang="0">
                  <a:pos x="2" y="48"/>
                </a:cxn>
                <a:cxn ang="0">
                  <a:pos x="0" y="113"/>
                </a:cxn>
                <a:cxn ang="0">
                  <a:pos x="0" y="1013"/>
                </a:cxn>
                <a:cxn ang="0">
                  <a:pos x="2" y="1079"/>
                </a:cxn>
                <a:cxn ang="0">
                  <a:pos x="14" y="1112"/>
                </a:cxn>
                <a:cxn ang="0">
                  <a:pos x="48" y="1125"/>
                </a:cxn>
                <a:cxn ang="0">
                  <a:pos x="114" y="1127"/>
                </a:cxn>
                <a:cxn ang="0">
                  <a:pos x="7794" y="1127"/>
                </a:cxn>
                <a:cxn ang="0">
                  <a:pos x="7859" y="1125"/>
                </a:cxn>
                <a:cxn ang="0">
                  <a:pos x="7893" y="1112"/>
                </a:cxn>
                <a:cxn ang="0">
                  <a:pos x="7905" y="1079"/>
                </a:cxn>
                <a:cxn ang="0">
                  <a:pos x="7907" y="1013"/>
                </a:cxn>
                <a:cxn ang="0">
                  <a:pos x="7907" y="113"/>
                </a:cxn>
                <a:cxn ang="0">
                  <a:pos x="7905" y="48"/>
                </a:cxn>
                <a:cxn ang="0">
                  <a:pos x="7893" y="14"/>
                </a:cxn>
                <a:cxn ang="0">
                  <a:pos x="7859" y="1"/>
                </a:cxn>
                <a:cxn ang="0">
                  <a:pos x="7794" y="0"/>
                </a:cxn>
                <a:cxn ang="0">
                  <a:pos x="114" y="0"/>
                </a:cxn>
              </a:cxnLst>
              <a:rect l="0" t="0" r="r" b="b"/>
              <a:pathLst>
                <a:path w="7907" h="1127">
                  <a:moveTo>
                    <a:pt x="114" y="0"/>
                  </a:moveTo>
                  <a:lnTo>
                    <a:pt x="48" y="1"/>
                  </a:lnTo>
                  <a:lnTo>
                    <a:pt x="14" y="14"/>
                  </a:lnTo>
                  <a:lnTo>
                    <a:pt x="2" y="48"/>
                  </a:lnTo>
                  <a:lnTo>
                    <a:pt x="0" y="113"/>
                  </a:lnTo>
                  <a:lnTo>
                    <a:pt x="0" y="1013"/>
                  </a:lnTo>
                  <a:lnTo>
                    <a:pt x="2" y="1079"/>
                  </a:lnTo>
                  <a:lnTo>
                    <a:pt x="14" y="1112"/>
                  </a:lnTo>
                  <a:lnTo>
                    <a:pt x="48" y="1125"/>
                  </a:lnTo>
                  <a:lnTo>
                    <a:pt x="114" y="1127"/>
                  </a:lnTo>
                  <a:lnTo>
                    <a:pt x="7794" y="1127"/>
                  </a:lnTo>
                  <a:lnTo>
                    <a:pt x="7859" y="1125"/>
                  </a:lnTo>
                  <a:lnTo>
                    <a:pt x="7893" y="1112"/>
                  </a:lnTo>
                  <a:lnTo>
                    <a:pt x="7905" y="1079"/>
                  </a:lnTo>
                  <a:lnTo>
                    <a:pt x="7907" y="1013"/>
                  </a:lnTo>
                  <a:lnTo>
                    <a:pt x="7907" y="113"/>
                  </a:lnTo>
                  <a:lnTo>
                    <a:pt x="7905" y="48"/>
                  </a:lnTo>
                  <a:lnTo>
                    <a:pt x="7893" y="14"/>
                  </a:lnTo>
                  <a:lnTo>
                    <a:pt x="7859" y="1"/>
                  </a:lnTo>
                  <a:lnTo>
                    <a:pt x="7794" y="0"/>
                  </a:lnTo>
                  <a:lnTo>
                    <a:pt x="114" y="0"/>
                  </a:lnTo>
                  <a:close/>
                </a:path>
              </a:pathLst>
            </a:custGeom>
            <a:noFill/>
            <a:ln w="19050">
              <a:solidFill>
                <a:srgbClr val="F8E9B6"/>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123" name="Freeform 3"/>
            <p:cNvSpPr>
              <a:spLocks/>
            </p:cNvSpPr>
            <p:nvPr/>
          </p:nvSpPr>
          <p:spPr bwMode="auto">
            <a:xfrm>
              <a:off x="1046" y="180"/>
              <a:ext cx="513" cy="425"/>
            </a:xfrm>
            <a:custGeom>
              <a:avLst/>
              <a:gdLst/>
              <a:ahLst/>
              <a:cxnLst>
                <a:cxn ang="0">
                  <a:pos x="254" y="0"/>
                </a:cxn>
                <a:cxn ang="0">
                  <a:pos x="0" y="424"/>
                </a:cxn>
                <a:cxn ang="0">
                  <a:pos x="512" y="424"/>
                </a:cxn>
                <a:cxn ang="0">
                  <a:pos x="254" y="0"/>
                </a:cxn>
              </a:cxnLst>
              <a:rect l="0" t="0" r="r" b="b"/>
              <a:pathLst>
                <a:path w="513" h="425">
                  <a:moveTo>
                    <a:pt x="254" y="0"/>
                  </a:moveTo>
                  <a:lnTo>
                    <a:pt x="0" y="424"/>
                  </a:lnTo>
                  <a:lnTo>
                    <a:pt x="512" y="424"/>
                  </a:lnTo>
                  <a:lnTo>
                    <a:pt x="254" y="0"/>
                  </a:lnTo>
                  <a:close/>
                </a:path>
              </a:pathLst>
            </a:custGeom>
            <a:solidFill>
              <a:srgbClr val="F8E9B6"/>
            </a:solidFill>
            <a:ln w="9525">
              <a:no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5126" name="Text Box 6"/>
            <p:cNvSpPr txBox="1">
              <a:spLocks noChangeArrowheads="1"/>
            </p:cNvSpPr>
            <p:nvPr/>
          </p:nvSpPr>
          <p:spPr bwMode="auto">
            <a:xfrm>
              <a:off x="1033" y="167"/>
              <a:ext cx="8152" cy="120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457200" marR="174625" lvl="1" indent="0" algn="just" defTabSz="914400" rtl="0" eaLnBrk="1" fontAlgn="base" latinLnBrk="0" hangingPunct="1">
                <a:lnSpc>
                  <a:spcPct val="100000"/>
                </a:lnSpc>
                <a:spcBef>
                  <a:spcPts val="725"/>
                </a:spcBef>
                <a:spcAft>
                  <a:spcPts val="1000"/>
                </a:spcAft>
                <a:buClrTx/>
                <a:buSzTx/>
                <a:buFontTx/>
                <a:buNone/>
                <a:tabLst/>
              </a:pPr>
              <a:r>
                <a:rPr kumimoji="0" lang="ru-RU" sz="2000" b="1" i="1" u="none" strike="noStrike" cap="none" normalizeH="0" baseline="0" dirty="0">
                  <a:ln>
                    <a:noFill/>
                  </a:ln>
                  <a:solidFill>
                    <a:schemeClr val="tx1"/>
                  </a:solidFill>
                  <a:effectLst/>
                  <a:latin typeface="Times New Roman" pitchFamily="18" charset="0"/>
                  <a:cs typeface="Times New Roman" pitchFamily="18" charset="0"/>
                </a:rPr>
                <a:t> </a:t>
              </a:r>
              <a:endParaRPr kumimoji="0" lang="ru-RU" sz="2000" b="0" u="none" strike="noStrike" cap="none" normalizeH="0" baseline="0" dirty="0">
                <a:ln>
                  <a:noFill/>
                </a:ln>
                <a:solidFill>
                  <a:schemeClr val="tx1"/>
                </a:solidFill>
                <a:effectLst/>
                <a:latin typeface="Times New Roman" pitchFamily="18" charset="0"/>
                <a:cs typeface="Times New Roman" pitchFamily="18" charset="0"/>
              </a:endParaRPr>
            </a:p>
          </p:txBody>
        </p:sp>
      </p:grpSp>
      <p:graphicFrame>
        <p:nvGraphicFramePr>
          <p:cNvPr id="5" name="Таблица 4">
            <a:extLst>
              <a:ext uri="{FF2B5EF4-FFF2-40B4-BE49-F238E27FC236}">
                <a16:creationId xmlns:a16="http://schemas.microsoft.com/office/drawing/2014/main" id="{A08ECDFC-BB48-4A60-BDA5-6B5C1F09AE20}"/>
              </a:ext>
            </a:extLst>
          </p:cNvPr>
          <p:cNvGraphicFramePr>
            <a:graphicFrameLocks noGrp="1"/>
          </p:cNvGraphicFramePr>
          <p:nvPr>
            <p:extLst>
              <p:ext uri="{D42A27DB-BD31-4B8C-83A1-F6EECF244321}">
                <p14:modId xmlns:p14="http://schemas.microsoft.com/office/powerpoint/2010/main" val="4235164986"/>
              </p:ext>
            </p:extLst>
          </p:nvPr>
        </p:nvGraphicFramePr>
        <p:xfrm>
          <a:off x="374030" y="940933"/>
          <a:ext cx="8540555" cy="5084388"/>
        </p:xfrm>
        <a:graphic>
          <a:graphicData uri="http://schemas.openxmlformats.org/drawingml/2006/table">
            <a:tbl>
              <a:tblPr/>
              <a:tblGrid>
                <a:gridCol w="8540555">
                  <a:extLst>
                    <a:ext uri="{9D8B030D-6E8A-4147-A177-3AD203B41FA5}">
                      <a16:colId xmlns:a16="http://schemas.microsoft.com/office/drawing/2014/main" val="1557111747"/>
                    </a:ext>
                  </a:extLst>
                </a:gridCol>
              </a:tblGrid>
              <a:tr h="5084388">
                <a:tc>
                  <a:txBody>
                    <a:bodyPr/>
                    <a:lstStyle/>
                    <a:p>
                      <a:pPr algn="ctr">
                        <a:lnSpc>
                          <a:spcPct val="115000"/>
                        </a:lnSpc>
                        <a:spcAft>
                          <a:spcPts val="1000"/>
                        </a:spcAft>
                      </a:pPr>
                      <a:endParaRPr lang="ru-RU" sz="1800" dirty="0" smtClean="0">
                        <a:solidFill>
                          <a:schemeClr val="tx2"/>
                        </a:solidFill>
                        <a:effectLst/>
                        <a:latin typeface="Times New Roman" pitchFamily="18" charset="0"/>
                        <a:ea typeface="Times New Roman" panose="02020603050405020304" pitchFamily="18" charset="0"/>
                        <a:cs typeface="Times New Roman" pitchFamily="18" charset="0"/>
                      </a:endParaRPr>
                    </a:p>
                    <a:p>
                      <a:pPr algn="ctr">
                        <a:lnSpc>
                          <a:spcPct val="115000"/>
                        </a:lnSpc>
                        <a:spcAft>
                          <a:spcPts val="1000"/>
                        </a:spcAft>
                      </a:pPr>
                      <a:r>
                        <a:rPr lang="ru-RU" sz="4000" b="1" dirty="0" smtClean="0">
                          <a:solidFill>
                            <a:schemeClr val="tx2"/>
                          </a:solidFill>
                          <a:effectLst/>
                          <a:latin typeface="Times New Roman" pitchFamily="18" charset="0"/>
                          <a:ea typeface="Times New Roman" panose="02020603050405020304" pitchFamily="18" charset="0"/>
                          <a:cs typeface="Times New Roman" pitchFamily="18" charset="0"/>
                        </a:rPr>
                        <a:t>Всего</a:t>
                      </a:r>
                      <a:r>
                        <a:rPr lang="ru-RU" sz="4000" b="1" baseline="0" dirty="0" smtClean="0">
                          <a:solidFill>
                            <a:schemeClr val="tx2"/>
                          </a:solidFill>
                          <a:effectLst/>
                          <a:latin typeface="Times New Roman" pitchFamily="18" charset="0"/>
                          <a:ea typeface="Times New Roman" panose="02020603050405020304" pitchFamily="18" charset="0"/>
                          <a:cs typeface="Times New Roman" pitchFamily="18" charset="0"/>
                        </a:rPr>
                        <a:t> доброго!</a:t>
                      </a:r>
                    </a:p>
                    <a:p>
                      <a:pPr algn="ctr">
                        <a:lnSpc>
                          <a:spcPct val="115000"/>
                        </a:lnSpc>
                        <a:spcAft>
                          <a:spcPts val="1000"/>
                        </a:spcAft>
                      </a:pPr>
                      <a:endParaRPr lang="ru-RU" sz="4000" b="1" baseline="0" dirty="0" smtClean="0">
                        <a:solidFill>
                          <a:schemeClr val="tx2"/>
                        </a:solidFill>
                        <a:effectLst/>
                        <a:latin typeface="Times New Roman" pitchFamily="18" charset="0"/>
                        <a:ea typeface="Times New Roman" panose="02020603050405020304" pitchFamily="18" charset="0"/>
                        <a:cs typeface="Times New Roman" pitchFamily="18" charset="0"/>
                      </a:endParaRPr>
                    </a:p>
                    <a:p>
                      <a:pPr algn="ctr">
                        <a:lnSpc>
                          <a:spcPct val="115000"/>
                        </a:lnSpc>
                        <a:spcAft>
                          <a:spcPts val="1000"/>
                        </a:spcAft>
                      </a:pPr>
                      <a:r>
                        <a:rPr lang="ru-RU" sz="4000" b="1" baseline="0" dirty="0" smtClean="0">
                          <a:solidFill>
                            <a:schemeClr val="tx2"/>
                          </a:solidFill>
                          <a:effectLst/>
                          <a:latin typeface="Times New Roman" pitchFamily="18" charset="0"/>
                          <a:ea typeface="Times New Roman" panose="02020603050405020304" pitchFamily="18" charset="0"/>
                          <a:cs typeface="Times New Roman" pitchFamily="18" charset="0"/>
                        </a:rPr>
                        <a:t>До свидания!</a:t>
                      </a:r>
                      <a:endParaRPr lang="ru-RU" sz="4000" dirty="0" smtClean="0">
                        <a:solidFill>
                          <a:schemeClr val="tx2"/>
                        </a:solidFill>
                        <a:effectLst/>
                        <a:latin typeface="Times New Roman" pitchFamily="18" charset="0"/>
                        <a:ea typeface="Times New Roman" panose="02020603050405020304" pitchFamily="18" charset="0"/>
                        <a:cs typeface="Times New Roman" pitchFamily="18" charset="0"/>
                      </a:endParaRPr>
                    </a:p>
                  </a:txBody>
                  <a:tcPr marL="114300" marR="114300" marT="0" marB="0">
                    <a:lnL>
                      <a:noFill/>
                    </a:lnL>
                    <a:lnR>
                      <a:noFill/>
                    </a:lnR>
                    <a:lnT>
                      <a:noFill/>
                    </a:lnT>
                    <a:lnB>
                      <a:noFill/>
                    </a:lnB>
                  </a:tcPr>
                </a:tc>
                <a:extLst>
                  <a:ext uri="{0D108BD9-81ED-4DB2-BD59-A6C34878D82A}">
                    <a16:rowId xmlns:a16="http://schemas.microsoft.com/office/drawing/2014/main" val="2051025500"/>
                  </a:ext>
                </a:extLst>
              </a:tr>
            </a:tbl>
          </a:graphicData>
        </a:graphic>
      </p:graphicFrame>
    </p:spTree>
    <p:extLst>
      <p:ext uri="{BB962C8B-B14F-4D97-AF65-F5344CB8AC3E}">
        <p14:creationId xmlns:p14="http://schemas.microsoft.com/office/powerpoint/2010/main" val="1675797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44118" y="-33116"/>
            <a:ext cx="9144000" cy="6891116"/>
          </a:xfrm>
          <a:prstGeom prst="rect">
            <a:avLst/>
          </a:prstGeom>
          <a:solidFill>
            <a:schemeClr val="accent1">
              <a:lumMod val="40000"/>
              <a:lumOff val="60000"/>
            </a:schemeClr>
          </a:solidFill>
          <a:ln>
            <a:noFill/>
          </a:ln>
        </p:spPr>
      </p:pic>
      <p:sp>
        <p:nvSpPr>
          <p:cNvPr id="4099"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61FA3044-2C8E-4526-B602-FDC2B4739437}" type="slidenum">
              <a:rPr lang="ru-RU" altLang="ru-RU" sz="1200" b="1" smtClean="0">
                <a:solidFill>
                  <a:srgbClr val="002060"/>
                </a:solidFill>
              </a:rPr>
              <a:pPr>
                <a:buSzPts val="1100"/>
              </a:pPr>
              <a:t>3</a:t>
            </a:fld>
            <a:endParaRPr lang="ru-RU" altLang="ru-RU" sz="1200" b="1">
              <a:solidFill>
                <a:srgbClr val="002060"/>
              </a:solidFill>
            </a:endParaRPr>
          </a:p>
        </p:txBody>
      </p:sp>
      <p:cxnSp>
        <p:nvCxnSpPr>
          <p:cNvPr id="4100"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4102" name="Прямоугольник 9"/>
          <p:cNvSpPr>
            <a:spLocks noChangeArrowheads="1"/>
          </p:cNvSpPr>
          <p:nvPr/>
        </p:nvSpPr>
        <p:spPr bwMode="auto">
          <a:xfrm>
            <a:off x="974531" y="384104"/>
            <a:ext cx="7097932" cy="2666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0147" tIns="40074" rIns="80147" bIns="40074">
            <a:spAutoFit/>
          </a:bodyPr>
          <a:lstStyle>
            <a:lvl1pPr>
              <a:defRPr sz="1500">
                <a:solidFill>
                  <a:srgbClr val="000000"/>
                </a:solidFill>
                <a:latin typeface="Arial" pitchFamily="34" charset="0"/>
                <a:cs typeface="Arial" pitchFamily="34" charset="0"/>
                <a:sym typeface="Arial" pitchFamily="34" charset="0"/>
              </a:defRPr>
            </a:lvl1pPr>
            <a:lvl2pPr marL="742950" indent="-285750">
              <a:defRPr sz="1500">
                <a:solidFill>
                  <a:srgbClr val="000000"/>
                </a:solidFill>
                <a:latin typeface="Arial" pitchFamily="34" charset="0"/>
                <a:cs typeface="Arial" pitchFamily="34" charset="0"/>
                <a:sym typeface="Arial" pitchFamily="34" charset="0"/>
              </a:defRPr>
            </a:lvl2pPr>
            <a:lvl3pPr marL="1143000" indent="-228600">
              <a:defRPr sz="1500">
                <a:solidFill>
                  <a:srgbClr val="000000"/>
                </a:solidFill>
                <a:latin typeface="Arial" pitchFamily="34" charset="0"/>
                <a:cs typeface="Arial" pitchFamily="34" charset="0"/>
                <a:sym typeface="Arial" pitchFamily="34" charset="0"/>
              </a:defRPr>
            </a:lvl3pPr>
            <a:lvl4pPr marL="1600200" indent="-228600">
              <a:defRPr sz="1500">
                <a:solidFill>
                  <a:srgbClr val="000000"/>
                </a:solidFill>
                <a:latin typeface="Arial" pitchFamily="34" charset="0"/>
                <a:cs typeface="Arial" pitchFamily="34" charset="0"/>
                <a:sym typeface="Arial" pitchFamily="34" charset="0"/>
              </a:defRPr>
            </a:lvl4pPr>
            <a:lvl5pPr marL="2057400" indent="-228600">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9pPr>
          </a:lstStyle>
          <a:p>
            <a:pPr algn="ctr"/>
            <a:r>
              <a:rPr lang="ru-RU" sz="2800" b="1" dirty="0">
                <a:solidFill>
                  <a:schemeClr val="bg1"/>
                </a:solidFill>
                <a:latin typeface="Times New Roman" panose="02020603050405020304" pitchFamily="18" charset="0"/>
                <a:ea typeface="Tahoma" panose="020B0604030504040204" pitchFamily="34" charset="0"/>
                <a:cs typeface="Times New Roman" panose="02020603050405020304" pitchFamily="18" charset="0"/>
              </a:rPr>
              <a:t>Актуализация знаний </a:t>
            </a:r>
          </a:p>
          <a:p>
            <a:pPr algn="ctr"/>
            <a:endParaRPr lang="ru-RU" sz="2800" b="1" dirty="0">
              <a:latin typeface="Times New Roman" panose="02020603050405020304" pitchFamily="18" charset="0"/>
              <a:ea typeface="Tahoma" panose="020B0604030504040204" pitchFamily="34" charset="0"/>
              <a:cs typeface="Times New Roman" panose="02020603050405020304" pitchFamily="18" charset="0"/>
            </a:endParaRPr>
          </a:p>
          <a:p>
            <a:endParaRPr lang="ru-RU" sz="2800" b="1" i="1" dirty="0">
              <a:latin typeface="Times New Roman" pitchFamily="18" charset="0"/>
              <a:cs typeface="Times New Roman" pitchFamily="18" charset="0"/>
            </a:endParaRPr>
          </a:p>
          <a:p>
            <a:endParaRPr lang="ru-RU" sz="2800" dirty="0">
              <a:latin typeface="Times New Roman" pitchFamily="18" charset="0"/>
              <a:cs typeface="Times New Roman" pitchFamily="18" charset="0"/>
            </a:endParaRPr>
          </a:p>
          <a:p>
            <a:pPr algn="ctr"/>
            <a:r>
              <a:rPr lang="ru-RU" sz="2800" b="1" dirty="0">
                <a:latin typeface="Times New Roman" pitchFamily="18" charset="0"/>
                <a:ea typeface="Tahoma" panose="020B0604030504040204" pitchFamily="34" charset="0"/>
                <a:cs typeface="Times New Roman" pitchFamily="18" charset="0"/>
              </a:rPr>
              <a:t> </a:t>
            </a:r>
            <a:br>
              <a:rPr lang="ru-RU" sz="2800" b="1" dirty="0">
                <a:latin typeface="Times New Roman" pitchFamily="18" charset="0"/>
                <a:ea typeface="Tahoma" panose="020B0604030504040204" pitchFamily="34" charset="0"/>
                <a:cs typeface="Times New Roman" pitchFamily="18" charset="0"/>
              </a:rPr>
            </a:br>
            <a:endParaRPr lang="ru-RU" altLang="ru-RU" sz="2800" dirty="0">
              <a:solidFill>
                <a:prstClr val="white"/>
              </a:solidFill>
              <a:latin typeface="Times New Roman" pitchFamily="18" charset="0"/>
              <a:cs typeface="Times New Roman" pitchFamily="18" charset="0"/>
            </a:endParaRPr>
          </a:p>
        </p:txBody>
      </p:sp>
      <p:sp>
        <p:nvSpPr>
          <p:cNvPr id="9" name="Прямоугольник 12"/>
          <p:cNvSpPr>
            <a:spLocks noChangeArrowheads="1"/>
          </p:cNvSpPr>
          <p:nvPr/>
        </p:nvSpPr>
        <p:spPr bwMode="auto">
          <a:xfrm>
            <a:off x="539552" y="1193628"/>
            <a:ext cx="8348957" cy="5733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0147" tIns="40074" rIns="80147" bIns="40074">
            <a:spAutoFit/>
          </a:bodyPr>
          <a:lstStyle>
            <a:lvl1pPr>
              <a:defRPr sz="1500">
                <a:solidFill>
                  <a:srgbClr val="000000"/>
                </a:solidFill>
                <a:latin typeface="Arial" pitchFamily="34" charset="0"/>
                <a:cs typeface="Arial" pitchFamily="34" charset="0"/>
                <a:sym typeface="Arial" pitchFamily="34" charset="0"/>
              </a:defRPr>
            </a:lvl1pPr>
            <a:lvl2pPr marL="742950" indent="-285750">
              <a:defRPr sz="1500">
                <a:solidFill>
                  <a:srgbClr val="000000"/>
                </a:solidFill>
                <a:latin typeface="Arial" pitchFamily="34" charset="0"/>
                <a:cs typeface="Arial" pitchFamily="34" charset="0"/>
                <a:sym typeface="Arial" pitchFamily="34" charset="0"/>
              </a:defRPr>
            </a:lvl2pPr>
            <a:lvl3pPr marL="1143000" indent="-228600">
              <a:defRPr sz="1500">
                <a:solidFill>
                  <a:srgbClr val="000000"/>
                </a:solidFill>
                <a:latin typeface="Arial" pitchFamily="34" charset="0"/>
                <a:cs typeface="Arial" pitchFamily="34" charset="0"/>
                <a:sym typeface="Arial" pitchFamily="34" charset="0"/>
              </a:defRPr>
            </a:lvl3pPr>
            <a:lvl4pPr marL="1600200" indent="-228600">
              <a:defRPr sz="1500">
                <a:solidFill>
                  <a:srgbClr val="000000"/>
                </a:solidFill>
                <a:latin typeface="Arial" pitchFamily="34" charset="0"/>
                <a:cs typeface="Arial" pitchFamily="34" charset="0"/>
                <a:sym typeface="Arial" pitchFamily="34" charset="0"/>
              </a:defRPr>
            </a:lvl4pPr>
            <a:lvl5pPr marL="2057400" indent="-228600">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9pPr>
          </a:lstStyle>
          <a:p>
            <a:r>
              <a:rPr lang="ru-RU" sz="3200" dirty="0">
                <a:latin typeface="Times New Roman" panose="02020603050405020304" pitchFamily="18" charset="0"/>
                <a:cs typeface="Times New Roman" panose="02020603050405020304" pitchFamily="18" charset="0"/>
              </a:rPr>
              <a:t> </a:t>
            </a:r>
            <a:endParaRPr lang="ru-RU" altLang="ru-RU" sz="3200" i="1" dirty="0">
              <a:solidFill>
                <a:schemeClr val="tx2"/>
              </a:solidFill>
              <a:latin typeface="Times New Roman" pitchFamily="18" charset="0"/>
              <a:cs typeface="Times New Roman" pitchFamily="18" charset="0"/>
            </a:endParaRPr>
          </a:p>
        </p:txBody>
      </p:sp>
      <p:graphicFrame>
        <p:nvGraphicFramePr>
          <p:cNvPr id="2" name="Таблица 1">
            <a:extLst>
              <a:ext uri="{FF2B5EF4-FFF2-40B4-BE49-F238E27FC236}">
                <a16:creationId xmlns:a16="http://schemas.microsoft.com/office/drawing/2014/main" id="{60754EF4-EE6E-45F9-8038-66D672DDC2F3}"/>
              </a:ext>
            </a:extLst>
          </p:cNvPr>
          <p:cNvGraphicFramePr>
            <a:graphicFrameLocks noGrp="1"/>
          </p:cNvGraphicFramePr>
          <p:nvPr>
            <p:extLst>
              <p:ext uri="{D42A27DB-BD31-4B8C-83A1-F6EECF244321}">
                <p14:modId xmlns:p14="http://schemas.microsoft.com/office/powerpoint/2010/main" val="2563922296"/>
              </p:ext>
            </p:extLst>
          </p:nvPr>
        </p:nvGraphicFramePr>
        <p:xfrm>
          <a:off x="457200" y="1193628"/>
          <a:ext cx="8229600" cy="6888480"/>
        </p:xfrm>
        <a:graphic>
          <a:graphicData uri="http://schemas.openxmlformats.org/drawingml/2006/table">
            <a:tbl>
              <a:tblPr/>
              <a:tblGrid>
                <a:gridCol w="8229600">
                  <a:extLst>
                    <a:ext uri="{9D8B030D-6E8A-4147-A177-3AD203B41FA5}">
                      <a16:colId xmlns:a16="http://schemas.microsoft.com/office/drawing/2014/main" val="2974920643"/>
                    </a:ext>
                  </a:extLst>
                </a:gridCol>
              </a:tblGrid>
              <a:tr h="4971676">
                <a:tc>
                  <a:txBody>
                    <a:bodyPr/>
                    <a:lstStyle/>
                    <a:p>
                      <a:pPr algn="l"/>
                      <a:r>
                        <a:rPr lang="ru-RU" sz="2400" b="0" dirty="0" smtClean="0">
                          <a:solidFill>
                            <a:schemeClr val="tx2"/>
                          </a:solidFill>
                          <a:effectLst/>
                          <a:latin typeface="Times New Roman" panose="02020603050405020304" pitchFamily="18" charset="0"/>
                          <a:ea typeface="TimesNewRomanPSMT"/>
                          <a:cs typeface="Times New Roman" panose="02020603050405020304" pitchFamily="18" charset="0"/>
                        </a:rPr>
                        <a:t>                                </a:t>
                      </a:r>
                      <a:endParaRPr lang="ru-RU" sz="3200" b="0" dirty="0" smtClean="0">
                        <a:solidFill>
                          <a:schemeClr val="tx2"/>
                        </a:solidFill>
                        <a:effectLst/>
                        <a:latin typeface="Times New Roman" panose="02020603050405020304" pitchFamily="18" charset="0"/>
                        <a:ea typeface="TimesNewRomanPSMT"/>
                        <a:cs typeface="Times New Roman" panose="02020603050405020304" pitchFamily="18" charset="0"/>
                      </a:endParaRPr>
                    </a:p>
                    <a:p>
                      <a:pPr algn="ctr"/>
                      <a:r>
                        <a:rPr lang="ru-RU" sz="3200" b="0" dirty="0" smtClean="0">
                          <a:solidFill>
                            <a:schemeClr val="tx1"/>
                          </a:solidFill>
                          <a:effectLst/>
                          <a:latin typeface="Times New Roman" panose="02020603050405020304" pitchFamily="18" charset="0"/>
                          <a:ea typeface="TimesNewRomanPSMT"/>
                          <a:cs typeface="Times New Roman" panose="02020603050405020304" pitchFamily="18" charset="0"/>
                        </a:rPr>
                        <a:t>Определение темы урока по переломным вопросам для поднятия новой проблемы.</a:t>
                      </a:r>
                    </a:p>
                    <a:p>
                      <a:pPr algn="l"/>
                      <a:endParaRPr lang="ru-RU" sz="3200" b="0" dirty="0" smtClean="0">
                        <a:solidFill>
                          <a:schemeClr val="tx2"/>
                        </a:solidFill>
                        <a:effectLst/>
                        <a:latin typeface="Times New Roman" panose="02020603050405020304" pitchFamily="18" charset="0"/>
                        <a:ea typeface="TimesNewRomanPSMT"/>
                        <a:cs typeface="Times New Roman" panose="02020603050405020304" pitchFamily="18" charset="0"/>
                      </a:endParaRPr>
                    </a:p>
                    <a:p>
                      <a:pPr algn="l"/>
                      <a:r>
                        <a:rPr lang="ru-RU" sz="2800" b="0" dirty="0" smtClean="0">
                          <a:solidFill>
                            <a:schemeClr val="tx2"/>
                          </a:solidFill>
                          <a:effectLst/>
                          <a:latin typeface="Times New Roman" panose="02020603050405020304" pitchFamily="18" charset="0"/>
                          <a:ea typeface="TimesNewRomanPSMT"/>
                          <a:cs typeface="Times New Roman" panose="02020603050405020304" pitchFamily="18" charset="0"/>
                        </a:rPr>
                        <a:t>1.Для чего мы трудимся?</a:t>
                      </a:r>
                    </a:p>
                    <a:p>
                      <a:pPr algn="l"/>
                      <a:endParaRPr lang="ru-RU" sz="2800" b="0" dirty="0" smtClean="0">
                        <a:solidFill>
                          <a:schemeClr val="tx2"/>
                        </a:solidFill>
                        <a:effectLst/>
                        <a:latin typeface="Times New Roman" panose="02020603050405020304" pitchFamily="18" charset="0"/>
                        <a:ea typeface="TimesNewRomanPSMT"/>
                        <a:cs typeface="Times New Roman" panose="02020603050405020304" pitchFamily="18" charset="0"/>
                      </a:endParaRPr>
                    </a:p>
                    <a:p>
                      <a:pPr algn="l"/>
                      <a:r>
                        <a:rPr lang="ru-RU" sz="2800" b="0" dirty="0" smtClean="0">
                          <a:solidFill>
                            <a:schemeClr val="tx2"/>
                          </a:solidFill>
                          <a:effectLst/>
                          <a:latin typeface="Times New Roman" panose="02020603050405020304" pitchFamily="18" charset="0"/>
                          <a:ea typeface="TimesNewRomanPSMT"/>
                          <a:cs typeface="Times New Roman" panose="02020603050405020304" pitchFamily="18" charset="0"/>
                        </a:rPr>
                        <a:t>2.В чем проявляется труд в детстве? </a:t>
                      </a:r>
                    </a:p>
                    <a:p>
                      <a:pPr algn="l"/>
                      <a:endParaRPr lang="ru-RU" sz="2800" b="0" dirty="0" smtClean="0">
                        <a:solidFill>
                          <a:schemeClr val="tx2"/>
                        </a:solidFill>
                        <a:effectLst/>
                        <a:latin typeface="Times New Roman" panose="02020603050405020304" pitchFamily="18" charset="0"/>
                        <a:ea typeface="TimesNewRomanPSMT"/>
                        <a:cs typeface="Times New Roman" panose="02020603050405020304" pitchFamily="18" charset="0"/>
                      </a:endParaRPr>
                    </a:p>
                    <a:p>
                      <a:pPr algn="l"/>
                      <a:r>
                        <a:rPr lang="ru-RU" sz="2800" b="0" dirty="0" smtClean="0">
                          <a:solidFill>
                            <a:schemeClr val="tx2"/>
                          </a:solidFill>
                          <a:effectLst/>
                          <a:latin typeface="Times New Roman" panose="02020603050405020304" pitchFamily="18" charset="0"/>
                          <a:ea typeface="TimesNewRomanPSMT"/>
                          <a:cs typeface="Times New Roman" panose="02020603050405020304" pitchFamily="18" charset="0"/>
                        </a:rPr>
                        <a:t>3.Как вы думаете, о чем мы будем с вами говорить?</a:t>
                      </a:r>
                    </a:p>
                    <a:p>
                      <a:pPr algn="l"/>
                      <a:endParaRPr lang="ru-RU" sz="2400" b="0" dirty="0" smtClean="0">
                        <a:solidFill>
                          <a:schemeClr val="tx2"/>
                        </a:solidFill>
                        <a:effectLst/>
                        <a:latin typeface="Times New Roman" panose="02020603050405020304" pitchFamily="18" charset="0"/>
                        <a:ea typeface="TimesNewRomanPSMT"/>
                        <a:cs typeface="Times New Roman" panose="02020603050405020304" pitchFamily="18" charset="0"/>
                      </a:endParaRPr>
                    </a:p>
                    <a:p>
                      <a:pPr algn="l"/>
                      <a:endParaRPr lang="kk-KZ" sz="2400" dirty="0" smtClean="0">
                        <a:solidFill>
                          <a:schemeClr val="tx2"/>
                        </a:solidFill>
                        <a:effectLst/>
                        <a:latin typeface="Times New Roman" panose="02020603050405020304" pitchFamily="18" charset="0"/>
                        <a:ea typeface="TimesNewRomanPSMT"/>
                        <a:cs typeface="Times New Roman" panose="02020603050405020304" pitchFamily="18" charset="0"/>
                      </a:endParaRPr>
                    </a:p>
                    <a:p>
                      <a:pPr algn="l"/>
                      <a:endParaRPr lang="ru-RU" sz="2400" dirty="0" smtClean="0">
                        <a:solidFill>
                          <a:schemeClr val="tx2"/>
                        </a:solidFill>
                        <a:effectLst/>
                        <a:latin typeface="Times New Roman" panose="02020603050405020304" pitchFamily="18" charset="0"/>
                        <a:ea typeface="TimesNewRomanPSMT"/>
                        <a:cs typeface="Times New Roman" panose="02020603050405020304" pitchFamily="18" charset="0"/>
                      </a:endParaRPr>
                    </a:p>
                    <a:p>
                      <a:pPr algn="l"/>
                      <a:endParaRPr lang="ru-RU" sz="2400" dirty="0" smtClean="0">
                        <a:solidFill>
                          <a:schemeClr val="tx2"/>
                        </a:solidFill>
                        <a:effectLst/>
                        <a:latin typeface="Times New Roman" panose="02020603050405020304" pitchFamily="18" charset="0"/>
                        <a:ea typeface="TimesNewRomanPSMT"/>
                        <a:cs typeface="Times New Roman" panose="02020603050405020304" pitchFamily="18" charset="0"/>
                      </a:endParaRPr>
                    </a:p>
                    <a:p>
                      <a:pPr algn="l"/>
                      <a:endParaRPr lang="ru-RU" sz="2400" dirty="0" smtClean="0">
                        <a:solidFill>
                          <a:schemeClr val="tx2"/>
                        </a:solidFill>
                        <a:effectLst/>
                        <a:latin typeface="Times New Roman" panose="02020603050405020304" pitchFamily="18" charset="0"/>
                        <a:ea typeface="TimesNewRomanPSMT"/>
                        <a:cs typeface="Times New Roman" panose="02020603050405020304" pitchFamily="18" charset="0"/>
                      </a:endParaRPr>
                    </a:p>
                    <a:p>
                      <a:pPr algn="l"/>
                      <a:endParaRPr lang="ru-RU" sz="2400" dirty="0" smtClean="0">
                        <a:solidFill>
                          <a:schemeClr val="tx2"/>
                        </a:solidFill>
                        <a:effectLst/>
                        <a:latin typeface="Times New Roman" panose="02020603050405020304" pitchFamily="18" charset="0"/>
                        <a:ea typeface="TimesNewRomanPSMT"/>
                        <a:cs typeface="Times New Roman" panose="02020603050405020304" pitchFamily="18" charset="0"/>
                      </a:endParaRPr>
                    </a:p>
                    <a:p>
                      <a:pPr algn="l"/>
                      <a:endParaRPr lang="ru-RU" sz="2400" dirty="0" smtClean="0">
                        <a:solidFill>
                          <a:schemeClr val="tx2"/>
                        </a:solidFill>
                        <a:effectLst/>
                        <a:latin typeface="Times New Roman" panose="02020603050405020304" pitchFamily="18" charset="0"/>
                        <a:ea typeface="TimesNewRomanPSMT"/>
                        <a:cs typeface="Times New Roman" panose="02020603050405020304" pitchFamily="18" charset="0"/>
                      </a:endParaRPr>
                    </a:p>
                    <a:p>
                      <a:pPr algn="l"/>
                      <a:endParaRPr lang="ru-RU" sz="2400" dirty="0" smtClean="0">
                        <a:solidFill>
                          <a:schemeClr val="tx2"/>
                        </a:solidFill>
                        <a:effectLst/>
                        <a:latin typeface="Times New Roman" panose="02020603050405020304" pitchFamily="18" charset="0"/>
                        <a:ea typeface="TimesNewRomanPSMT"/>
                        <a:cs typeface="Times New Roman" panose="02020603050405020304" pitchFamily="18" charset="0"/>
                      </a:endParaRPr>
                    </a:p>
                  </a:txBody>
                  <a:tcPr marL="114300" marR="114300" marT="0" marB="0">
                    <a:lnL>
                      <a:noFill/>
                    </a:lnL>
                    <a:lnR>
                      <a:noFill/>
                    </a:lnR>
                    <a:lnT>
                      <a:noFill/>
                    </a:lnT>
                    <a:lnB>
                      <a:noFill/>
                    </a:lnB>
                  </a:tcPr>
                </a:tc>
                <a:extLst>
                  <a:ext uri="{0D108BD9-81ED-4DB2-BD59-A6C34878D82A}">
                    <a16:rowId xmlns:a16="http://schemas.microsoft.com/office/drawing/2014/main" val="3162552416"/>
                  </a:ext>
                </a:extLst>
              </a:tr>
            </a:tbl>
          </a:graphicData>
        </a:graphic>
      </p:graphicFrame>
    </p:spTree>
    <p:extLst>
      <p:ext uri="{BB962C8B-B14F-4D97-AF65-F5344CB8AC3E}">
        <p14:creationId xmlns:p14="http://schemas.microsoft.com/office/powerpoint/2010/main" val="2771875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44118" y="-33116"/>
            <a:ext cx="9144000" cy="6891116"/>
          </a:xfrm>
          <a:prstGeom prst="rect">
            <a:avLst/>
          </a:prstGeom>
          <a:solidFill>
            <a:schemeClr val="accent1">
              <a:lumMod val="40000"/>
              <a:lumOff val="60000"/>
            </a:schemeClr>
          </a:solidFill>
          <a:ln>
            <a:noFill/>
          </a:ln>
        </p:spPr>
      </p:pic>
      <p:sp>
        <p:nvSpPr>
          <p:cNvPr id="4099"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61FA3044-2C8E-4526-B602-FDC2B4739437}" type="slidenum">
              <a:rPr lang="ru-RU" altLang="ru-RU" sz="1200" b="1" smtClean="0">
                <a:solidFill>
                  <a:srgbClr val="002060"/>
                </a:solidFill>
              </a:rPr>
              <a:pPr>
                <a:buSzPts val="1100"/>
              </a:pPr>
              <a:t>4</a:t>
            </a:fld>
            <a:endParaRPr lang="ru-RU" altLang="ru-RU" sz="1200" b="1">
              <a:solidFill>
                <a:srgbClr val="002060"/>
              </a:solidFill>
            </a:endParaRPr>
          </a:p>
        </p:txBody>
      </p:sp>
      <p:cxnSp>
        <p:nvCxnSpPr>
          <p:cNvPr id="4100"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4102" name="Прямоугольник 9"/>
          <p:cNvSpPr>
            <a:spLocks noChangeArrowheads="1"/>
          </p:cNvSpPr>
          <p:nvPr/>
        </p:nvSpPr>
        <p:spPr bwMode="auto">
          <a:xfrm>
            <a:off x="974531" y="384104"/>
            <a:ext cx="7097932" cy="2235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0147" tIns="40074" rIns="80147" bIns="40074">
            <a:spAutoFit/>
          </a:bodyPr>
          <a:lstStyle>
            <a:lvl1pPr>
              <a:defRPr sz="1500">
                <a:solidFill>
                  <a:srgbClr val="000000"/>
                </a:solidFill>
                <a:latin typeface="Arial" pitchFamily="34" charset="0"/>
                <a:cs typeface="Arial" pitchFamily="34" charset="0"/>
                <a:sym typeface="Arial" pitchFamily="34" charset="0"/>
              </a:defRPr>
            </a:lvl1pPr>
            <a:lvl2pPr marL="742950" indent="-285750">
              <a:defRPr sz="1500">
                <a:solidFill>
                  <a:srgbClr val="000000"/>
                </a:solidFill>
                <a:latin typeface="Arial" pitchFamily="34" charset="0"/>
                <a:cs typeface="Arial" pitchFamily="34" charset="0"/>
                <a:sym typeface="Arial" pitchFamily="34" charset="0"/>
              </a:defRPr>
            </a:lvl2pPr>
            <a:lvl3pPr marL="1143000" indent="-228600">
              <a:defRPr sz="1500">
                <a:solidFill>
                  <a:srgbClr val="000000"/>
                </a:solidFill>
                <a:latin typeface="Arial" pitchFamily="34" charset="0"/>
                <a:cs typeface="Arial" pitchFamily="34" charset="0"/>
                <a:sym typeface="Arial" pitchFamily="34" charset="0"/>
              </a:defRPr>
            </a:lvl3pPr>
            <a:lvl4pPr marL="1600200" indent="-228600">
              <a:defRPr sz="1500">
                <a:solidFill>
                  <a:srgbClr val="000000"/>
                </a:solidFill>
                <a:latin typeface="Arial" pitchFamily="34" charset="0"/>
                <a:cs typeface="Arial" pitchFamily="34" charset="0"/>
                <a:sym typeface="Arial" pitchFamily="34" charset="0"/>
              </a:defRPr>
            </a:lvl4pPr>
            <a:lvl5pPr marL="2057400" indent="-228600">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9pPr>
          </a:lstStyle>
          <a:p>
            <a:pPr algn="ctr"/>
            <a:r>
              <a:rPr lang="ru-RU" sz="2800" b="1" dirty="0">
                <a:solidFill>
                  <a:schemeClr val="bg1"/>
                </a:solidFill>
                <a:latin typeface="Times New Roman" panose="02020603050405020304" pitchFamily="18" charset="0"/>
                <a:ea typeface="Tahoma" panose="020B0604030504040204" pitchFamily="34" charset="0"/>
                <a:cs typeface="Times New Roman" panose="02020603050405020304" pitchFamily="18" charset="0"/>
              </a:rPr>
              <a:t>Правильный ответ:</a:t>
            </a:r>
            <a:endParaRPr lang="ru-RU" sz="2800" b="1" dirty="0">
              <a:latin typeface="Times New Roman" panose="02020603050405020304" pitchFamily="18" charset="0"/>
              <a:ea typeface="Tahoma" panose="020B0604030504040204" pitchFamily="34" charset="0"/>
              <a:cs typeface="Times New Roman" panose="02020603050405020304" pitchFamily="18" charset="0"/>
            </a:endParaRPr>
          </a:p>
          <a:p>
            <a:endParaRPr lang="ru-RU" sz="2800" b="1" i="1" dirty="0">
              <a:latin typeface="Times New Roman" pitchFamily="18" charset="0"/>
              <a:cs typeface="Times New Roman" pitchFamily="18" charset="0"/>
            </a:endParaRPr>
          </a:p>
          <a:p>
            <a:endParaRPr lang="ru-RU" sz="2800" dirty="0">
              <a:latin typeface="Times New Roman" pitchFamily="18" charset="0"/>
              <a:cs typeface="Times New Roman" pitchFamily="18" charset="0"/>
            </a:endParaRPr>
          </a:p>
          <a:p>
            <a:pPr algn="ctr"/>
            <a:r>
              <a:rPr lang="ru-RU" sz="2800" b="1" dirty="0">
                <a:latin typeface="Times New Roman" pitchFamily="18" charset="0"/>
                <a:ea typeface="Tahoma" panose="020B0604030504040204" pitchFamily="34" charset="0"/>
                <a:cs typeface="Times New Roman" pitchFamily="18" charset="0"/>
              </a:rPr>
              <a:t> </a:t>
            </a:r>
            <a:br>
              <a:rPr lang="ru-RU" sz="2800" b="1" dirty="0">
                <a:latin typeface="Times New Roman" pitchFamily="18" charset="0"/>
                <a:ea typeface="Tahoma" panose="020B0604030504040204" pitchFamily="34" charset="0"/>
                <a:cs typeface="Times New Roman" pitchFamily="18" charset="0"/>
              </a:rPr>
            </a:br>
            <a:endParaRPr lang="ru-RU" altLang="ru-RU" sz="2800" dirty="0">
              <a:solidFill>
                <a:prstClr val="white"/>
              </a:solidFill>
              <a:latin typeface="Times New Roman" pitchFamily="18" charset="0"/>
              <a:cs typeface="Times New Roman" pitchFamily="18" charset="0"/>
            </a:endParaRPr>
          </a:p>
        </p:txBody>
      </p:sp>
      <p:sp>
        <p:nvSpPr>
          <p:cNvPr id="9" name="Прямоугольник 12"/>
          <p:cNvSpPr>
            <a:spLocks noChangeArrowheads="1"/>
          </p:cNvSpPr>
          <p:nvPr/>
        </p:nvSpPr>
        <p:spPr bwMode="auto">
          <a:xfrm>
            <a:off x="539552" y="1193628"/>
            <a:ext cx="8348957" cy="5733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0147" tIns="40074" rIns="80147" bIns="40074">
            <a:spAutoFit/>
          </a:bodyPr>
          <a:lstStyle>
            <a:lvl1pPr>
              <a:defRPr sz="1500">
                <a:solidFill>
                  <a:srgbClr val="000000"/>
                </a:solidFill>
                <a:latin typeface="Arial" pitchFamily="34" charset="0"/>
                <a:cs typeface="Arial" pitchFamily="34" charset="0"/>
                <a:sym typeface="Arial" pitchFamily="34" charset="0"/>
              </a:defRPr>
            </a:lvl1pPr>
            <a:lvl2pPr marL="742950" indent="-285750">
              <a:defRPr sz="1500">
                <a:solidFill>
                  <a:srgbClr val="000000"/>
                </a:solidFill>
                <a:latin typeface="Arial" pitchFamily="34" charset="0"/>
                <a:cs typeface="Arial" pitchFamily="34" charset="0"/>
                <a:sym typeface="Arial" pitchFamily="34" charset="0"/>
              </a:defRPr>
            </a:lvl2pPr>
            <a:lvl3pPr marL="1143000" indent="-228600">
              <a:defRPr sz="1500">
                <a:solidFill>
                  <a:srgbClr val="000000"/>
                </a:solidFill>
                <a:latin typeface="Arial" pitchFamily="34" charset="0"/>
                <a:cs typeface="Arial" pitchFamily="34" charset="0"/>
                <a:sym typeface="Arial" pitchFamily="34" charset="0"/>
              </a:defRPr>
            </a:lvl3pPr>
            <a:lvl4pPr marL="1600200" indent="-228600">
              <a:defRPr sz="1500">
                <a:solidFill>
                  <a:srgbClr val="000000"/>
                </a:solidFill>
                <a:latin typeface="Arial" pitchFamily="34" charset="0"/>
                <a:cs typeface="Arial" pitchFamily="34" charset="0"/>
                <a:sym typeface="Arial" pitchFamily="34" charset="0"/>
              </a:defRPr>
            </a:lvl4pPr>
            <a:lvl5pPr marL="2057400" indent="-228600">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9pPr>
          </a:lstStyle>
          <a:p>
            <a:r>
              <a:rPr lang="ru-RU" sz="3200" dirty="0">
                <a:latin typeface="Times New Roman" panose="02020603050405020304" pitchFamily="18" charset="0"/>
                <a:cs typeface="Times New Roman" panose="02020603050405020304" pitchFamily="18" charset="0"/>
              </a:rPr>
              <a:t> </a:t>
            </a:r>
            <a:endParaRPr lang="ru-RU" altLang="ru-RU" sz="3200" i="1" dirty="0">
              <a:solidFill>
                <a:schemeClr val="tx2"/>
              </a:solidFill>
              <a:latin typeface="Times New Roman" pitchFamily="18" charset="0"/>
              <a:cs typeface="Times New Roman" pitchFamily="18" charset="0"/>
            </a:endParaRPr>
          </a:p>
        </p:txBody>
      </p:sp>
      <p:graphicFrame>
        <p:nvGraphicFramePr>
          <p:cNvPr id="2" name="Таблица 1">
            <a:extLst>
              <a:ext uri="{FF2B5EF4-FFF2-40B4-BE49-F238E27FC236}">
                <a16:creationId xmlns:a16="http://schemas.microsoft.com/office/drawing/2014/main" id="{60754EF4-EE6E-45F9-8038-66D672DDC2F3}"/>
              </a:ext>
            </a:extLst>
          </p:cNvPr>
          <p:cNvGraphicFramePr>
            <a:graphicFrameLocks noGrp="1"/>
          </p:cNvGraphicFramePr>
          <p:nvPr>
            <p:extLst>
              <p:ext uri="{D42A27DB-BD31-4B8C-83A1-F6EECF244321}">
                <p14:modId xmlns:p14="http://schemas.microsoft.com/office/powerpoint/2010/main" val="2930856460"/>
              </p:ext>
            </p:extLst>
          </p:nvPr>
        </p:nvGraphicFramePr>
        <p:xfrm>
          <a:off x="457472" y="1193628"/>
          <a:ext cx="8218197" cy="7680960"/>
        </p:xfrm>
        <a:graphic>
          <a:graphicData uri="http://schemas.openxmlformats.org/drawingml/2006/table">
            <a:tbl>
              <a:tblPr/>
              <a:tblGrid>
                <a:gridCol w="8218197">
                  <a:extLst>
                    <a:ext uri="{9D8B030D-6E8A-4147-A177-3AD203B41FA5}">
                      <a16:colId xmlns:a16="http://schemas.microsoft.com/office/drawing/2014/main" val="2974920643"/>
                    </a:ext>
                  </a:extLst>
                </a:gridCol>
              </a:tblGrid>
              <a:tr h="5043684">
                <a:tc>
                  <a:txBody>
                    <a:bodyPr/>
                    <a:lstStyle/>
                    <a:p>
                      <a:pPr algn="ctr"/>
                      <a:r>
                        <a:rPr lang="ru-RU" sz="2000" b="0" dirty="0" smtClean="0">
                          <a:solidFill>
                            <a:schemeClr val="tx1"/>
                          </a:solidFill>
                          <a:effectLst/>
                          <a:latin typeface="Times New Roman" panose="02020603050405020304" pitchFamily="18" charset="0"/>
                          <a:ea typeface="TimesNewRomanPSMT"/>
                          <a:cs typeface="Times New Roman" panose="02020603050405020304" pitchFamily="18" charset="0"/>
                        </a:rPr>
                        <a:t>Определение темы урока по переломным вопросам для поднятия новой проблемы</a:t>
                      </a:r>
                    </a:p>
                    <a:p>
                      <a:pPr algn="ctr"/>
                      <a:endParaRPr lang="ru-RU" sz="2000" b="0" dirty="0" smtClean="0">
                        <a:solidFill>
                          <a:schemeClr val="tx1"/>
                        </a:solidFill>
                        <a:effectLst/>
                        <a:latin typeface="Times New Roman" panose="02020603050405020304" pitchFamily="18" charset="0"/>
                        <a:ea typeface="TimesNewRomanPSMT"/>
                        <a:cs typeface="Times New Roman" panose="02020603050405020304" pitchFamily="18" charset="0"/>
                      </a:endParaRPr>
                    </a:p>
                    <a:p>
                      <a:pPr algn="l"/>
                      <a:r>
                        <a:rPr lang="ru-RU" sz="2400" b="0" dirty="0" smtClean="0">
                          <a:solidFill>
                            <a:schemeClr val="tx2"/>
                          </a:solidFill>
                          <a:effectLst/>
                          <a:latin typeface="Times New Roman" panose="02020603050405020304" pitchFamily="18" charset="0"/>
                          <a:ea typeface="TimesNewRomanPSMT"/>
                          <a:cs typeface="Times New Roman" panose="02020603050405020304" pitchFamily="18" charset="0"/>
                        </a:rPr>
                        <a:t>1.Для чего мы трудимся?</a:t>
                      </a:r>
                    </a:p>
                    <a:p>
                      <a:pPr algn="l"/>
                      <a:r>
                        <a:rPr lang="ru-RU" sz="2400" b="0" i="1" dirty="0" smtClean="0">
                          <a:solidFill>
                            <a:schemeClr val="tx2"/>
                          </a:solidFill>
                          <a:effectLst/>
                          <a:latin typeface="Times New Roman" panose="02020603050405020304" pitchFamily="18" charset="0"/>
                          <a:ea typeface="TimesNewRomanPSMT"/>
                          <a:cs typeface="Times New Roman" panose="02020603050405020304" pitchFamily="18" charset="0"/>
                        </a:rPr>
                        <a:t>Примерный ответ: </a:t>
                      </a:r>
                      <a:r>
                        <a:rPr lang="ru-RU" sz="2400" b="0" dirty="0" smtClean="0">
                          <a:solidFill>
                            <a:schemeClr val="tx2"/>
                          </a:solidFill>
                          <a:effectLst/>
                          <a:latin typeface="Times New Roman" panose="02020603050405020304" pitchFamily="18" charset="0"/>
                          <a:ea typeface="TimesNewRomanPSMT"/>
                          <a:cs typeface="Times New Roman" panose="02020603050405020304" pitchFamily="18" charset="0"/>
                        </a:rPr>
                        <a:t>Мы трудимся для того, чтобы делать свою жизнь интереснее, насыщеннее.</a:t>
                      </a:r>
                    </a:p>
                    <a:p>
                      <a:pPr algn="l"/>
                      <a:r>
                        <a:rPr lang="ru-RU" sz="2400" b="0" dirty="0" smtClean="0">
                          <a:solidFill>
                            <a:schemeClr val="tx2"/>
                          </a:solidFill>
                          <a:effectLst/>
                          <a:latin typeface="Times New Roman" panose="02020603050405020304" pitchFamily="18" charset="0"/>
                          <a:ea typeface="TimesNewRomanPSMT"/>
                          <a:cs typeface="Times New Roman" panose="02020603050405020304" pitchFamily="18" charset="0"/>
                        </a:rPr>
                        <a:t>2.В чем проявляется труд в детстве? </a:t>
                      </a:r>
                    </a:p>
                    <a:p>
                      <a:pPr algn="l"/>
                      <a:r>
                        <a:rPr lang="ru-RU" sz="2400" b="0" i="1" dirty="0" smtClean="0">
                          <a:solidFill>
                            <a:schemeClr val="tx2"/>
                          </a:solidFill>
                          <a:effectLst/>
                          <a:latin typeface="Times New Roman" panose="02020603050405020304" pitchFamily="18" charset="0"/>
                          <a:ea typeface="TimesNewRomanPSMT"/>
                          <a:cs typeface="Times New Roman" panose="02020603050405020304" pitchFamily="18" charset="0"/>
                        </a:rPr>
                        <a:t>Примерный ответ: </a:t>
                      </a:r>
                      <a:r>
                        <a:rPr lang="ru-RU" sz="2400" b="0" dirty="0" smtClean="0">
                          <a:solidFill>
                            <a:schemeClr val="tx2"/>
                          </a:solidFill>
                          <a:effectLst/>
                          <a:latin typeface="Times New Roman" panose="02020603050405020304" pitchFamily="18" charset="0"/>
                          <a:ea typeface="TimesNewRomanPSMT"/>
                          <a:cs typeface="Times New Roman" panose="02020603050405020304" pitchFamily="18" charset="0"/>
                        </a:rPr>
                        <a:t>в помощи родителям (помыть посуду, навести порядок в доме, сделать уборку, сходить за хлебом и т.п.).</a:t>
                      </a:r>
                    </a:p>
                    <a:p>
                      <a:pPr algn="l"/>
                      <a:r>
                        <a:rPr lang="ru-RU" sz="2400" b="0" dirty="0" smtClean="0">
                          <a:solidFill>
                            <a:schemeClr val="tx2"/>
                          </a:solidFill>
                          <a:effectLst/>
                          <a:latin typeface="Times New Roman" panose="02020603050405020304" pitchFamily="18" charset="0"/>
                          <a:ea typeface="TimesNewRomanPSMT"/>
                          <a:cs typeface="Times New Roman" panose="02020603050405020304" pitchFamily="18" charset="0"/>
                        </a:rPr>
                        <a:t>3.Как вы думаете, о чем мы будем с вами говорить?</a:t>
                      </a:r>
                    </a:p>
                    <a:p>
                      <a:pPr algn="l"/>
                      <a:r>
                        <a:rPr lang="ru-RU" sz="2400" b="0" i="1" dirty="0" smtClean="0">
                          <a:solidFill>
                            <a:schemeClr val="tx2"/>
                          </a:solidFill>
                          <a:effectLst/>
                          <a:latin typeface="Times New Roman" panose="02020603050405020304" pitchFamily="18" charset="0"/>
                          <a:ea typeface="TimesNewRomanPSMT"/>
                          <a:cs typeface="Times New Roman" panose="02020603050405020304" pitchFamily="18" charset="0"/>
                        </a:rPr>
                        <a:t>Примерный</a:t>
                      </a:r>
                      <a:r>
                        <a:rPr lang="ru-RU" sz="2400" b="0" i="1" baseline="0" dirty="0" smtClean="0">
                          <a:solidFill>
                            <a:schemeClr val="tx2"/>
                          </a:solidFill>
                          <a:effectLst/>
                          <a:latin typeface="Times New Roman" panose="02020603050405020304" pitchFamily="18" charset="0"/>
                          <a:ea typeface="TimesNewRomanPSMT"/>
                          <a:cs typeface="Times New Roman" panose="02020603050405020304" pitchFamily="18" charset="0"/>
                        </a:rPr>
                        <a:t> ответ: </a:t>
                      </a:r>
                      <a:r>
                        <a:rPr lang="ru-RU" sz="2400" b="0" dirty="0" smtClean="0">
                          <a:solidFill>
                            <a:schemeClr val="tx2"/>
                          </a:solidFill>
                          <a:effectLst/>
                          <a:latin typeface="Times New Roman" panose="02020603050405020304" pitchFamily="18" charset="0"/>
                          <a:ea typeface="TimesNewRomanPSMT"/>
                          <a:cs typeface="Times New Roman" panose="02020603050405020304" pitchFamily="18" charset="0"/>
                        </a:rPr>
                        <a:t>Вы-подрастающее поколение, и в будущем вам тоже предстоит обучиться, получить специальность и этим зарабатывать на жизнь.</a:t>
                      </a:r>
                    </a:p>
                    <a:p>
                      <a:pPr algn="l"/>
                      <a:endParaRPr lang="kk-KZ" sz="2000" dirty="0" smtClean="0">
                        <a:solidFill>
                          <a:schemeClr val="tx2"/>
                        </a:solidFill>
                        <a:effectLst/>
                        <a:latin typeface="Times New Roman" panose="02020603050405020304" pitchFamily="18" charset="0"/>
                        <a:ea typeface="TimesNewRomanPSMT"/>
                        <a:cs typeface="Times New Roman" panose="02020603050405020304" pitchFamily="18" charset="0"/>
                      </a:endParaRPr>
                    </a:p>
                    <a:p>
                      <a:pPr algn="l"/>
                      <a:endParaRPr lang="ru-RU" sz="2000" dirty="0" smtClean="0">
                        <a:solidFill>
                          <a:schemeClr val="tx2"/>
                        </a:solidFill>
                        <a:effectLst/>
                        <a:latin typeface="Times New Roman" panose="02020603050405020304" pitchFamily="18" charset="0"/>
                        <a:ea typeface="TimesNewRomanPSMT"/>
                        <a:cs typeface="Times New Roman" panose="02020603050405020304" pitchFamily="18" charset="0"/>
                      </a:endParaRPr>
                    </a:p>
                    <a:p>
                      <a:pPr algn="l"/>
                      <a:endParaRPr lang="ru-RU" sz="2000" dirty="0" smtClean="0">
                        <a:solidFill>
                          <a:schemeClr val="tx2"/>
                        </a:solidFill>
                        <a:effectLst/>
                        <a:latin typeface="Times New Roman" panose="02020603050405020304" pitchFamily="18" charset="0"/>
                        <a:ea typeface="TimesNewRomanPSMT"/>
                        <a:cs typeface="Times New Roman" panose="02020603050405020304" pitchFamily="18" charset="0"/>
                      </a:endParaRPr>
                    </a:p>
                    <a:p>
                      <a:pPr algn="l"/>
                      <a:endParaRPr lang="ru-RU" sz="2000" dirty="0" smtClean="0">
                        <a:solidFill>
                          <a:schemeClr val="tx2"/>
                        </a:solidFill>
                        <a:effectLst/>
                        <a:latin typeface="Times New Roman" panose="02020603050405020304" pitchFamily="18" charset="0"/>
                        <a:ea typeface="TimesNewRomanPSMT"/>
                        <a:cs typeface="Times New Roman" panose="02020603050405020304" pitchFamily="18" charset="0"/>
                      </a:endParaRPr>
                    </a:p>
                    <a:p>
                      <a:pPr algn="l"/>
                      <a:endParaRPr lang="ru-RU" sz="2000" dirty="0" smtClean="0">
                        <a:solidFill>
                          <a:schemeClr val="tx2"/>
                        </a:solidFill>
                        <a:effectLst/>
                        <a:latin typeface="Times New Roman" panose="02020603050405020304" pitchFamily="18" charset="0"/>
                        <a:ea typeface="TimesNewRomanPSMT"/>
                        <a:cs typeface="Times New Roman" panose="02020603050405020304" pitchFamily="18" charset="0"/>
                      </a:endParaRPr>
                    </a:p>
                    <a:p>
                      <a:pPr algn="l"/>
                      <a:endParaRPr lang="ru-RU" sz="4000" dirty="0" smtClean="0">
                        <a:solidFill>
                          <a:schemeClr val="tx2"/>
                        </a:solidFill>
                        <a:effectLst/>
                        <a:latin typeface="Times New Roman" panose="02020603050405020304" pitchFamily="18" charset="0"/>
                        <a:ea typeface="TimesNewRomanPSMT"/>
                        <a:cs typeface="Times New Roman" panose="02020603050405020304" pitchFamily="18" charset="0"/>
                      </a:endParaRPr>
                    </a:p>
                    <a:p>
                      <a:pPr algn="l"/>
                      <a:endParaRPr lang="ru-RU" sz="4000" dirty="0" smtClean="0">
                        <a:solidFill>
                          <a:schemeClr val="tx2"/>
                        </a:solidFill>
                        <a:effectLst/>
                        <a:latin typeface="Times New Roman" panose="02020603050405020304" pitchFamily="18" charset="0"/>
                        <a:ea typeface="TimesNewRomanPSMT"/>
                        <a:cs typeface="Times New Roman" panose="02020603050405020304" pitchFamily="18" charset="0"/>
                      </a:endParaRPr>
                    </a:p>
                  </a:txBody>
                  <a:tcPr marL="114300" marR="114300" marT="0" marB="0">
                    <a:lnL>
                      <a:noFill/>
                    </a:lnL>
                    <a:lnR>
                      <a:noFill/>
                    </a:lnR>
                    <a:lnT>
                      <a:noFill/>
                    </a:lnT>
                    <a:lnB>
                      <a:noFill/>
                    </a:lnB>
                  </a:tcPr>
                </a:tc>
                <a:extLst>
                  <a:ext uri="{0D108BD9-81ED-4DB2-BD59-A6C34878D82A}">
                    <a16:rowId xmlns:a16="http://schemas.microsoft.com/office/drawing/2014/main" val="3162552416"/>
                  </a:ext>
                </a:extLst>
              </a:tr>
            </a:tbl>
          </a:graphicData>
        </a:graphic>
      </p:graphicFrame>
    </p:spTree>
    <p:extLst>
      <p:ext uri="{BB962C8B-B14F-4D97-AF65-F5344CB8AC3E}">
        <p14:creationId xmlns:p14="http://schemas.microsoft.com/office/powerpoint/2010/main" val="1768302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0"/>
            <a:ext cx="9144000" cy="6891116"/>
          </a:xfrm>
          <a:prstGeom prst="rect">
            <a:avLst/>
          </a:prstGeom>
          <a:solidFill>
            <a:schemeClr val="accent1">
              <a:lumMod val="40000"/>
              <a:lumOff val="60000"/>
            </a:schemeClr>
          </a:solidFill>
          <a:ln>
            <a:noFill/>
          </a:ln>
        </p:spPr>
      </p:pic>
      <p:sp>
        <p:nvSpPr>
          <p:cNvPr id="4099"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61FA3044-2C8E-4526-B602-FDC2B4739437}" type="slidenum">
              <a:rPr lang="ru-RU" altLang="ru-RU" sz="1200" b="1">
                <a:solidFill>
                  <a:srgbClr val="002060"/>
                </a:solidFill>
              </a:rPr>
              <a:pPr>
                <a:buSzPts val="1100"/>
              </a:pPr>
              <a:t>5</a:t>
            </a:fld>
            <a:endParaRPr lang="ru-RU" altLang="ru-RU" sz="1200" b="1">
              <a:solidFill>
                <a:srgbClr val="002060"/>
              </a:solidFill>
            </a:endParaRPr>
          </a:p>
        </p:txBody>
      </p:sp>
      <p:cxnSp>
        <p:nvCxnSpPr>
          <p:cNvPr id="4100"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4102" name="Прямоугольник 9"/>
          <p:cNvSpPr>
            <a:spLocks noChangeArrowheads="1"/>
          </p:cNvSpPr>
          <p:nvPr/>
        </p:nvSpPr>
        <p:spPr bwMode="auto">
          <a:xfrm>
            <a:off x="974531" y="384104"/>
            <a:ext cx="7097932" cy="2666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0147" tIns="40074" rIns="80147" bIns="40074">
            <a:spAutoFit/>
          </a:bodyPr>
          <a:lstStyle>
            <a:lvl1pPr>
              <a:defRPr sz="1500">
                <a:solidFill>
                  <a:srgbClr val="000000"/>
                </a:solidFill>
                <a:latin typeface="Arial" pitchFamily="34" charset="0"/>
                <a:cs typeface="Arial" pitchFamily="34" charset="0"/>
                <a:sym typeface="Arial" pitchFamily="34" charset="0"/>
              </a:defRPr>
            </a:lvl1pPr>
            <a:lvl2pPr marL="742950" indent="-285750">
              <a:defRPr sz="1500">
                <a:solidFill>
                  <a:srgbClr val="000000"/>
                </a:solidFill>
                <a:latin typeface="Arial" pitchFamily="34" charset="0"/>
                <a:cs typeface="Arial" pitchFamily="34" charset="0"/>
                <a:sym typeface="Arial" pitchFamily="34" charset="0"/>
              </a:defRPr>
            </a:lvl2pPr>
            <a:lvl3pPr marL="1143000" indent="-228600">
              <a:defRPr sz="1500">
                <a:solidFill>
                  <a:srgbClr val="000000"/>
                </a:solidFill>
                <a:latin typeface="Arial" pitchFamily="34" charset="0"/>
                <a:cs typeface="Arial" pitchFamily="34" charset="0"/>
                <a:sym typeface="Arial" pitchFamily="34" charset="0"/>
              </a:defRPr>
            </a:lvl3pPr>
            <a:lvl4pPr marL="1600200" indent="-228600">
              <a:defRPr sz="1500">
                <a:solidFill>
                  <a:srgbClr val="000000"/>
                </a:solidFill>
                <a:latin typeface="Arial" pitchFamily="34" charset="0"/>
                <a:cs typeface="Arial" pitchFamily="34" charset="0"/>
                <a:sym typeface="Arial" pitchFamily="34" charset="0"/>
              </a:defRPr>
            </a:lvl4pPr>
            <a:lvl5pPr marL="2057400" indent="-228600">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9pPr>
          </a:lstStyle>
          <a:p>
            <a:pPr algn="ctr"/>
            <a:r>
              <a:rPr lang="ru-RU" sz="2800" b="1" dirty="0" smtClean="0">
                <a:solidFill>
                  <a:schemeClr val="bg1"/>
                </a:solidFill>
                <a:latin typeface="Times New Roman" panose="02020603050405020304" pitchFamily="18" charset="0"/>
                <a:ea typeface="Tahoma" panose="020B0604030504040204" pitchFamily="34" charset="0"/>
                <a:cs typeface="Times New Roman" panose="02020603050405020304" pitchFamily="18" charset="0"/>
              </a:rPr>
              <a:t>Работа с текстом  </a:t>
            </a:r>
            <a:endParaRPr lang="ru-RU" sz="2800" b="1" dirty="0">
              <a:solidFill>
                <a:schemeClr val="bg1"/>
              </a:solidFill>
              <a:latin typeface="Times New Roman" panose="02020603050405020304" pitchFamily="18" charset="0"/>
              <a:ea typeface="Tahoma" panose="020B0604030504040204" pitchFamily="34" charset="0"/>
              <a:cs typeface="Times New Roman" panose="02020603050405020304" pitchFamily="18" charset="0"/>
            </a:endParaRPr>
          </a:p>
          <a:p>
            <a:pPr algn="ctr"/>
            <a:endParaRPr lang="ru-RU" sz="2800" b="1" dirty="0">
              <a:latin typeface="Times New Roman" panose="02020603050405020304" pitchFamily="18" charset="0"/>
              <a:ea typeface="Tahoma" panose="020B0604030504040204" pitchFamily="34" charset="0"/>
              <a:cs typeface="Times New Roman" panose="02020603050405020304" pitchFamily="18" charset="0"/>
            </a:endParaRPr>
          </a:p>
          <a:p>
            <a:endParaRPr lang="ru-RU" sz="2800" b="1" i="1" dirty="0">
              <a:latin typeface="Times New Roman" pitchFamily="18" charset="0"/>
              <a:cs typeface="Times New Roman" pitchFamily="18" charset="0"/>
            </a:endParaRPr>
          </a:p>
          <a:p>
            <a:endParaRPr lang="ru-RU" sz="2800" dirty="0">
              <a:latin typeface="Times New Roman" pitchFamily="18" charset="0"/>
              <a:cs typeface="Times New Roman" pitchFamily="18" charset="0"/>
            </a:endParaRPr>
          </a:p>
          <a:p>
            <a:pPr algn="ctr"/>
            <a:r>
              <a:rPr lang="ru-RU" sz="2800" b="1" dirty="0">
                <a:latin typeface="Times New Roman" pitchFamily="18" charset="0"/>
                <a:ea typeface="Tahoma" panose="020B0604030504040204" pitchFamily="34" charset="0"/>
                <a:cs typeface="Times New Roman" pitchFamily="18" charset="0"/>
              </a:rPr>
              <a:t> </a:t>
            </a:r>
            <a:br>
              <a:rPr lang="ru-RU" sz="2800" b="1" dirty="0">
                <a:latin typeface="Times New Roman" pitchFamily="18" charset="0"/>
                <a:ea typeface="Tahoma" panose="020B0604030504040204" pitchFamily="34" charset="0"/>
                <a:cs typeface="Times New Roman" pitchFamily="18" charset="0"/>
              </a:rPr>
            </a:br>
            <a:endParaRPr lang="ru-RU" altLang="ru-RU" sz="2800" dirty="0">
              <a:solidFill>
                <a:prstClr val="white"/>
              </a:solidFill>
              <a:latin typeface="Times New Roman" pitchFamily="18" charset="0"/>
              <a:cs typeface="Times New Roman" pitchFamily="18" charset="0"/>
            </a:endParaRPr>
          </a:p>
        </p:txBody>
      </p:sp>
      <p:sp>
        <p:nvSpPr>
          <p:cNvPr id="9" name="Прямоугольник 12"/>
          <p:cNvSpPr>
            <a:spLocks noChangeArrowheads="1"/>
          </p:cNvSpPr>
          <p:nvPr/>
        </p:nvSpPr>
        <p:spPr bwMode="auto">
          <a:xfrm>
            <a:off x="539552" y="1193628"/>
            <a:ext cx="8348957" cy="5733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0147" tIns="40074" rIns="80147" bIns="40074">
            <a:spAutoFit/>
          </a:bodyPr>
          <a:lstStyle>
            <a:lvl1pPr>
              <a:defRPr sz="1500">
                <a:solidFill>
                  <a:srgbClr val="000000"/>
                </a:solidFill>
                <a:latin typeface="Arial" pitchFamily="34" charset="0"/>
                <a:cs typeface="Arial" pitchFamily="34" charset="0"/>
                <a:sym typeface="Arial" pitchFamily="34" charset="0"/>
              </a:defRPr>
            </a:lvl1pPr>
            <a:lvl2pPr marL="742950" indent="-285750">
              <a:defRPr sz="1500">
                <a:solidFill>
                  <a:srgbClr val="000000"/>
                </a:solidFill>
                <a:latin typeface="Arial" pitchFamily="34" charset="0"/>
                <a:cs typeface="Arial" pitchFamily="34" charset="0"/>
                <a:sym typeface="Arial" pitchFamily="34" charset="0"/>
              </a:defRPr>
            </a:lvl2pPr>
            <a:lvl3pPr marL="1143000" indent="-228600">
              <a:defRPr sz="1500">
                <a:solidFill>
                  <a:srgbClr val="000000"/>
                </a:solidFill>
                <a:latin typeface="Arial" pitchFamily="34" charset="0"/>
                <a:cs typeface="Arial" pitchFamily="34" charset="0"/>
                <a:sym typeface="Arial" pitchFamily="34" charset="0"/>
              </a:defRPr>
            </a:lvl3pPr>
            <a:lvl4pPr marL="1600200" indent="-228600">
              <a:defRPr sz="1500">
                <a:solidFill>
                  <a:srgbClr val="000000"/>
                </a:solidFill>
                <a:latin typeface="Arial" pitchFamily="34" charset="0"/>
                <a:cs typeface="Arial" pitchFamily="34" charset="0"/>
                <a:sym typeface="Arial" pitchFamily="34" charset="0"/>
              </a:defRPr>
            </a:lvl4pPr>
            <a:lvl5pPr marL="2057400" indent="-228600">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9pPr>
          </a:lstStyle>
          <a:p>
            <a:r>
              <a:rPr lang="ru-RU" sz="3200" dirty="0">
                <a:latin typeface="Times New Roman" panose="02020603050405020304" pitchFamily="18" charset="0"/>
                <a:cs typeface="Times New Roman" panose="02020603050405020304" pitchFamily="18" charset="0"/>
              </a:rPr>
              <a:t> </a:t>
            </a:r>
            <a:endParaRPr lang="ru-RU" altLang="ru-RU" sz="3200" i="1" dirty="0">
              <a:solidFill>
                <a:schemeClr val="tx2"/>
              </a:solidFill>
              <a:latin typeface="Times New Roman" pitchFamily="18" charset="0"/>
              <a:cs typeface="Times New Roman" pitchFamily="18" charset="0"/>
            </a:endParaRPr>
          </a:p>
        </p:txBody>
      </p:sp>
      <p:graphicFrame>
        <p:nvGraphicFramePr>
          <p:cNvPr id="2" name="Таблица 1">
            <a:extLst>
              <a:ext uri="{FF2B5EF4-FFF2-40B4-BE49-F238E27FC236}">
                <a16:creationId xmlns:a16="http://schemas.microsoft.com/office/drawing/2014/main" id="{60754EF4-EE6E-45F9-8038-66D672DDC2F3}"/>
              </a:ext>
            </a:extLst>
          </p:cNvPr>
          <p:cNvGraphicFramePr>
            <a:graphicFrameLocks noGrp="1"/>
          </p:cNvGraphicFramePr>
          <p:nvPr>
            <p:extLst>
              <p:ext uri="{D42A27DB-BD31-4B8C-83A1-F6EECF244321}">
                <p14:modId xmlns:p14="http://schemas.microsoft.com/office/powerpoint/2010/main" val="1307941174"/>
              </p:ext>
            </p:extLst>
          </p:nvPr>
        </p:nvGraphicFramePr>
        <p:xfrm>
          <a:off x="179512" y="1151123"/>
          <a:ext cx="8229600" cy="6309360"/>
        </p:xfrm>
        <a:graphic>
          <a:graphicData uri="http://schemas.openxmlformats.org/drawingml/2006/table">
            <a:tbl>
              <a:tblPr/>
              <a:tblGrid>
                <a:gridCol w="8229600">
                  <a:extLst>
                    <a:ext uri="{9D8B030D-6E8A-4147-A177-3AD203B41FA5}">
                      <a16:colId xmlns:a16="http://schemas.microsoft.com/office/drawing/2014/main" val="2974920643"/>
                    </a:ext>
                  </a:extLst>
                </a:gridCol>
              </a:tblGrid>
              <a:tr h="4971676">
                <a:tc>
                  <a:txBody>
                    <a:bodyPr/>
                    <a:lstStyle/>
                    <a:p>
                      <a:pPr algn="l"/>
                      <a:r>
                        <a:rPr lang="ru-RU" sz="1400" b="1" dirty="0" smtClean="0">
                          <a:effectLst/>
                          <a:latin typeface="Times New Roman" pitchFamily="18" charset="0"/>
                          <a:ea typeface="Calibri" panose="020F0502020204030204" pitchFamily="34" charset="0"/>
                          <a:cs typeface="Times New Roman" pitchFamily="18" charset="0"/>
                        </a:rPr>
                        <a:t>Прочитайте притчу. </a:t>
                      </a:r>
                    </a:p>
                    <a:p>
                      <a:pPr algn="ctr"/>
                      <a:r>
                        <a:rPr lang="ru-RU" sz="2000" dirty="0" smtClean="0">
                          <a:solidFill>
                            <a:schemeClr val="tx2"/>
                          </a:solidFill>
                          <a:effectLst/>
                          <a:latin typeface="Times New Roman" pitchFamily="18" charset="0"/>
                          <a:ea typeface="Calibri" panose="020F0502020204030204" pitchFamily="34" charset="0"/>
                          <a:cs typeface="Times New Roman" pitchFamily="18" charset="0"/>
                        </a:rPr>
                        <a:t>Труд в жизни человека</a:t>
                      </a:r>
                    </a:p>
                    <a:p>
                      <a:pPr algn="l"/>
                      <a:r>
                        <a:rPr lang="ru-RU" sz="1400" dirty="0" smtClean="0">
                          <a:effectLst/>
                          <a:latin typeface="Times New Roman" pitchFamily="18" charset="0"/>
                          <a:ea typeface="Calibri" panose="020F0502020204030204" pitchFamily="34" charset="0"/>
                          <a:cs typeface="Times New Roman" pitchFamily="18" charset="0"/>
                        </a:rPr>
                        <a:t>Один торговец ежедневно давал своему сыну один рубль и говорил:</a:t>
                      </a:r>
                    </a:p>
                    <a:p>
                      <a:pPr algn="l"/>
                      <a:r>
                        <a:rPr lang="ru-RU" sz="1400" dirty="0" smtClean="0">
                          <a:effectLst/>
                          <a:latin typeface="Times New Roman" pitchFamily="18" charset="0"/>
                          <a:ea typeface="Calibri" panose="020F0502020204030204" pitchFamily="34" charset="0"/>
                          <a:cs typeface="Times New Roman" pitchFamily="18" charset="0"/>
                        </a:rPr>
                        <a:t>— Возьми, сынок, береги и старайся копить деньги.</a:t>
                      </a:r>
                    </a:p>
                    <a:p>
                      <a:pPr algn="l"/>
                      <a:r>
                        <a:rPr lang="ru-RU" sz="1400" dirty="0" smtClean="0">
                          <a:effectLst/>
                          <a:latin typeface="Times New Roman" pitchFamily="18" charset="0"/>
                          <a:ea typeface="Calibri" panose="020F0502020204030204" pitchFamily="34" charset="0"/>
                          <a:cs typeface="Times New Roman" pitchFamily="18" charset="0"/>
                        </a:rPr>
                        <a:t>Сын, не понимая ценности денег, просто выбрасывал их в воду. И отец случайно узнал об этом, однако решил ничего не говорить, поскольку просто поучения мало к чему приводят. Тем временем сын продолжал ничем не заниматься, не работал, а просто ел и пил в доме отца. И вот однажды торговец решил преподать урок своему сыну:</a:t>
                      </a:r>
                    </a:p>
                    <a:p>
                      <a:pPr algn="l"/>
                      <a:r>
                        <a:rPr lang="ru-RU" sz="1400" dirty="0" smtClean="0">
                          <a:effectLst/>
                          <a:latin typeface="Times New Roman" pitchFamily="18" charset="0"/>
                          <a:ea typeface="Calibri" panose="020F0502020204030204" pitchFamily="34" charset="0"/>
                          <a:cs typeface="Times New Roman" pitchFamily="18" charset="0"/>
                        </a:rPr>
                        <a:t>— Ты уже повзрослел и должен узнать, что такое «труд» и какова «ценность денег». Поэтому пойди заработай рубль своим собственным трудом, принесёшь — посмотрю, каков он, заработанный тобой рубль.</a:t>
                      </a:r>
                      <a:r>
                        <a:rPr lang="ru-RU" sz="1400" baseline="0" dirty="0" smtClean="0">
                          <a:effectLst/>
                          <a:latin typeface="Times New Roman" pitchFamily="18" charset="0"/>
                          <a:ea typeface="Calibri" panose="020F0502020204030204" pitchFamily="34" charset="0"/>
                          <a:cs typeface="Times New Roman" pitchFamily="18" charset="0"/>
                        </a:rPr>
                        <a:t> </a:t>
                      </a:r>
                    </a:p>
                    <a:p>
                      <a:pPr algn="l"/>
                      <a:r>
                        <a:rPr lang="ru-RU" sz="1400" dirty="0" smtClean="0">
                          <a:effectLst/>
                          <a:latin typeface="Times New Roman" pitchFamily="18" charset="0"/>
                          <a:ea typeface="Calibri" panose="020F0502020204030204" pitchFamily="34" charset="0"/>
                          <a:cs typeface="Times New Roman" pitchFamily="18" charset="0"/>
                        </a:rPr>
                        <a:t>Перебрав все возможные варианты, он вынужден был наняться на работу простым чернорабочим, поскольку никакого опыта и квалификации работы у него не было. Так он весь день тяжело и через пот размешивал известь босыми ногами. В конце дня он, получив всего </a:t>
                      </a:r>
                      <a:r>
                        <a:rPr lang="ru-RU" sz="1400" dirty="0" err="1" smtClean="0">
                          <a:effectLst/>
                          <a:latin typeface="Times New Roman" pitchFamily="18" charset="0"/>
                          <a:ea typeface="Calibri" panose="020F0502020204030204" pitchFamily="34" charset="0"/>
                          <a:cs typeface="Times New Roman" pitchFamily="18" charset="0"/>
                        </a:rPr>
                        <a:t>навсего</a:t>
                      </a:r>
                      <a:r>
                        <a:rPr lang="ru-RU" sz="1400" dirty="0" smtClean="0">
                          <a:effectLst/>
                          <a:latin typeface="Times New Roman" pitchFamily="18" charset="0"/>
                          <a:ea typeface="Calibri" panose="020F0502020204030204" pitchFamily="34" charset="0"/>
                          <a:cs typeface="Times New Roman" pitchFamily="18" charset="0"/>
                        </a:rPr>
                        <a:t> один рубль, принёс его отцу.</a:t>
                      </a:r>
                    </a:p>
                    <a:p>
                      <a:pPr algn="l"/>
                      <a:r>
                        <a:rPr lang="ru-RU" sz="1400" dirty="0" smtClean="0">
                          <a:effectLst/>
                          <a:latin typeface="Times New Roman" pitchFamily="18" charset="0"/>
                          <a:ea typeface="Calibri" panose="020F0502020204030204" pitchFamily="34" charset="0"/>
                          <a:cs typeface="Times New Roman" pitchFamily="18" charset="0"/>
                        </a:rPr>
                        <a:t>Отец был доволен и сказал:</a:t>
                      </a:r>
                    </a:p>
                    <a:p>
                      <a:pPr algn="l"/>
                      <a:r>
                        <a:rPr lang="ru-RU" sz="1400" dirty="0" smtClean="0">
                          <a:effectLst/>
                          <a:latin typeface="Times New Roman" pitchFamily="18" charset="0"/>
                          <a:ea typeface="Calibri" panose="020F0502020204030204" pitchFamily="34" charset="0"/>
                          <a:cs typeface="Times New Roman" pitchFamily="18" charset="0"/>
                        </a:rPr>
                        <a:t>— Ну вот, сынок, теперь иди и брось этот заработанный тобой рубль в воду. На что удивлённый сын ответил:</a:t>
                      </a:r>
                    </a:p>
                    <a:p>
                      <a:pPr algn="l"/>
                      <a:r>
                        <a:rPr lang="ru-RU" sz="1400" dirty="0" smtClean="0">
                          <a:effectLst/>
                          <a:latin typeface="Times New Roman" pitchFamily="18" charset="0"/>
                          <a:ea typeface="Calibri" panose="020F0502020204030204" pitchFamily="34" charset="0"/>
                          <a:cs typeface="Times New Roman" pitchFamily="18" charset="0"/>
                        </a:rPr>
                        <a:t>— Отец, как же я могу выбросить его? Ты даже не представляешь как тяжело я работал, что бы его получить! Пальцы на моих ногах до сих пор горят от извести. Нет, у меня рука не поднимется так поступить.</a:t>
                      </a:r>
                    </a:p>
                    <a:p>
                      <a:pPr algn="l"/>
                      <a:endParaRPr lang="ru-RU" sz="1400" dirty="0" smtClean="0">
                        <a:effectLst/>
                        <a:latin typeface="Times New Roman" pitchFamily="18" charset="0"/>
                        <a:ea typeface="Calibri" panose="020F0502020204030204" pitchFamily="34" charset="0"/>
                        <a:cs typeface="Times New Roman" pitchFamily="18" charset="0"/>
                      </a:endParaRPr>
                    </a:p>
                    <a:p>
                      <a:pPr algn="l"/>
                      <a:r>
                        <a:rPr lang="ru-RU" sz="1400" dirty="0" smtClean="0">
                          <a:effectLst/>
                          <a:latin typeface="Times New Roman" pitchFamily="18" charset="0"/>
                          <a:ea typeface="Calibri" panose="020F0502020204030204" pitchFamily="34" charset="0"/>
                          <a:cs typeface="Times New Roman" pitchFamily="18" charset="0"/>
                        </a:rPr>
                        <a:t>Отец ответил:</a:t>
                      </a:r>
                    </a:p>
                    <a:p>
                      <a:pPr algn="l"/>
                      <a:r>
                        <a:rPr lang="ru-RU" sz="1400" dirty="0" smtClean="0">
                          <a:effectLst/>
                          <a:latin typeface="Times New Roman" pitchFamily="18" charset="0"/>
                          <a:ea typeface="Calibri" panose="020F0502020204030204" pitchFamily="34" charset="0"/>
                          <a:cs typeface="Times New Roman" pitchFamily="18" charset="0"/>
                        </a:rPr>
                        <a:t>Видишь, сынок, как трудно самому заработать деньги. Будешь работать — будешь и иметь, а не будешь работать — с голоду умрешь.</a:t>
                      </a:r>
                      <a:endParaRPr lang="ru-RU"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l"/>
                      <a:endParaRPr lang="ru-RU"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l"/>
                      <a:endParaRPr lang="ru-RU"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l"/>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0" marB="0">
                    <a:lnL>
                      <a:noFill/>
                    </a:lnL>
                    <a:lnR>
                      <a:noFill/>
                    </a:lnR>
                    <a:lnT>
                      <a:noFill/>
                    </a:lnT>
                    <a:lnB>
                      <a:noFill/>
                    </a:lnB>
                  </a:tcPr>
                </a:tc>
                <a:extLst>
                  <a:ext uri="{0D108BD9-81ED-4DB2-BD59-A6C34878D82A}">
                    <a16:rowId xmlns:a16="http://schemas.microsoft.com/office/drawing/2014/main" val="3162552416"/>
                  </a:ext>
                </a:extLst>
              </a:tr>
            </a:tbl>
          </a:graphicData>
        </a:graphic>
      </p:graphicFrame>
    </p:spTree>
    <p:extLst>
      <p:ext uri="{BB962C8B-B14F-4D97-AF65-F5344CB8AC3E}">
        <p14:creationId xmlns:p14="http://schemas.microsoft.com/office/powerpoint/2010/main" val="3211158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0"/>
            <a:ext cx="9144000" cy="6891116"/>
          </a:xfrm>
          <a:prstGeom prst="rect">
            <a:avLst/>
          </a:prstGeom>
          <a:solidFill>
            <a:schemeClr val="accent1">
              <a:lumMod val="40000"/>
              <a:lumOff val="60000"/>
            </a:schemeClr>
          </a:solidFill>
          <a:ln>
            <a:noFill/>
          </a:ln>
        </p:spPr>
      </p:pic>
      <p:sp>
        <p:nvSpPr>
          <p:cNvPr id="4099"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61FA3044-2C8E-4526-B602-FDC2B4739437}" type="slidenum">
              <a:rPr lang="ru-RU" altLang="ru-RU" sz="1200" b="1">
                <a:solidFill>
                  <a:srgbClr val="002060"/>
                </a:solidFill>
              </a:rPr>
              <a:pPr>
                <a:buSzPts val="1100"/>
              </a:pPr>
              <a:t>6</a:t>
            </a:fld>
            <a:endParaRPr lang="ru-RU" altLang="ru-RU" sz="1200" b="1">
              <a:solidFill>
                <a:srgbClr val="002060"/>
              </a:solidFill>
            </a:endParaRPr>
          </a:p>
        </p:txBody>
      </p:sp>
      <p:cxnSp>
        <p:nvCxnSpPr>
          <p:cNvPr id="4100"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4102" name="Прямоугольник 9"/>
          <p:cNvSpPr>
            <a:spLocks noChangeArrowheads="1"/>
          </p:cNvSpPr>
          <p:nvPr/>
        </p:nvSpPr>
        <p:spPr bwMode="auto">
          <a:xfrm>
            <a:off x="974531" y="384104"/>
            <a:ext cx="7097932" cy="2666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0147" tIns="40074" rIns="80147" bIns="40074">
            <a:spAutoFit/>
          </a:bodyPr>
          <a:lstStyle>
            <a:lvl1pPr>
              <a:defRPr sz="1500">
                <a:solidFill>
                  <a:srgbClr val="000000"/>
                </a:solidFill>
                <a:latin typeface="Arial" pitchFamily="34" charset="0"/>
                <a:cs typeface="Arial" pitchFamily="34" charset="0"/>
                <a:sym typeface="Arial" pitchFamily="34" charset="0"/>
              </a:defRPr>
            </a:lvl1pPr>
            <a:lvl2pPr marL="742950" indent="-285750">
              <a:defRPr sz="1500">
                <a:solidFill>
                  <a:srgbClr val="000000"/>
                </a:solidFill>
                <a:latin typeface="Arial" pitchFamily="34" charset="0"/>
                <a:cs typeface="Arial" pitchFamily="34" charset="0"/>
                <a:sym typeface="Arial" pitchFamily="34" charset="0"/>
              </a:defRPr>
            </a:lvl2pPr>
            <a:lvl3pPr marL="1143000" indent="-228600">
              <a:defRPr sz="1500">
                <a:solidFill>
                  <a:srgbClr val="000000"/>
                </a:solidFill>
                <a:latin typeface="Arial" pitchFamily="34" charset="0"/>
                <a:cs typeface="Arial" pitchFamily="34" charset="0"/>
                <a:sym typeface="Arial" pitchFamily="34" charset="0"/>
              </a:defRPr>
            </a:lvl3pPr>
            <a:lvl4pPr marL="1600200" indent="-228600">
              <a:defRPr sz="1500">
                <a:solidFill>
                  <a:srgbClr val="000000"/>
                </a:solidFill>
                <a:latin typeface="Arial" pitchFamily="34" charset="0"/>
                <a:cs typeface="Arial" pitchFamily="34" charset="0"/>
                <a:sym typeface="Arial" pitchFamily="34" charset="0"/>
              </a:defRPr>
            </a:lvl4pPr>
            <a:lvl5pPr marL="2057400" indent="-228600">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9pPr>
          </a:lstStyle>
          <a:p>
            <a:pPr algn="ctr"/>
            <a:r>
              <a:rPr lang="ru-RU" sz="2800" b="1" dirty="0" smtClean="0">
                <a:solidFill>
                  <a:schemeClr val="bg1"/>
                </a:solidFill>
                <a:latin typeface="Times New Roman" panose="02020603050405020304" pitchFamily="18" charset="0"/>
                <a:ea typeface="Tahoma" panose="020B0604030504040204" pitchFamily="34" charset="0"/>
                <a:cs typeface="Times New Roman" panose="02020603050405020304" pitchFamily="18" charset="0"/>
              </a:rPr>
              <a:t>Задание 1</a:t>
            </a:r>
            <a:endParaRPr lang="ru-RU" sz="2800" b="1" dirty="0">
              <a:solidFill>
                <a:schemeClr val="bg1"/>
              </a:solidFill>
              <a:latin typeface="Times New Roman" panose="02020603050405020304" pitchFamily="18" charset="0"/>
              <a:ea typeface="Tahoma" panose="020B0604030504040204" pitchFamily="34" charset="0"/>
              <a:cs typeface="Times New Roman" panose="02020603050405020304" pitchFamily="18" charset="0"/>
            </a:endParaRPr>
          </a:p>
          <a:p>
            <a:pPr algn="ctr"/>
            <a:endParaRPr lang="ru-RU" sz="2800" b="1" dirty="0">
              <a:latin typeface="Times New Roman" panose="02020603050405020304" pitchFamily="18" charset="0"/>
              <a:ea typeface="Tahoma" panose="020B0604030504040204" pitchFamily="34" charset="0"/>
              <a:cs typeface="Times New Roman" panose="02020603050405020304" pitchFamily="18" charset="0"/>
            </a:endParaRPr>
          </a:p>
          <a:p>
            <a:endParaRPr lang="ru-RU" sz="2800" b="1" i="1" dirty="0">
              <a:latin typeface="Times New Roman" pitchFamily="18" charset="0"/>
              <a:cs typeface="Times New Roman" pitchFamily="18" charset="0"/>
            </a:endParaRPr>
          </a:p>
          <a:p>
            <a:endParaRPr lang="ru-RU" sz="2800" dirty="0">
              <a:latin typeface="Times New Roman" pitchFamily="18" charset="0"/>
              <a:cs typeface="Times New Roman" pitchFamily="18" charset="0"/>
            </a:endParaRPr>
          </a:p>
          <a:p>
            <a:pPr algn="ctr"/>
            <a:r>
              <a:rPr lang="ru-RU" sz="2800" b="1" dirty="0">
                <a:latin typeface="Times New Roman" pitchFamily="18" charset="0"/>
                <a:ea typeface="Tahoma" panose="020B0604030504040204" pitchFamily="34" charset="0"/>
                <a:cs typeface="Times New Roman" pitchFamily="18" charset="0"/>
              </a:rPr>
              <a:t> </a:t>
            </a:r>
            <a:br>
              <a:rPr lang="ru-RU" sz="2800" b="1" dirty="0">
                <a:latin typeface="Times New Roman" pitchFamily="18" charset="0"/>
                <a:ea typeface="Tahoma" panose="020B0604030504040204" pitchFamily="34" charset="0"/>
                <a:cs typeface="Times New Roman" pitchFamily="18" charset="0"/>
              </a:rPr>
            </a:br>
            <a:endParaRPr lang="ru-RU" altLang="ru-RU" sz="2800" dirty="0">
              <a:solidFill>
                <a:prstClr val="white"/>
              </a:solidFill>
              <a:latin typeface="Times New Roman" pitchFamily="18" charset="0"/>
              <a:cs typeface="Times New Roman" pitchFamily="18" charset="0"/>
            </a:endParaRPr>
          </a:p>
        </p:txBody>
      </p:sp>
      <p:sp>
        <p:nvSpPr>
          <p:cNvPr id="9" name="Прямоугольник 12"/>
          <p:cNvSpPr>
            <a:spLocks noChangeArrowheads="1"/>
          </p:cNvSpPr>
          <p:nvPr/>
        </p:nvSpPr>
        <p:spPr bwMode="auto">
          <a:xfrm>
            <a:off x="539552" y="1193628"/>
            <a:ext cx="8348957" cy="5733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0147" tIns="40074" rIns="80147" bIns="40074">
            <a:spAutoFit/>
          </a:bodyPr>
          <a:lstStyle>
            <a:lvl1pPr>
              <a:defRPr sz="1500">
                <a:solidFill>
                  <a:srgbClr val="000000"/>
                </a:solidFill>
                <a:latin typeface="Arial" pitchFamily="34" charset="0"/>
                <a:cs typeface="Arial" pitchFamily="34" charset="0"/>
                <a:sym typeface="Arial" pitchFamily="34" charset="0"/>
              </a:defRPr>
            </a:lvl1pPr>
            <a:lvl2pPr marL="742950" indent="-285750">
              <a:defRPr sz="1500">
                <a:solidFill>
                  <a:srgbClr val="000000"/>
                </a:solidFill>
                <a:latin typeface="Arial" pitchFamily="34" charset="0"/>
                <a:cs typeface="Arial" pitchFamily="34" charset="0"/>
                <a:sym typeface="Arial" pitchFamily="34" charset="0"/>
              </a:defRPr>
            </a:lvl2pPr>
            <a:lvl3pPr marL="1143000" indent="-228600">
              <a:defRPr sz="1500">
                <a:solidFill>
                  <a:srgbClr val="000000"/>
                </a:solidFill>
                <a:latin typeface="Arial" pitchFamily="34" charset="0"/>
                <a:cs typeface="Arial" pitchFamily="34" charset="0"/>
                <a:sym typeface="Arial" pitchFamily="34" charset="0"/>
              </a:defRPr>
            </a:lvl3pPr>
            <a:lvl4pPr marL="1600200" indent="-228600">
              <a:defRPr sz="1500">
                <a:solidFill>
                  <a:srgbClr val="000000"/>
                </a:solidFill>
                <a:latin typeface="Arial" pitchFamily="34" charset="0"/>
                <a:cs typeface="Arial" pitchFamily="34" charset="0"/>
                <a:sym typeface="Arial" pitchFamily="34" charset="0"/>
              </a:defRPr>
            </a:lvl4pPr>
            <a:lvl5pPr marL="2057400" indent="-228600">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9pPr>
          </a:lstStyle>
          <a:p>
            <a:r>
              <a:rPr lang="ru-RU" sz="3200" dirty="0">
                <a:latin typeface="Times New Roman" panose="02020603050405020304" pitchFamily="18" charset="0"/>
                <a:cs typeface="Times New Roman" panose="02020603050405020304" pitchFamily="18" charset="0"/>
              </a:rPr>
              <a:t> </a:t>
            </a:r>
            <a:endParaRPr lang="ru-RU" altLang="ru-RU" sz="3200" i="1" dirty="0">
              <a:solidFill>
                <a:schemeClr val="tx2"/>
              </a:solidFill>
              <a:latin typeface="Times New Roman" pitchFamily="18" charset="0"/>
              <a:cs typeface="Times New Roman" pitchFamily="18" charset="0"/>
            </a:endParaRPr>
          </a:p>
        </p:txBody>
      </p:sp>
      <p:graphicFrame>
        <p:nvGraphicFramePr>
          <p:cNvPr id="2" name="Таблица 1">
            <a:extLst>
              <a:ext uri="{FF2B5EF4-FFF2-40B4-BE49-F238E27FC236}">
                <a16:creationId xmlns:a16="http://schemas.microsoft.com/office/drawing/2014/main" id="{60754EF4-EE6E-45F9-8038-66D672DDC2F3}"/>
              </a:ext>
            </a:extLst>
          </p:cNvPr>
          <p:cNvGraphicFramePr>
            <a:graphicFrameLocks noGrp="1"/>
          </p:cNvGraphicFramePr>
          <p:nvPr>
            <p:extLst>
              <p:ext uri="{D42A27DB-BD31-4B8C-83A1-F6EECF244321}">
                <p14:modId xmlns:p14="http://schemas.microsoft.com/office/powerpoint/2010/main" val="3712887919"/>
              </p:ext>
            </p:extLst>
          </p:nvPr>
        </p:nvGraphicFramePr>
        <p:xfrm>
          <a:off x="179512" y="1151123"/>
          <a:ext cx="8229600" cy="5059680"/>
        </p:xfrm>
        <a:graphic>
          <a:graphicData uri="http://schemas.openxmlformats.org/drawingml/2006/table">
            <a:tbl>
              <a:tblPr/>
              <a:tblGrid>
                <a:gridCol w="8229600">
                  <a:extLst>
                    <a:ext uri="{9D8B030D-6E8A-4147-A177-3AD203B41FA5}">
                      <a16:colId xmlns:a16="http://schemas.microsoft.com/office/drawing/2014/main" val="2974920643"/>
                    </a:ext>
                  </a:extLst>
                </a:gridCol>
              </a:tblGrid>
              <a:tr h="4971676">
                <a:tc>
                  <a:txBody>
                    <a:bodyPr/>
                    <a:lstStyle/>
                    <a:p>
                      <a:pPr algn="ctr"/>
                      <a:r>
                        <a:rPr lang="ru-RU" sz="2400" b="1" dirty="0" smtClean="0">
                          <a:effectLst/>
                          <a:latin typeface="Times New Roman" pitchFamily="18" charset="0"/>
                          <a:ea typeface="Calibri" panose="020F0502020204030204" pitchFamily="34" charset="0"/>
                          <a:cs typeface="Times New Roman" pitchFamily="18" charset="0"/>
                        </a:rPr>
                        <a:t>К прочитанному тексту составьте вопросный план.</a:t>
                      </a:r>
                    </a:p>
                    <a:p>
                      <a:pPr algn="l"/>
                      <a:endParaRPr lang="ru-RU" sz="2800" b="0" dirty="0" smtClean="0">
                        <a:effectLst/>
                        <a:latin typeface="Times New Roman" pitchFamily="18" charset="0"/>
                        <a:ea typeface="Calibri" panose="020F0502020204030204" pitchFamily="34" charset="0"/>
                        <a:cs typeface="Times New Roman" pitchFamily="18" charset="0"/>
                      </a:endParaRPr>
                    </a:p>
                    <a:p>
                      <a:pPr algn="l"/>
                      <a:r>
                        <a:rPr lang="ru-RU" sz="2800" b="0" dirty="0" smtClean="0">
                          <a:solidFill>
                            <a:schemeClr val="tx2"/>
                          </a:solidFill>
                          <a:effectLst/>
                          <a:latin typeface="Times New Roman" pitchFamily="18" charset="0"/>
                          <a:ea typeface="Calibri" panose="020F0502020204030204" pitchFamily="34" charset="0"/>
                          <a:cs typeface="Times New Roman" pitchFamily="18" charset="0"/>
                        </a:rPr>
                        <a:t>План записывают в форме вопросов к тексту. Каждый вопрос- к какой-либо одной смысловой части текста. Вопросы должны</a:t>
                      </a:r>
                      <a:r>
                        <a:rPr lang="ru-RU" sz="2800" b="0" baseline="0" dirty="0" smtClean="0">
                          <a:solidFill>
                            <a:schemeClr val="tx2"/>
                          </a:solidFill>
                          <a:effectLst/>
                          <a:latin typeface="Times New Roman" pitchFamily="18" charset="0"/>
                          <a:ea typeface="Calibri" panose="020F0502020204030204" pitchFamily="34" charset="0"/>
                          <a:cs typeface="Times New Roman" pitchFamily="18" charset="0"/>
                        </a:rPr>
                        <a:t> быть заданы так, чтобы ответы на них помогали восстановить содержание всего текста. При составлении вопросного плана  лучше использовать вопросительные слова «как», «сколько»,  «когда», «почему» и </a:t>
                      </a:r>
                      <a:r>
                        <a:rPr lang="ru-RU" sz="2800" b="0" baseline="0" dirty="0" err="1" smtClean="0">
                          <a:solidFill>
                            <a:schemeClr val="tx2"/>
                          </a:solidFill>
                          <a:effectLst/>
                          <a:latin typeface="Times New Roman" pitchFamily="18" charset="0"/>
                          <a:ea typeface="Calibri" panose="020F0502020204030204" pitchFamily="34" charset="0"/>
                          <a:cs typeface="Times New Roman" pitchFamily="18" charset="0"/>
                        </a:rPr>
                        <a:t>тд</a:t>
                      </a:r>
                      <a:r>
                        <a:rPr lang="ru-RU" sz="2800" b="0" baseline="0" dirty="0" smtClean="0">
                          <a:solidFill>
                            <a:schemeClr val="tx2"/>
                          </a:solidFill>
                          <a:effectLst/>
                          <a:latin typeface="Times New Roman" pitchFamily="18" charset="0"/>
                          <a:ea typeface="Calibri" panose="020F0502020204030204" pitchFamily="34" charset="0"/>
                          <a:cs typeface="Times New Roman" pitchFamily="18" charset="0"/>
                        </a:rPr>
                        <a:t>, а не словосочетания с частицей  «ли»  («Есть ли…», «Нашел ли…»)</a:t>
                      </a:r>
                      <a:r>
                        <a:rPr lang="ru-RU" sz="2800" b="0" dirty="0" smtClean="0">
                          <a:solidFill>
                            <a:schemeClr val="tx2"/>
                          </a:solidFill>
                          <a:effectLst/>
                          <a:latin typeface="Times New Roman" pitchFamily="18" charset="0"/>
                          <a:ea typeface="Calibri" panose="020F0502020204030204" pitchFamily="34" charset="0"/>
                          <a:cs typeface="Times New Roman" pitchFamily="18" charset="0"/>
                        </a:rPr>
                        <a:t/>
                      </a:r>
                      <a:br>
                        <a:rPr lang="ru-RU" sz="2800" b="0" dirty="0" smtClean="0">
                          <a:solidFill>
                            <a:schemeClr val="tx2"/>
                          </a:solidFill>
                          <a:effectLst/>
                          <a:latin typeface="Times New Roman" pitchFamily="18" charset="0"/>
                          <a:ea typeface="Calibri" panose="020F0502020204030204" pitchFamily="34" charset="0"/>
                          <a:cs typeface="Times New Roman" pitchFamily="18" charset="0"/>
                        </a:rPr>
                      </a:br>
                      <a:r>
                        <a:rPr lang="ru-RU" sz="2800" b="0" dirty="0" smtClean="0">
                          <a:effectLst/>
                          <a:latin typeface="Times New Roman" pitchFamily="18" charset="0"/>
                          <a:ea typeface="Calibri" panose="020F0502020204030204" pitchFamily="34" charset="0"/>
                          <a:cs typeface="Times New Roman" pitchFamily="18" charset="0"/>
                        </a:rPr>
                        <a:t> </a:t>
                      </a:r>
                      <a:endParaRPr lang="ru-RU" sz="2800" b="0" dirty="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0" marB="0">
                    <a:lnL>
                      <a:noFill/>
                    </a:lnL>
                    <a:lnR>
                      <a:noFill/>
                    </a:lnR>
                    <a:lnT>
                      <a:noFill/>
                    </a:lnT>
                    <a:lnB>
                      <a:noFill/>
                    </a:lnB>
                  </a:tcPr>
                </a:tc>
                <a:extLst>
                  <a:ext uri="{0D108BD9-81ED-4DB2-BD59-A6C34878D82A}">
                    <a16:rowId xmlns:a16="http://schemas.microsoft.com/office/drawing/2014/main" val="3162552416"/>
                  </a:ext>
                </a:extLst>
              </a:tr>
            </a:tbl>
          </a:graphicData>
        </a:graphic>
      </p:graphicFrame>
    </p:spTree>
    <p:extLst>
      <p:ext uri="{BB962C8B-B14F-4D97-AF65-F5344CB8AC3E}">
        <p14:creationId xmlns:p14="http://schemas.microsoft.com/office/powerpoint/2010/main" val="2988732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0"/>
            <a:ext cx="9144000" cy="6891116"/>
          </a:xfrm>
          <a:prstGeom prst="rect">
            <a:avLst/>
          </a:prstGeom>
          <a:solidFill>
            <a:schemeClr val="accent1">
              <a:lumMod val="40000"/>
              <a:lumOff val="60000"/>
            </a:schemeClr>
          </a:solidFill>
          <a:ln>
            <a:noFill/>
          </a:ln>
        </p:spPr>
      </p:pic>
      <p:sp>
        <p:nvSpPr>
          <p:cNvPr id="4099"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61FA3044-2C8E-4526-B602-FDC2B4739437}" type="slidenum">
              <a:rPr lang="ru-RU" altLang="ru-RU" sz="1200" b="1">
                <a:solidFill>
                  <a:srgbClr val="002060"/>
                </a:solidFill>
              </a:rPr>
              <a:pPr>
                <a:buSzPts val="1100"/>
              </a:pPr>
              <a:t>7</a:t>
            </a:fld>
            <a:endParaRPr lang="ru-RU" altLang="ru-RU" sz="1200" b="1">
              <a:solidFill>
                <a:srgbClr val="002060"/>
              </a:solidFill>
            </a:endParaRPr>
          </a:p>
        </p:txBody>
      </p:sp>
      <p:cxnSp>
        <p:nvCxnSpPr>
          <p:cNvPr id="4100"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4102" name="Прямоугольник 9"/>
          <p:cNvSpPr>
            <a:spLocks noChangeArrowheads="1"/>
          </p:cNvSpPr>
          <p:nvPr/>
        </p:nvSpPr>
        <p:spPr bwMode="auto">
          <a:xfrm>
            <a:off x="974531" y="384104"/>
            <a:ext cx="7097932" cy="1804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0147" tIns="40074" rIns="80147" bIns="40074">
            <a:spAutoFit/>
          </a:bodyPr>
          <a:lstStyle>
            <a:lvl1pPr>
              <a:defRPr sz="1500">
                <a:solidFill>
                  <a:srgbClr val="000000"/>
                </a:solidFill>
                <a:latin typeface="Arial" pitchFamily="34" charset="0"/>
                <a:cs typeface="Arial" pitchFamily="34" charset="0"/>
                <a:sym typeface="Arial" pitchFamily="34" charset="0"/>
              </a:defRPr>
            </a:lvl1pPr>
            <a:lvl2pPr marL="742950" indent="-285750">
              <a:defRPr sz="1500">
                <a:solidFill>
                  <a:srgbClr val="000000"/>
                </a:solidFill>
                <a:latin typeface="Arial" pitchFamily="34" charset="0"/>
                <a:cs typeface="Arial" pitchFamily="34" charset="0"/>
                <a:sym typeface="Arial" pitchFamily="34" charset="0"/>
              </a:defRPr>
            </a:lvl2pPr>
            <a:lvl3pPr marL="1143000" indent="-228600">
              <a:defRPr sz="1500">
                <a:solidFill>
                  <a:srgbClr val="000000"/>
                </a:solidFill>
                <a:latin typeface="Arial" pitchFamily="34" charset="0"/>
                <a:cs typeface="Arial" pitchFamily="34" charset="0"/>
                <a:sym typeface="Arial" pitchFamily="34" charset="0"/>
              </a:defRPr>
            </a:lvl3pPr>
            <a:lvl4pPr marL="1600200" indent="-228600">
              <a:defRPr sz="1500">
                <a:solidFill>
                  <a:srgbClr val="000000"/>
                </a:solidFill>
                <a:latin typeface="Arial" pitchFamily="34" charset="0"/>
                <a:cs typeface="Arial" pitchFamily="34" charset="0"/>
                <a:sym typeface="Arial" pitchFamily="34" charset="0"/>
              </a:defRPr>
            </a:lvl4pPr>
            <a:lvl5pPr marL="2057400" indent="-228600">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9pPr>
          </a:lstStyle>
          <a:p>
            <a:endParaRPr lang="ru-RU" sz="2800" b="1" i="1" dirty="0">
              <a:latin typeface="Times New Roman" pitchFamily="18" charset="0"/>
              <a:cs typeface="Times New Roman" pitchFamily="18" charset="0"/>
            </a:endParaRPr>
          </a:p>
          <a:p>
            <a:endParaRPr lang="ru-RU" sz="2800" dirty="0">
              <a:latin typeface="Times New Roman" pitchFamily="18" charset="0"/>
              <a:cs typeface="Times New Roman" pitchFamily="18" charset="0"/>
            </a:endParaRPr>
          </a:p>
          <a:p>
            <a:pPr algn="ctr"/>
            <a:r>
              <a:rPr lang="ru-RU" sz="2800" b="1" dirty="0">
                <a:latin typeface="Times New Roman" pitchFamily="18" charset="0"/>
                <a:ea typeface="Tahoma" panose="020B0604030504040204" pitchFamily="34" charset="0"/>
                <a:cs typeface="Times New Roman" pitchFamily="18" charset="0"/>
              </a:rPr>
              <a:t> </a:t>
            </a:r>
            <a:br>
              <a:rPr lang="ru-RU" sz="2800" b="1" dirty="0">
                <a:latin typeface="Times New Roman" pitchFamily="18" charset="0"/>
                <a:ea typeface="Tahoma" panose="020B0604030504040204" pitchFamily="34" charset="0"/>
                <a:cs typeface="Times New Roman" pitchFamily="18" charset="0"/>
              </a:rPr>
            </a:br>
            <a:endParaRPr lang="ru-RU" altLang="ru-RU" sz="2800" dirty="0">
              <a:solidFill>
                <a:prstClr val="white"/>
              </a:solidFill>
              <a:latin typeface="Times New Roman" pitchFamily="18" charset="0"/>
              <a:cs typeface="Times New Roman" pitchFamily="18" charset="0"/>
            </a:endParaRPr>
          </a:p>
        </p:txBody>
      </p:sp>
      <p:sp>
        <p:nvSpPr>
          <p:cNvPr id="9" name="Прямоугольник 12"/>
          <p:cNvSpPr>
            <a:spLocks noChangeArrowheads="1"/>
          </p:cNvSpPr>
          <p:nvPr/>
        </p:nvSpPr>
        <p:spPr bwMode="auto">
          <a:xfrm>
            <a:off x="539552" y="1193628"/>
            <a:ext cx="8348957" cy="5733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0147" tIns="40074" rIns="80147" bIns="40074">
            <a:spAutoFit/>
          </a:bodyPr>
          <a:lstStyle>
            <a:lvl1pPr>
              <a:defRPr sz="1500">
                <a:solidFill>
                  <a:srgbClr val="000000"/>
                </a:solidFill>
                <a:latin typeface="Arial" pitchFamily="34" charset="0"/>
                <a:cs typeface="Arial" pitchFamily="34" charset="0"/>
                <a:sym typeface="Arial" pitchFamily="34" charset="0"/>
              </a:defRPr>
            </a:lvl1pPr>
            <a:lvl2pPr marL="742950" indent="-285750">
              <a:defRPr sz="1500">
                <a:solidFill>
                  <a:srgbClr val="000000"/>
                </a:solidFill>
                <a:latin typeface="Arial" pitchFamily="34" charset="0"/>
                <a:cs typeface="Arial" pitchFamily="34" charset="0"/>
                <a:sym typeface="Arial" pitchFamily="34" charset="0"/>
              </a:defRPr>
            </a:lvl2pPr>
            <a:lvl3pPr marL="1143000" indent="-228600">
              <a:defRPr sz="1500">
                <a:solidFill>
                  <a:srgbClr val="000000"/>
                </a:solidFill>
                <a:latin typeface="Arial" pitchFamily="34" charset="0"/>
                <a:cs typeface="Arial" pitchFamily="34" charset="0"/>
                <a:sym typeface="Arial" pitchFamily="34" charset="0"/>
              </a:defRPr>
            </a:lvl3pPr>
            <a:lvl4pPr marL="1600200" indent="-228600">
              <a:defRPr sz="1500">
                <a:solidFill>
                  <a:srgbClr val="000000"/>
                </a:solidFill>
                <a:latin typeface="Arial" pitchFamily="34" charset="0"/>
                <a:cs typeface="Arial" pitchFamily="34" charset="0"/>
                <a:sym typeface="Arial" pitchFamily="34" charset="0"/>
              </a:defRPr>
            </a:lvl4pPr>
            <a:lvl5pPr marL="2057400" indent="-228600">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9pPr>
          </a:lstStyle>
          <a:p>
            <a:r>
              <a:rPr lang="ru-RU" sz="3200" dirty="0">
                <a:latin typeface="Times New Roman" panose="02020603050405020304" pitchFamily="18" charset="0"/>
                <a:cs typeface="Times New Roman" panose="02020603050405020304" pitchFamily="18" charset="0"/>
              </a:rPr>
              <a:t> </a:t>
            </a:r>
            <a:endParaRPr lang="ru-RU" altLang="ru-RU" sz="3200" i="1" dirty="0">
              <a:solidFill>
                <a:schemeClr val="tx2"/>
              </a:solidFill>
              <a:latin typeface="Times New Roman" pitchFamily="18" charset="0"/>
              <a:cs typeface="Times New Roman" pitchFamily="18" charset="0"/>
            </a:endParaRPr>
          </a:p>
        </p:txBody>
      </p:sp>
      <p:graphicFrame>
        <p:nvGraphicFramePr>
          <p:cNvPr id="2" name="Таблица 1">
            <a:extLst>
              <a:ext uri="{FF2B5EF4-FFF2-40B4-BE49-F238E27FC236}">
                <a16:creationId xmlns:a16="http://schemas.microsoft.com/office/drawing/2014/main" id="{60754EF4-EE6E-45F9-8038-66D672DDC2F3}"/>
              </a:ext>
            </a:extLst>
          </p:cNvPr>
          <p:cNvGraphicFramePr>
            <a:graphicFrameLocks noGrp="1"/>
          </p:cNvGraphicFramePr>
          <p:nvPr>
            <p:extLst>
              <p:ext uri="{D42A27DB-BD31-4B8C-83A1-F6EECF244321}">
                <p14:modId xmlns:p14="http://schemas.microsoft.com/office/powerpoint/2010/main" val="950102985"/>
              </p:ext>
            </p:extLst>
          </p:nvPr>
        </p:nvGraphicFramePr>
        <p:xfrm>
          <a:off x="179512" y="1151123"/>
          <a:ext cx="8229600" cy="5852160"/>
        </p:xfrm>
        <a:graphic>
          <a:graphicData uri="http://schemas.openxmlformats.org/drawingml/2006/table">
            <a:tbl>
              <a:tblPr/>
              <a:tblGrid>
                <a:gridCol w="8229600">
                  <a:extLst>
                    <a:ext uri="{9D8B030D-6E8A-4147-A177-3AD203B41FA5}">
                      <a16:colId xmlns:a16="http://schemas.microsoft.com/office/drawing/2014/main" val="2974920643"/>
                    </a:ext>
                  </a:extLst>
                </a:gridCol>
              </a:tblGrid>
              <a:tr h="4971676">
                <a:tc>
                  <a:txBody>
                    <a:bodyPr/>
                    <a:lstStyle/>
                    <a:p>
                      <a:pPr algn="l"/>
                      <a:endParaRPr lang="ru-RU"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l"/>
                      <a:r>
                        <a:rPr lang="ru-RU" sz="3600" b="1" dirty="0" smtClean="0">
                          <a:effectLst/>
                          <a:latin typeface="Times New Roman" pitchFamily="18" charset="0"/>
                          <a:ea typeface="Calibri" panose="020F0502020204030204" pitchFamily="34" charset="0"/>
                          <a:cs typeface="Times New Roman" pitchFamily="18" charset="0"/>
                        </a:rPr>
                        <a:t>дескрипторы:</a:t>
                      </a:r>
                    </a:p>
                    <a:p>
                      <a:pPr algn="l"/>
                      <a:endParaRPr lang="ru-RU" sz="3600" dirty="0" smtClean="0">
                        <a:effectLst/>
                        <a:latin typeface="Times New Roman" pitchFamily="18" charset="0"/>
                        <a:ea typeface="Calibri" panose="020F0502020204030204" pitchFamily="34" charset="0"/>
                        <a:cs typeface="Times New Roman" pitchFamily="18" charset="0"/>
                      </a:endParaRPr>
                    </a:p>
                    <a:p>
                      <a:pPr algn="l"/>
                      <a:r>
                        <a:rPr lang="ru-RU" sz="3600" dirty="0" smtClean="0">
                          <a:solidFill>
                            <a:schemeClr val="tx2"/>
                          </a:solidFill>
                          <a:effectLst/>
                          <a:latin typeface="Times New Roman" pitchFamily="18" charset="0"/>
                          <a:ea typeface="Calibri" panose="020F0502020204030204" pitchFamily="34" charset="0"/>
                          <a:cs typeface="Times New Roman" pitchFamily="18" charset="0"/>
                        </a:rPr>
                        <a:t>- составляет вопросный план текста;</a:t>
                      </a:r>
                    </a:p>
                    <a:p>
                      <a:pPr algn="l"/>
                      <a:endParaRPr lang="ru-RU" sz="3600" dirty="0" smtClean="0">
                        <a:solidFill>
                          <a:schemeClr val="tx2"/>
                        </a:solidFill>
                        <a:effectLst/>
                        <a:latin typeface="Times New Roman" pitchFamily="18" charset="0"/>
                        <a:ea typeface="Calibri" panose="020F0502020204030204" pitchFamily="34" charset="0"/>
                        <a:cs typeface="Times New Roman" pitchFamily="18" charset="0"/>
                      </a:endParaRPr>
                    </a:p>
                    <a:p>
                      <a:pPr algn="l"/>
                      <a:r>
                        <a:rPr lang="ru-RU" sz="3600" dirty="0" smtClean="0">
                          <a:solidFill>
                            <a:schemeClr val="tx2"/>
                          </a:solidFill>
                          <a:effectLst/>
                          <a:latin typeface="Times New Roman" pitchFamily="18" charset="0"/>
                          <a:ea typeface="Calibri" panose="020F0502020204030204" pitchFamily="34" charset="0"/>
                          <a:cs typeface="Times New Roman" pitchFamily="18" charset="0"/>
                        </a:rPr>
                        <a:t>-использует вопросительные слова;</a:t>
                      </a:r>
                    </a:p>
                    <a:p>
                      <a:pPr algn="l"/>
                      <a:endParaRPr lang="ru-RU" sz="3600" dirty="0" smtClean="0">
                        <a:solidFill>
                          <a:schemeClr val="tx2"/>
                        </a:solidFill>
                        <a:effectLst/>
                        <a:latin typeface="Times New Roman" pitchFamily="18" charset="0"/>
                        <a:ea typeface="Calibri" panose="020F0502020204030204" pitchFamily="34" charset="0"/>
                        <a:cs typeface="Times New Roman" pitchFamily="18" charset="0"/>
                      </a:endParaRPr>
                    </a:p>
                    <a:p>
                      <a:pPr algn="l"/>
                      <a:r>
                        <a:rPr lang="ru-RU" sz="3600" dirty="0" smtClean="0">
                          <a:solidFill>
                            <a:schemeClr val="tx2"/>
                          </a:solidFill>
                          <a:effectLst/>
                          <a:latin typeface="Times New Roman" pitchFamily="18" charset="0"/>
                          <a:ea typeface="Calibri" panose="020F0502020204030204" pitchFamily="34" charset="0"/>
                          <a:cs typeface="Times New Roman" pitchFamily="18" charset="0"/>
                        </a:rPr>
                        <a:t>-план соответствует содержанию притчи.</a:t>
                      </a:r>
                    </a:p>
                    <a:p>
                      <a:pPr algn="l"/>
                      <a:endParaRPr lang="ru-RU" sz="3600" dirty="0" smtClean="0">
                        <a:solidFill>
                          <a:schemeClr val="tx2"/>
                        </a:solidFill>
                        <a:effectLst/>
                        <a:latin typeface="Times New Roman" pitchFamily="18" charset="0"/>
                        <a:ea typeface="Calibri" panose="020F0502020204030204" pitchFamily="34" charset="0"/>
                        <a:cs typeface="Times New Roman" pitchFamily="18" charset="0"/>
                      </a:endParaRPr>
                    </a:p>
                    <a:p>
                      <a:pPr algn="l"/>
                      <a:endParaRPr lang="ru-RU" sz="3600" dirty="0">
                        <a:effectLst/>
                        <a:latin typeface="Times New Roman" pitchFamily="18" charset="0"/>
                        <a:ea typeface="Calibri" panose="020F0502020204030204" pitchFamily="34" charset="0"/>
                        <a:cs typeface="Times New Roman" pitchFamily="18" charset="0"/>
                      </a:endParaRPr>
                    </a:p>
                  </a:txBody>
                  <a:tcPr marL="114300" marR="114300" marT="0" marB="0">
                    <a:lnL>
                      <a:noFill/>
                    </a:lnL>
                    <a:lnR>
                      <a:noFill/>
                    </a:lnR>
                    <a:lnT>
                      <a:noFill/>
                    </a:lnT>
                    <a:lnB>
                      <a:noFill/>
                    </a:lnB>
                  </a:tcPr>
                </a:tc>
                <a:extLst>
                  <a:ext uri="{0D108BD9-81ED-4DB2-BD59-A6C34878D82A}">
                    <a16:rowId xmlns:a16="http://schemas.microsoft.com/office/drawing/2014/main" val="3162552416"/>
                  </a:ext>
                </a:extLst>
              </a:tr>
            </a:tbl>
          </a:graphicData>
        </a:graphic>
      </p:graphicFrame>
    </p:spTree>
    <p:extLst>
      <p:ext uri="{BB962C8B-B14F-4D97-AF65-F5344CB8AC3E}">
        <p14:creationId xmlns:p14="http://schemas.microsoft.com/office/powerpoint/2010/main" val="760373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0"/>
            <a:ext cx="9144000" cy="6891116"/>
          </a:xfrm>
          <a:prstGeom prst="rect">
            <a:avLst/>
          </a:prstGeom>
          <a:solidFill>
            <a:schemeClr val="accent1">
              <a:lumMod val="40000"/>
              <a:lumOff val="60000"/>
            </a:schemeClr>
          </a:solidFill>
          <a:ln>
            <a:noFill/>
          </a:ln>
        </p:spPr>
      </p:pic>
      <p:sp>
        <p:nvSpPr>
          <p:cNvPr id="4099"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61FA3044-2C8E-4526-B602-FDC2B4739437}" type="slidenum">
              <a:rPr lang="ru-RU" altLang="ru-RU" sz="1200" b="1">
                <a:solidFill>
                  <a:srgbClr val="002060"/>
                </a:solidFill>
              </a:rPr>
              <a:pPr>
                <a:buSzPts val="1100"/>
              </a:pPr>
              <a:t>8</a:t>
            </a:fld>
            <a:endParaRPr lang="ru-RU" altLang="ru-RU" sz="1200" b="1">
              <a:solidFill>
                <a:srgbClr val="002060"/>
              </a:solidFill>
            </a:endParaRPr>
          </a:p>
        </p:txBody>
      </p:sp>
      <p:cxnSp>
        <p:nvCxnSpPr>
          <p:cNvPr id="4100"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4102" name="Прямоугольник 9"/>
          <p:cNvSpPr>
            <a:spLocks noChangeArrowheads="1"/>
          </p:cNvSpPr>
          <p:nvPr/>
        </p:nvSpPr>
        <p:spPr bwMode="auto">
          <a:xfrm>
            <a:off x="974531" y="384104"/>
            <a:ext cx="7097932" cy="1804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0147" tIns="40074" rIns="80147" bIns="40074">
            <a:spAutoFit/>
          </a:bodyPr>
          <a:lstStyle>
            <a:lvl1pPr>
              <a:defRPr sz="1500">
                <a:solidFill>
                  <a:srgbClr val="000000"/>
                </a:solidFill>
                <a:latin typeface="Arial" pitchFamily="34" charset="0"/>
                <a:cs typeface="Arial" pitchFamily="34" charset="0"/>
                <a:sym typeface="Arial" pitchFamily="34" charset="0"/>
              </a:defRPr>
            </a:lvl1pPr>
            <a:lvl2pPr marL="742950" indent="-285750">
              <a:defRPr sz="1500">
                <a:solidFill>
                  <a:srgbClr val="000000"/>
                </a:solidFill>
                <a:latin typeface="Arial" pitchFamily="34" charset="0"/>
                <a:cs typeface="Arial" pitchFamily="34" charset="0"/>
                <a:sym typeface="Arial" pitchFamily="34" charset="0"/>
              </a:defRPr>
            </a:lvl2pPr>
            <a:lvl3pPr marL="1143000" indent="-228600">
              <a:defRPr sz="1500">
                <a:solidFill>
                  <a:srgbClr val="000000"/>
                </a:solidFill>
                <a:latin typeface="Arial" pitchFamily="34" charset="0"/>
                <a:cs typeface="Arial" pitchFamily="34" charset="0"/>
                <a:sym typeface="Arial" pitchFamily="34" charset="0"/>
              </a:defRPr>
            </a:lvl3pPr>
            <a:lvl4pPr marL="1600200" indent="-228600">
              <a:defRPr sz="1500">
                <a:solidFill>
                  <a:srgbClr val="000000"/>
                </a:solidFill>
                <a:latin typeface="Arial" pitchFamily="34" charset="0"/>
                <a:cs typeface="Arial" pitchFamily="34" charset="0"/>
                <a:sym typeface="Arial" pitchFamily="34" charset="0"/>
              </a:defRPr>
            </a:lvl4pPr>
            <a:lvl5pPr marL="2057400" indent="-228600">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9pPr>
          </a:lstStyle>
          <a:p>
            <a:pPr algn="ctr"/>
            <a:r>
              <a:rPr lang="ru-RU" sz="2800" b="1" dirty="0">
                <a:solidFill>
                  <a:schemeClr val="bg1"/>
                </a:solidFill>
                <a:latin typeface="Times New Roman" pitchFamily="18" charset="0"/>
                <a:ea typeface="Calibri" panose="020F0502020204030204" pitchFamily="34" charset="0"/>
                <a:cs typeface="Times New Roman" pitchFamily="18" charset="0"/>
              </a:rPr>
              <a:t>Проверь себя!</a:t>
            </a:r>
            <a:endParaRPr lang="ru-RU" sz="2800" b="1" i="1" dirty="0">
              <a:solidFill>
                <a:schemeClr val="bg1"/>
              </a:solidFill>
              <a:latin typeface="Times New Roman" pitchFamily="18" charset="0"/>
              <a:cs typeface="Times New Roman" pitchFamily="18" charset="0"/>
            </a:endParaRPr>
          </a:p>
          <a:p>
            <a:endParaRPr lang="ru-RU" sz="2800" dirty="0">
              <a:latin typeface="Times New Roman" pitchFamily="18" charset="0"/>
              <a:cs typeface="Times New Roman" pitchFamily="18" charset="0"/>
            </a:endParaRPr>
          </a:p>
          <a:p>
            <a:pPr algn="ctr"/>
            <a:r>
              <a:rPr lang="ru-RU" sz="2800" b="1" dirty="0">
                <a:latin typeface="Times New Roman" pitchFamily="18" charset="0"/>
                <a:ea typeface="Tahoma" panose="020B0604030504040204" pitchFamily="34" charset="0"/>
                <a:cs typeface="Times New Roman" pitchFamily="18" charset="0"/>
              </a:rPr>
              <a:t> </a:t>
            </a:r>
            <a:br>
              <a:rPr lang="ru-RU" sz="2800" b="1" dirty="0">
                <a:latin typeface="Times New Roman" pitchFamily="18" charset="0"/>
                <a:ea typeface="Tahoma" panose="020B0604030504040204" pitchFamily="34" charset="0"/>
                <a:cs typeface="Times New Roman" pitchFamily="18" charset="0"/>
              </a:rPr>
            </a:br>
            <a:endParaRPr lang="ru-RU" altLang="ru-RU" sz="2800" dirty="0">
              <a:solidFill>
                <a:prstClr val="white"/>
              </a:solidFill>
              <a:latin typeface="Times New Roman" pitchFamily="18" charset="0"/>
              <a:cs typeface="Times New Roman" pitchFamily="18" charset="0"/>
            </a:endParaRPr>
          </a:p>
        </p:txBody>
      </p:sp>
      <p:sp>
        <p:nvSpPr>
          <p:cNvPr id="9" name="Прямоугольник 12"/>
          <p:cNvSpPr>
            <a:spLocks noChangeArrowheads="1"/>
          </p:cNvSpPr>
          <p:nvPr/>
        </p:nvSpPr>
        <p:spPr bwMode="auto">
          <a:xfrm>
            <a:off x="539552" y="1193628"/>
            <a:ext cx="8348957" cy="5733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0147" tIns="40074" rIns="80147" bIns="40074">
            <a:spAutoFit/>
          </a:bodyPr>
          <a:lstStyle>
            <a:lvl1pPr>
              <a:defRPr sz="1500">
                <a:solidFill>
                  <a:srgbClr val="000000"/>
                </a:solidFill>
                <a:latin typeface="Arial" pitchFamily="34" charset="0"/>
                <a:cs typeface="Arial" pitchFamily="34" charset="0"/>
                <a:sym typeface="Arial" pitchFamily="34" charset="0"/>
              </a:defRPr>
            </a:lvl1pPr>
            <a:lvl2pPr marL="742950" indent="-285750">
              <a:defRPr sz="1500">
                <a:solidFill>
                  <a:srgbClr val="000000"/>
                </a:solidFill>
                <a:latin typeface="Arial" pitchFamily="34" charset="0"/>
                <a:cs typeface="Arial" pitchFamily="34" charset="0"/>
                <a:sym typeface="Arial" pitchFamily="34" charset="0"/>
              </a:defRPr>
            </a:lvl2pPr>
            <a:lvl3pPr marL="1143000" indent="-228600">
              <a:defRPr sz="1500">
                <a:solidFill>
                  <a:srgbClr val="000000"/>
                </a:solidFill>
                <a:latin typeface="Arial" pitchFamily="34" charset="0"/>
                <a:cs typeface="Arial" pitchFamily="34" charset="0"/>
                <a:sym typeface="Arial" pitchFamily="34" charset="0"/>
              </a:defRPr>
            </a:lvl3pPr>
            <a:lvl4pPr marL="1600200" indent="-228600">
              <a:defRPr sz="1500">
                <a:solidFill>
                  <a:srgbClr val="000000"/>
                </a:solidFill>
                <a:latin typeface="Arial" pitchFamily="34" charset="0"/>
                <a:cs typeface="Arial" pitchFamily="34" charset="0"/>
                <a:sym typeface="Arial" pitchFamily="34" charset="0"/>
              </a:defRPr>
            </a:lvl4pPr>
            <a:lvl5pPr marL="2057400" indent="-228600">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9pPr>
          </a:lstStyle>
          <a:p>
            <a:r>
              <a:rPr lang="ru-RU" sz="3200" dirty="0">
                <a:latin typeface="Times New Roman" panose="02020603050405020304" pitchFamily="18" charset="0"/>
                <a:cs typeface="Times New Roman" panose="02020603050405020304" pitchFamily="18" charset="0"/>
              </a:rPr>
              <a:t> </a:t>
            </a:r>
            <a:endParaRPr lang="ru-RU" altLang="ru-RU" sz="3200" i="1" dirty="0">
              <a:solidFill>
                <a:schemeClr val="tx2"/>
              </a:solidFill>
              <a:latin typeface="Times New Roman" pitchFamily="18" charset="0"/>
              <a:cs typeface="Times New Roman" pitchFamily="18" charset="0"/>
            </a:endParaRPr>
          </a:p>
        </p:txBody>
      </p:sp>
      <p:graphicFrame>
        <p:nvGraphicFramePr>
          <p:cNvPr id="2" name="Таблица 1">
            <a:extLst>
              <a:ext uri="{FF2B5EF4-FFF2-40B4-BE49-F238E27FC236}">
                <a16:creationId xmlns:a16="http://schemas.microsoft.com/office/drawing/2014/main" id="{60754EF4-EE6E-45F9-8038-66D672DDC2F3}"/>
              </a:ext>
            </a:extLst>
          </p:cNvPr>
          <p:cNvGraphicFramePr>
            <a:graphicFrameLocks noGrp="1"/>
          </p:cNvGraphicFramePr>
          <p:nvPr>
            <p:extLst>
              <p:ext uri="{D42A27DB-BD31-4B8C-83A1-F6EECF244321}">
                <p14:modId xmlns:p14="http://schemas.microsoft.com/office/powerpoint/2010/main" val="3092790394"/>
              </p:ext>
            </p:extLst>
          </p:nvPr>
        </p:nvGraphicFramePr>
        <p:xfrm>
          <a:off x="179512" y="1151123"/>
          <a:ext cx="8229600" cy="4971676"/>
        </p:xfrm>
        <a:graphic>
          <a:graphicData uri="http://schemas.openxmlformats.org/drawingml/2006/table">
            <a:tbl>
              <a:tblPr/>
              <a:tblGrid>
                <a:gridCol w="8229600">
                  <a:extLst>
                    <a:ext uri="{9D8B030D-6E8A-4147-A177-3AD203B41FA5}">
                      <a16:colId xmlns:a16="http://schemas.microsoft.com/office/drawing/2014/main" val="2974920643"/>
                    </a:ext>
                  </a:extLst>
                </a:gridCol>
              </a:tblGrid>
              <a:tr h="4971676">
                <a:tc>
                  <a:txBody>
                    <a:bodyPr/>
                    <a:lstStyle/>
                    <a:p>
                      <a:pPr algn="l"/>
                      <a:r>
                        <a:rPr lang="ru-RU" sz="2800" b="1" dirty="0" smtClean="0">
                          <a:solidFill>
                            <a:schemeClr val="tx1"/>
                          </a:solidFill>
                          <a:effectLst/>
                          <a:latin typeface="Times New Roman" pitchFamily="18" charset="0"/>
                          <a:ea typeface="Calibri" panose="020F0502020204030204" pitchFamily="34" charset="0"/>
                          <a:cs typeface="Times New Roman" pitchFamily="18" charset="0"/>
                        </a:rPr>
                        <a:t>Вопросный план</a:t>
                      </a:r>
                    </a:p>
                    <a:p>
                      <a:pPr algn="l"/>
                      <a:endParaRPr lang="ru-RU" sz="2800" b="1" dirty="0" smtClean="0">
                        <a:effectLst/>
                        <a:latin typeface="Times New Roman" pitchFamily="18" charset="0"/>
                        <a:ea typeface="Calibri" panose="020F0502020204030204" pitchFamily="34" charset="0"/>
                        <a:cs typeface="Times New Roman" pitchFamily="18" charset="0"/>
                      </a:endParaRPr>
                    </a:p>
                    <a:p>
                      <a:pPr algn="l"/>
                      <a:r>
                        <a:rPr lang="ru-RU" sz="2800" b="0" dirty="0" smtClean="0">
                          <a:solidFill>
                            <a:schemeClr val="tx2"/>
                          </a:solidFill>
                          <a:effectLst/>
                          <a:latin typeface="Times New Roman" pitchFamily="18" charset="0"/>
                          <a:ea typeface="Calibri" panose="020F0502020204030204" pitchFamily="34" charset="0"/>
                          <a:cs typeface="Times New Roman" pitchFamily="18" charset="0"/>
                        </a:rPr>
                        <a:t>1. О чём говорил торговец  своему сыну,  ежедневно давая ему один рубль?</a:t>
                      </a:r>
                    </a:p>
                    <a:p>
                      <a:pPr algn="l"/>
                      <a:r>
                        <a:rPr lang="ru-RU" sz="2800" b="0" dirty="0" smtClean="0">
                          <a:solidFill>
                            <a:schemeClr val="tx2"/>
                          </a:solidFill>
                          <a:effectLst/>
                          <a:latin typeface="Times New Roman" pitchFamily="18" charset="0"/>
                          <a:ea typeface="Calibri" panose="020F0502020204030204" pitchFamily="34" charset="0"/>
                          <a:cs typeface="Times New Roman" pitchFamily="18" charset="0"/>
                        </a:rPr>
                        <a:t>2. Как он обращался с деньгами?</a:t>
                      </a:r>
                    </a:p>
                    <a:p>
                      <a:pPr algn="l"/>
                      <a:r>
                        <a:rPr lang="ru-RU" sz="2800" b="0" dirty="0" smtClean="0">
                          <a:solidFill>
                            <a:schemeClr val="tx2"/>
                          </a:solidFill>
                          <a:effectLst/>
                          <a:latin typeface="Times New Roman" pitchFamily="18" charset="0"/>
                          <a:ea typeface="Calibri" panose="020F0502020204030204" pitchFamily="34" charset="0"/>
                          <a:cs typeface="Times New Roman" pitchFamily="18" charset="0"/>
                        </a:rPr>
                        <a:t>3.Какими словами отец обратился к сыну, позвав его к себе?</a:t>
                      </a:r>
                    </a:p>
                    <a:p>
                      <a:pPr algn="l"/>
                      <a:r>
                        <a:rPr lang="ru-RU" sz="2800" b="0" dirty="0" smtClean="0">
                          <a:solidFill>
                            <a:schemeClr val="tx2"/>
                          </a:solidFill>
                          <a:effectLst/>
                          <a:latin typeface="Times New Roman" pitchFamily="18" charset="0"/>
                          <a:ea typeface="Calibri" panose="020F0502020204030204" pitchFamily="34" charset="0"/>
                          <a:cs typeface="Times New Roman" pitchFamily="18" charset="0"/>
                        </a:rPr>
                        <a:t>4. Чем он вынужден был заняться?</a:t>
                      </a:r>
                    </a:p>
                    <a:p>
                      <a:pPr algn="l"/>
                      <a:r>
                        <a:rPr lang="ru-RU" sz="2800" b="0" dirty="0" smtClean="0">
                          <a:solidFill>
                            <a:schemeClr val="tx2"/>
                          </a:solidFill>
                          <a:effectLst/>
                          <a:latin typeface="Times New Roman" pitchFamily="18" charset="0"/>
                          <a:ea typeface="Calibri" panose="020F0502020204030204" pitchFamily="34" charset="0"/>
                          <a:cs typeface="Times New Roman" pitchFamily="18" charset="0"/>
                        </a:rPr>
                        <a:t>5. Почему юноша не хотел бросить  заработанный  им  рубль в воду?</a:t>
                      </a:r>
                    </a:p>
                    <a:p>
                      <a:pPr algn="l"/>
                      <a:r>
                        <a:rPr lang="ru-RU" sz="2800" b="0" dirty="0" smtClean="0">
                          <a:solidFill>
                            <a:schemeClr val="tx2"/>
                          </a:solidFill>
                          <a:effectLst/>
                          <a:latin typeface="Times New Roman" pitchFamily="18" charset="0"/>
                          <a:ea typeface="Calibri" panose="020F0502020204030204" pitchFamily="34" charset="0"/>
                          <a:cs typeface="Times New Roman" pitchFamily="18" charset="0"/>
                        </a:rPr>
                        <a:t>6. Что ответил отец?</a:t>
                      </a:r>
                    </a:p>
                  </a:txBody>
                  <a:tcPr marL="114300" marR="114300" marT="0" marB="0">
                    <a:lnL>
                      <a:noFill/>
                    </a:lnL>
                    <a:lnR>
                      <a:noFill/>
                    </a:lnR>
                    <a:lnT>
                      <a:noFill/>
                    </a:lnT>
                    <a:lnB>
                      <a:noFill/>
                    </a:lnB>
                  </a:tcPr>
                </a:tc>
                <a:extLst>
                  <a:ext uri="{0D108BD9-81ED-4DB2-BD59-A6C34878D82A}">
                    <a16:rowId xmlns:a16="http://schemas.microsoft.com/office/drawing/2014/main" val="3162552416"/>
                  </a:ext>
                </a:extLst>
              </a:tr>
            </a:tbl>
          </a:graphicData>
        </a:graphic>
      </p:graphicFrame>
    </p:spTree>
    <p:extLst>
      <p:ext uri="{BB962C8B-B14F-4D97-AF65-F5344CB8AC3E}">
        <p14:creationId xmlns:p14="http://schemas.microsoft.com/office/powerpoint/2010/main" val="1960644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0"/>
            <a:ext cx="9144000" cy="6891116"/>
          </a:xfrm>
          <a:prstGeom prst="rect">
            <a:avLst/>
          </a:prstGeom>
          <a:solidFill>
            <a:schemeClr val="accent1">
              <a:lumMod val="40000"/>
              <a:lumOff val="60000"/>
            </a:schemeClr>
          </a:solidFill>
          <a:ln>
            <a:noFill/>
          </a:ln>
        </p:spPr>
      </p:pic>
      <p:sp>
        <p:nvSpPr>
          <p:cNvPr id="4099"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61FA3044-2C8E-4526-B602-FDC2B4739437}" type="slidenum">
              <a:rPr lang="ru-RU" altLang="ru-RU" sz="1200" b="1">
                <a:solidFill>
                  <a:srgbClr val="002060"/>
                </a:solidFill>
              </a:rPr>
              <a:pPr>
                <a:buSzPts val="1100"/>
              </a:pPr>
              <a:t>9</a:t>
            </a:fld>
            <a:endParaRPr lang="ru-RU" altLang="ru-RU" sz="1200" b="1">
              <a:solidFill>
                <a:srgbClr val="002060"/>
              </a:solidFill>
            </a:endParaRPr>
          </a:p>
        </p:txBody>
      </p:sp>
      <p:cxnSp>
        <p:nvCxnSpPr>
          <p:cNvPr id="4100"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4102" name="Прямоугольник 9"/>
          <p:cNvSpPr>
            <a:spLocks noChangeArrowheads="1"/>
          </p:cNvSpPr>
          <p:nvPr/>
        </p:nvSpPr>
        <p:spPr bwMode="auto">
          <a:xfrm>
            <a:off x="974531" y="384104"/>
            <a:ext cx="7097932" cy="2666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0147" tIns="40074" rIns="80147" bIns="40074">
            <a:spAutoFit/>
          </a:bodyPr>
          <a:lstStyle>
            <a:lvl1pPr>
              <a:defRPr sz="1500">
                <a:solidFill>
                  <a:srgbClr val="000000"/>
                </a:solidFill>
                <a:latin typeface="Arial" pitchFamily="34" charset="0"/>
                <a:cs typeface="Arial" pitchFamily="34" charset="0"/>
                <a:sym typeface="Arial" pitchFamily="34" charset="0"/>
              </a:defRPr>
            </a:lvl1pPr>
            <a:lvl2pPr marL="742950" indent="-285750">
              <a:defRPr sz="1500">
                <a:solidFill>
                  <a:srgbClr val="000000"/>
                </a:solidFill>
                <a:latin typeface="Arial" pitchFamily="34" charset="0"/>
                <a:cs typeface="Arial" pitchFamily="34" charset="0"/>
                <a:sym typeface="Arial" pitchFamily="34" charset="0"/>
              </a:defRPr>
            </a:lvl2pPr>
            <a:lvl3pPr marL="1143000" indent="-228600">
              <a:defRPr sz="1500">
                <a:solidFill>
                  <a:srgbClr val="000000"/>
                </a:solidFill>
                <a:latin typeface="Arial" pitchFamily="34" charset="0"/>
                <a:cs typeface="Arial" pitchFamily="34" charset="0"/>
                <a:sym typeface="Arial" pitchFamily="34" charset="0"/>
              </a:defRPr>
            </a:lvl3pPr>
            <a:lvl4pPr marL="1600200" indent="-228600">
              <a:defRPr sz="1500">
                <a:solidFill>
                  <a:srgbClr val="000000"/>
                </a:solidFill>
                <a:latin typeface="Arial" pitchFamily="34" charset="0"/>
                <a:cs typeface="Arial" pitchFamily="34" charset="0"/>
                <a:sym typeface="Arial" pitchFamily="34" charset="0"/>
              </a:defRPr>
            </a:lvl4pPr>
            <a:lvl5pPr marL="2057400" indent="-228600">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9pPr>
          </a:lstStyle>
          <a:p>
            <a:pPr algn="ctr"/>
            <a:r>
              <a:rPr lang="ru-RU" sz="2800" b="1" dirty="0" smtClean="0">
                <a:solidFill>
                  <a:schemeClr val="bg1"/>
                </a:solidFill>
                <a:latin typeface="Times New Roman" panose="02020603050405020304" pitchFamily="18" charset="0"/>
                <a:ea typeface="Tahoma" panose="020B0604030504040204" pitchFamily="34" charset="0"/>
                <a:cs typeface="Times New Roman" panose="02020603050405020304" pitchFamily="18" charset="0"/>
              </a:rPr>
              <a:t>2 задание</a:t>
            </a:r>
            <a:endParaRPr lang="ru-RU" sz="2800" b="1" dirty="0">
              <a:solidFill>
                <a:schemeClr val="bg1"/>
              </a:solidFill>
              <a:latin typeface="Times New Roman" panose="02020603050405020304" pitchFamily="18" charset="0"/>
              <a:ea typeface="Tahoma" panose="020B0604030504040204" pitchFamily="34" charset="0"/>
              <a:cs typeface="Times New Roman" panose="02020603050405020304" pitchFamily="18" charset="0"/>
            </a:endParaRPr>
          </a:p>
          <a:p>
            <a:pPr algn="ctr"/>
            <a:endParaRPr lang="ru-RU" sz="2800" b="1" dirty="0">
              <a:latin typeface="Times New Roman" panose="02020603050405020304" pitchFamily="18" charset="0"/>
              <a:ea typeface="Tahoma" panose="020B0604030504040204" pitchFamily="34" charset="0"/>
              <a:cs typeface="Times New Roman" panose="02020603050405020304" pitchFamily="18" charset="0"/>
            </a:endParaRPr>
          </a:p>
          <a:p>
            <a:endParaRPr lang="ru-RU" sz="2800" b="1" i="1" dirty="0">
              <a:latin typeface="Times New Roman" pitchFamily="18" charset="0"/>
              <a:cs typeface="Times New Roman" pitchFamily="18" charset="0"/>
            </a:endParaRPr>
          </a:p>
          <a:p>
            <a:endParaRPr lang="ru-RU" sz="2800" dirty="0">
              <a:latin typeface="Times New Roman" pitchFamily="18" charset="0"/>
              <a:cs typeface="Times New Roman" pitchFamily="18" charset="0"/>
            </a:endParaRPr>
          </a:p>
          <a:p>
            <a:pPr algn="ctr"/>
            <a:r>
              <a:rPr lang="ru-RU" sz="2800" b="1" dirty="0">
                <a:latin typeface="Times New Roman" pitchFamily="18" charset="0"/>
                <a:ea typeface="Tahoma" panose="020B0604030504040204" pitchFamily="34" charset="0"/>
                <a:cs typeface="Times New Roman" pitchFamily="18" charset="0"/>
              </a:rPr>
              <a:t> </a:t>
            </a:r>
            <a:br>
              <a:rPr lang="ru-RU" sz="2800" b="1" dirty="0">
                <a:latin typeface="Times New Roman" pitchFamily="18" charset="0"/>
                <a:ea typeface="Tahoma" panose="020B0604030504040204" pitchFamily="34" charset="0"/>
                <a:cs typeface="Times New Roman" pitchFamily="18" charset="0"/>
              </a:rPr>
            </a:br>
            <a:endParaRPr lang="ru-RU" altLang="ru-RU" sz="2800" dirty="0">
              <a:solidFill>
                <a:prstClr val="white"/>
              </a:solidFill>
              <a:latin typeface="Times New Roman" pitchFamily="18" charset="0"/>
              <a:cs typeface="Times New Roman" pitchFamily="18" charset="0"/>
            </a:endParaRPr>
          </a:p>
        </p:txBody>
      </p:sp>
      <p:sp>
        <p:nvSpPr>
          <p:cNvPr id="9" name="Прямоугольник 12"/>
          <p:cNvSpPr>
            <a:spLocks noChangeArrowheads="1"/>
          </p:cNvSpPr>
          <p:nvPr/>
        </p:nvSpPr>
        <p:spPr bwMode="auto">
          <a:xfrm>
            <a:off x="539552" y="1193628"/>
            <a:ext cx="8348957" cy="5733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0147" tIns="40074" rIns="80147" bIns="40074">
            <a:spAutoFit/>
          </a:bodyPr>
          <a:lstStyle>
            <a:lvl1pPr>
              <a:defRPr sz="1500">
                <a:solidFill>
                  <a:srgbClr val="000000"/>
                </a:solidFill>
                <a:latin typeface="Arial" pitchFamily="34" charset="0"/>
                <a:cs typeface="Arial" pitchFamily="34" charset="0"/>
                <a:sym typeface="Arial" pitchFamily="34" charset="0"/>
              </a:defRPr>
            </a:lvl1pPr>
            <a:lvl2pPr marL="742950" indent="-285750">
              <a:defRPr sz="1500">
                <a:solidFill>
                  <a:srgbClr val="000000"/>
                </a:solidFill>
                <a:latin typeface="Arial" pitchFamily="34" charset="0"/>
                <a:cs typeface="Arial" pitchFamily="34" charset="0"/>
                <a:sym typeface="Arial" pitchFamily="34" charset="0"/>
              </a:defRPr>
            </a:lvl2pPr>
            <a:lvl3pPr marL="1143000" indent="-228600">
              <a:defRPr sz="1500">
                <a:solidFill>
                  <a:srgbClr val="000000"/>
                </a:solidFill>
                <a:latin typeface="Arial" pitchFamily="34" charset="0"/>
                <a:cs typeface="Arial" pitchFamily="34" charset="0"/>
                <a:sym typeface="Arial" pitchFamily="34" charset="0"/>
              </a:defRPr>
            </a:lvl3pPr>
            <a:lvl4pPr marL="1600200" indent="-228600">
              <a:defRPr sz="1500">
                <a:solidFill>
                  <a:srgbClr val="000000"/>
                </a:solidFill>
                <a:latin typeface="Arial" pitchFamily="34" charset="0"/>
                <a:cs typeface="Arial" pitchFamily="34" charset="0"/>
                <a:sym typeface="Arial" pitchFamily="34" charset="0"/>
              </a:defRPr>
            </a:lvl4pPr>
            <a:lvl5pPr marL="2057400" indent="-228600">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9pPr>
          </a:lstStyle>
          <a:p>
            <a:r>
              <a:rPr lang="ru-RU" sz="3200" dirty="0">
                <a:latin typeface="Times New Roman" panose="02020603050405020304" pitchFamily="18" charset="0"/>
                <a:cs typeface="Times New Roman" panose="02020603050405020304" pitchFamily="18" charset="0"/>
              </a:rPr>
              <a:t> </a:t>
            </a:r>
            <a:endParaRPr lang="ru-RU" altLang="ru-RU" sz="3200" i="1" dirty="0">
              <a:solidFill>
                <a:schemeClr val="tx2"/>
              </a:solidFill>
              <a:latin typeface="Times New Roman" pitchFamily="18" charset="0"/>
              <a:cs typeface="Times New Roman" pitchFamily="18" charset="0"/>
            </a:endParaRPr>
          </a:p>
        </p:txBody>
      </p:sp>
      <p:graphicFrame>
        <p:nvGraphicFramePr>
          <p:cNvPr id="2" name="Таблица 1">
            <a:extLst>
              <a:ext uri="{FF2B5EF4-FFF2-40B4-BE49-F238E27FC236}">
                <a16:creationId xmlns:a16="http://schemas.microsoft.com/office/drawing/2014/main" id="{60754EF4-EE6E-45F9-8038-66D672DDC2F3}"/>
              </a:ext>
            </a:extLst>
          </p:cNvPr>
          <p:cNvGraphicFramePr>
            <a:graphicFrameLocks noGrp="1"/>
          </p:cNvGraphicFramePr>
          <p:nvPr>
            <p:extLst>
              <p:ext uri="{D42A27DB-BD31-4B8C-83A1-F6EECF244321}">
                <p14:modId xmlns:p14="http://schemas.microsoft.com/office/powerpoint/2010/main" val="1484627096"/>
              </p:ext>
            </p:extLst>
          </p:nvPr>
        </p:nvGraphicFramePr>
        <p:xfrm>
          <a:off x="457200" y="1193628"/>
          <a:ext cx="8229600" cy="4971676"/>
        </p:xfrm>
        <a:graphic>
          <a:graphicData uri="http://schemas.openxmlformats.org/drawingml/2006/table">
            <a:tbl>
              <a:tblPr/>
              <a:tblGrid>
                <a:gridCol w="8229600">
                  <a:extLst>
                    <a:ext uri="{9D8B030D-6E8A-4147-A177-3AD203B41FA5}">
                      <a16:colId xmlns:a16="http://schemas.microsoft.com/office/drawing/2014/main" val="2974920643"/>
                    </a:ext>
                  </a:extLst>
                </a:gridCol>
              </a:tblGrid>
              <a:tr h="4971676">
                <a:tc>
                  <a:txBody>
                    <a:bodyPr/>
                    <a:lstStyle/>
                    <a:p>
                      <a:pPr algn="l"/>
                      <a:r>
                        <a:rPr lang="ru-RU" sz="3600" b="1" dirty="0" smtClean="0">
                          <a:solidFill>
                            <a:schemeClr val="tx2"/>
                          </a:solidFill>
                          <a:effectLst/>
                          <a:latin typeface="Times New Roman" panose="02020603050405020304" pitchFamily="18" charset="0"/>
                          <a:ea typeface="TimesNewRomanPSMT"/>
                          <a:cs typeface="Times New Roman" panose="02020603050405020304" pitchFamily="18" charset="0"/>
                        </a:rPr>
                        <a:t>  </a:t>
                      </a:r>
                      <a:r>
                        <a:rPr lang="ru-RU" sz="2400" b="1" i="0" dirty="0" smtClean="0">
                          <a:solidFill>
                            <a:schemeClr val="tx1"/>
                          </a:solidFill>
                          <a:effectLst/>
                          <a:latin typeface="Times New Roman" panose="02020603050405020304" pitchFamily="18" charset="0"/>
                          <a:ea typeface="TimesNewRomanPSMT"/>
                          <a:cs typeface="Times New Roman" panose="02020603050405020304" pitchFamily="18" charset="0"/>
                        </a:rPr>
                        <a:t>На основе текста составьте диалог по данным вопросам:</a:t>
                      </a:r>
                    </a:p>
                    <a:p>
                      <a:pPr algn="l"/>
                      <a:endParaRPr lang="ru-RU" sz="3600" dirty="0" smtClean="0">
                        <a:solidFill>
                          <a:schemeClr val="tx2"/>
                        </a:solidFill>
                        <a:effectLst/>
                        <a:latin typeface="Times New Roman" panose="02020603050405020304" pitchFamily="18" charset="0"/>
                        <a:ea typeface="TimesNewRomanPSMT"/>
                        <a:cs typeface="Times New Roman" panose="02020603050405020304" pitchFamily="18" charset="0"/>
                      </a:endParaRPr>
                    </a:p>
                    <a:p>
                      <a:pPr algn="l"/>
                      <a:r>
                        <a:rPr lang="ru-RU" sz="3600" dirty="0" smtClean="0">
                          <a:solidFill>
                            <a:schemeClr val="tx2"/>
                          </a:solidFill>
                          <a:effectLst/>
                          <a:latin typeface="Times New Roman" panose="02020603050405020304" pitchFamily="18" charset="0"/>
                          <a:ea typeface="TimesNewRomanPSMT"/>
                          <a:cs typeface="Times New Roman" panose="02020603050405020304" pitchFamily="18" charset="0"/>
                        </a:rPr>
                        <a:t>- Почему сын торговца выбрасывал деньги в воду?</a:t>
                      </a:r>
                    </a:p>
                    <a:p>
                      <a:pPr algn="l"/>
                      <a:r>
                        <a:rPr lang="ru-RU" sz="3600" dirty="0" smtClean="0">
                          <a:solidFill>
                            <a:schemeClr val="tx2"/>
                          </a:solidFill>
                          <a:effectLst/>
                          <a:latin typeface="Times New Roman" panose="02020603050405020304" pitchFamily="18" charset="0"/>
                          <a:ea typeface="TimesNewRomanPSMT"/>
                          <a:cs typeface="Times New Roman" panose="02020603050405020304" pitchFamily="18" charset="0"/>
                        </a:rPr>
                        <a:t>- Как юноша стал зарабатывать деньги?</a:t>
                      </a:r>
                    </a:p>
                    <a:p>
                      <a:pPr algn="l"/>
                      <a:r>
                        <a:rPr lang="ru-RU" sz="3600" dirty="0" smtClean="0">
                          <a:solidFill>
                            <a:schemeClr val="tx2"/>
                          </a:solidFill>
                          <a:effectLst/>
                          <a:latin typeface="Times New Roman" panose="02020603050405020304" pitchFamily="18" charset="0"/>
                          <a:ea typeface="TimesNewRomanPSMT"/>
                          <a:cs typeface="Times New Roman" panose="02020603050405020304" pitchFamily="18" charset="0"/>
                        </a:rPr>
                        <a:t>- Как он понял цену денег?</a:t>
                      </a:r>
                    </a:p>
                    <a:p>
                      <a:pPr algn="l"/>
                      <a:endParaRPr lang="ru-RU" sz="3600" dirty="0" smtClean="0">
                        <a:solidFill>
                          <a:schemeClr val="tx2"/>
                        </a:solidFill>
                        <a:effectLst/>
                        <a:latin typeface="Times New Roman" panose="02020603050405020304" pitchFamily="18" charset="0"/>
                        <a:ea typeface="TimesNewRomanPSMT"/>
                        <a:cs typeface="Times New Roman" panose="02020603050405020304" pitchFamily="18" charset="0"/>
                      </a:endParaRPr>
                    </a:p>
                    <a:p>
                      <a:pPr algn="l"/>
                      <a:r>
                        <a:rPr lang="kk-KZ" sz="3600" b="1" dirty="0">
                          <a:effectLst/>
                          <a:latin typeface="Times New Roman" panose="02020603050405020304" pitchFamily="18" charset="0"/>
                          <a:ea typeface="TimesNewRomanPSMT"/>
                          <a:cs typeface="Times New Roman" panose="02020603050405020304" pitchFamily="18" charset="0"/>
                        </a:rPr>
                        <a:t> </a:t>
                      </a:r>
                      <a:endParaRPr lang="ru-RU"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0" marB="0">
                    <a:lnL>
                      <a:noFill/>
                    </a:lnL>
                    <a:lnR>
                      <a:noFill/>
                    </a:lnR>
                    <a:lnT>
                      <a:noFill/>
                    </a:lnT>
                    <a:lnB>
                      <a:noFill/>
                    </a:lnB>
                  </a:tcPr>
                </a:tc>
                <a:extLst>
                  <a:ext uri="{0D108BD9-81ED-4DB2-BD59-A6C34878D82A}">
                    <a16:rowId xmlns:a16="http://schemas.microsoft.com/office/drawing/2014/main" val="3162552416"/>
                  </a:ext>
                </a:extLst>
              </a:tr>
            </a:tbl>
          </a:graphicData>
        </a:graphic>
      </p:graphicFrame>
    </p:spTree>
    <p:extLst>
      <p:ext uri="{BB962C8B-B14F-4D97-AF65-F5344CB8AC3E}">
        <p14:creationId xmlns:p14="http://schemas.microsoft.com/office/powerpoint/2010/main" val="118416546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5637</TotalTime>
  <Words>1665</Words>
  <Application>Microsoft Office PowerPoint</Application>
  <PresentationFormat>Экран (4:3)</PresentationFormat>
  <Paragraphs>290</Paragraphs>
  <Slides>25</Slides>
  <Notes>25</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25</vt:i4>
      </vt:variant>
    </vt:vector>
  </HeadingPairs>
  <TitlesOfParts>
    <vt:vector size="32" baseType="lpstr">
      <vt:lpstr>Arial</vt:lpstr>
      <vt:lpstr>Calibri</vt:lpstr>
      <vt:lpstr>Century Gothic</vt:lpstr>
      <vt:lpstr>Tahoma</vt:lpstr>
      <vt:lpstr>Times New Roman</vt:lpstr>
      <vt:lpstr>TimesNewRomanPSMT</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Бахыт</dc:creator>
  <cp:lastModifiedBy>Данагул</cp:lastModifiedBy>
  <cp:revision>233</cp:revision>
  <dcterms:created xsi:type="dcterms:W3CDTF">2020-07-18T05:19:20Z</dcterms:created>
  <dcterms:modified xsi:type="dcterms:W3CDTF">2024-12-11T16:44:27Z</dcterms:modified>
</cp:coreProperties>
</file>