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3gpp" ContentType="video/3gpp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8" r:id="rId2"/>
    <p:sldId id="300" r:id="rId3"/>
    <p:sldId id="338" r:id="rId4"/>
    <p:sldId id="319" r:id="rId5"/>
    <p:sldId id="320" r:id="rId6"/>
    <p:sldId id="321" r:id="rId7"/>
    <p:sldId id="322" r:id="rId8"/>
    <p:sldId id="339" r:id="rId9"/>
    <p:sldId id="323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55F07-9B93-4A33-9D17-25598FABCBF4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8B5E5-E8E0-4B36-833C-7BA223E12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870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20002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85475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66871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01197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5261913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061647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92162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439078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485744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792530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185145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3561745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885667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354600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00370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77615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293538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99979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04149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1806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72737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3gpp"/><Relationship Id="rId1" Type="http://schemas.microsoft.com/office/2007/relationships/media" Target="../media/media1.3gp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827584" y="3293655"/>
            <a:ext cx="7711857" cy="167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654" tIns="24815" rIns="49654" bIns="24815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kk-KZ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</a:t>
            </a:r>
            <a:endParaRPr lang="ru-RU" altLang="ru-RU" sz="250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Century Gothic" pitchFamily="34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>
            <a:off x="1058836" y="5189215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1179653" y="5300084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Прямоугольник 1"/>
          <p:cNvSpPr/>
          <p:nvPr/>
        </p:nvSpPr>
        <p:spPr>
          <a:xfrm>
            <a:off x="104537" y="2776029"/>
            <a:ext cx="900100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Вперед к звёздам</a:t>
            </a:r>
          </a:p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и литература. 8 класс</a:t>
            </a:r>
          </a:p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/>
              <a:t/>
            </a:r>
            <a:br>
              <a:rPr lang="ru-RU" sz="2500" b="1" dirty="0"/>
            </a:br>
            <a:endParaRPr lang="ru-RU" sz="2500" b="1" dirty="0"/>
          </a:p>
        </p:txBody>
      </p:sp>
    </p:spTree>
    <p:extLst>
      <p:ext uri="{BB962C8B-B14F-4D97-AF65-F5344CB8AC3E}">
        <p14:creationId xmlns:p14="http://schemas.microsoft.com/office/powerpoint/2010/main" val="1825109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/>
        </p:nvGraphicFramePr>
        <p:xfrm>
          <a:off x="481812" y="1624098"/>
          <a:ext cx="3735090" cy="792086"/>
        </p:xfrm>
        <a:graphic>
          <a:graphicData uri="http://schemas.openxmlformats.org/drawingml/2006/table">
            <a:tbl>
              <a:tblPr/>
              <a:tblGrid>
                <a:gridCol w="3735090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7920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24" y="106308"/>
            <a:ext cx="8028384" cy="57220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kk-KZ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4</a:t>
            </a:r>
            <a:endParaRPr lang="ru-RU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89FCDFB-0BCD-4B28-BEEF-6D4CFF6BAA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311605"/>
              </p:ext>
            </p:extLst>
          </p:nvPr>
        </p:nvGraphicFramePr>
        <p:xfrm>
          <a:off x="251520" y="865855"/>
          <a:ext cx="8694101" cy="11549454"/>
        </p:xfrm>
        <a:graphic>
          <a:graphicData uri="http://schemas.openxmlformats.org/drawingml/2006/table">
            <a:tbl>
              <a:tblPr/>
              <a:tblGrid>
                <a:gridCol w="8694101">
                  <a:extLst>
                    <a:ext uri="{9D8B030D-6E8A-4147-A177-3AD203B41FA5}">
                      <a16:colId xmlns:a16="http://schemas.microsoft.com/office/drawing/2014/main" val="3307557222"/>
                    </a:ext>
                  </a:extLst>
                </a:gridCol>
              </a:tblGrid>
              <a:tr h="565825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kk-KZ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Прочитайте текст. Заполните «Пирамиду».</a:t>
                      </a:r>
                      <a:endParaRPr lang="ru-RU" sz="17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Только что мы встретились с первым космонавтом Юрием Гагариным. Мы очень волновались, подходя к дому. И вот он сам выходит навстречу. Небольшого роста, крепкий, загорелый. С улыбкой протягивает сразу две руки.</a:t>
                      </a:r>
                      <a:b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 «Комсомольская правда»? Очень рад…</a:t>
                      </a:r>
                      <a:b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Корреспонденты: </a:t>
                      </a:r>
                      <a:r>
                        <a:rPr lang="kk-KZ" sz="17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Юрий Алексеевич</a:t>
                      </a:r>
                      <a:r>
                        <a:rPr lang="kk-KZ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как вы себя чувствуете?</a:t>
                      </a:r>
                      <a:b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Юрий Гагарин: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Как видите…</a:t>
                      </a:r>
                      <a:r>
                        <a:rPr lang="kk-KZ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Хорошо.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Корреспонденты: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Кто был первый человек, которого вы увидели, вернувшись на Землю?</a:t>
                      </a:r>
                      <a:b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Юрий Гагарин: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 Это была женщина, колхозница лет тридцати пяти в платочке. Тогда я сказал: «Я русский, советский</a:t>
                      </a:r>
                      <a:r>
                        <a:rPr lang="ru-RU" sz="17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!»</a:t>
                      </a:r>
                      <a:endParaRPr lang="ru-RU" sz="17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Женщина подошла, протянула руку… Это была очень счастливая минута для меня. 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Корреспонденты: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Вы читали сегодня газеты? Знаете, как ликовала Москва?</a:t>
                      </a:r>
                      <a:b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Юрий Гагарин:</a:t>
                      </a:r>
                      <a:r>
                        <a:rPr lang="kk-KZ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Да… </a:t>
                      </a:r>
                      <a:r>
                        <a:rPr lang="kk-KZ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Корреспонденты: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Вы узнаете себя на этой карточке?</a:t>
                      </a:r>
                      <a:b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Юрий Гагарин: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О, из моего альбома</a:t>
                      </a:r>
                      <a:r>
                        <a:rPr lang="ru-RU" sz="17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Юрий 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улыбается. 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Юрий Гагарин: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Я прошу передать самый душевный привет всем читателям «Комсомольской правды», моему родному комсомолу…</a:t>
                      </a:r>
                      <a:b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Юрий Гагарин: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Земля… Наша Земля. Красота какая!..</a:t>
                      </a:r>
                      <a:b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Время расставаться. Прощаемся до завтра…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7764761"/>
                  </a:ext>
                </a:extLst>
              </a:tr>
              <a:tr h="589119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0694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4577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/>
        </p:nvGraphicFramePr>
        <p:xfrm>
          <a:off x="481812" y="1624098"/>
          <a:ext cx="3735090" cy="792086"/>
        </p:xfrm>
        <a:graphic>
          <a:graphicData uri="http://schemas.openxmlformats.org/drawingml/2006/table">
            <a:tbl>
              <a:tblPr/>
              <a:tblGrid>
                <a:gridCol w="3735090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7920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4041" y="476672"/>
            <a:ext cx="8028384" cy="57220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 «Пирамида</a:t>
            </a:r>
            <a:r>
              <a:rPr lang="ru-RU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89FCDFB-0BCD-4B28-BEEF-6D4CFF6BAA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600527"/>
              </p:ext>
            </p:extLst>
          </p:nvPr>
        </p:nvGraphicFramePr>
        <p:xfrm>
          <a:off x="191588" y="3035340"/>
          <a:ext cx="8050628" cy="2371298"/>
        </p:xfrm>
        <a:graphic>
          <a:graphicData uri="http://schemas.openxmlformats.org/drawingml/2006/table">
            <a:tbl>
              <a:tblPr/>
              <a:tblGrid>
                <a:gridCol w="8050628">
                  <a:extLst>
                    <a:ext uri="{9D8B030D-6E8A-4147-A177-3AD203B41FA5}">
                      <a16:colId xmlns:a16="http://schemas.microsoft.com/office/drawing/2014/main" val="3307557222"/>
                    </a:ext>
                  </a:extLst>
                </a:gridCol>
              </a:tblGrid>
              <a:tr h="2371298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kk-KZ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Жанр текста.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kk-KZ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Стиль текста.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kk-KZ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Тема текста.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kk-KZ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Кто является  интервьюируемым?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kk-KZ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Стилистические особенности текста.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7764761"/>
                  </a:ext>
                </a:extLst>
              </a:tr>
            </a:tbl>
          </a:graphicData>
        </a:graphic>
      </p:graphicFrame>
      <p:pic>
        <p:nvPicPr>
          <p:cNvPr id="8" name="Рисунок 7" descr="Нестандартное применение пирамиды Маслоу на практике">
            <a:extLst>
              <a:ext uri="{FF2B5EF4-FFF2-40B4-BE49-F238E27FC236}">
                <a16:creationId xmlns:a16="http://schemas.microsoft.com/office/drawing/2014/main" id="{72B3031C-BD4A-4E36-A026-45B5E19F4FF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91302"/>
            <a:ext cx="3514124" cy="2773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2787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/>
        </p:nvGraphicFramePr>
        <p:xfrm>
          <a:off x="481812" y="1624098"/>
          <a:ext cx="3735090" cy="792086"/>
        </p:xfrm>
        <a:graphic>
          <a:graphicData uri="http://schemas.openxmlformats.org/drawingml/2006/table">
            <a:tbl>
              <a:tblPr/>
              <a:tblGrid>
                <a:gridCol w="3735090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7920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52534"/>
            <a:ext cx="8028384" cy="57220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</a:t>
            </a:r>
            <a:r>
              <a:rPr lang="ru-RU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</a:t>
            </a:r>
            <a:endParaRPr lang="ru-RU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89FCDFB-0BCD-4B28-BEEF-6D4CFF6BAA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446691"/>
              </p:ext>
            </p:extLst>
          </p:nvPr>
        </p:nvGraphicFramePr>
        <p:xfrm>
          <a:off x="1043608" y="2012801"/>
          <a:ext cx="7354888" cy="3349054"/>
        </p:xfrm>
        <a:graphic>
          <a:graphicData uri="http://schemas.openxmlformats.org/drawingml/2006/table">
            <a:tbl>
              <a:tblPr/>
              <a:tblGrid>
                <a:gridCol w="7354888">
                  <a:extLst>
                    <a:ext uri="{9D8B030D-6E8A-4147-A177-3AD203B41FA5}">
                      <a16:colId xmlns:a16="http://schemas.microsoft.com/office/drawing/2014/main" val="3307557222"/>
                    </a:ext>
                  </a:extLst>
                </a:gridCol>
              </a:tblGrid>
              <a:tr h="27474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Интервью.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Публицистический стиль.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Полет человека в космос.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Интервьюируемый – первый космонавт Гагарин.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Разговорная лексика, обращение, неполные </a:t>
                      </a:r>
                      <a:endParaRPr lang="ru-RU" sz="2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предложения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7764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4951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833644"/>
              </p:ext>
            </p:extLst>
          </p:nvPr>
        </p:nvGraphicFramePr>
        <p:xfrm>
          <a:off x="265520" y="1250532"/>
          <a:ext cx="6898767" cy="792086"/>
        </p:xfrm>
        <a:graphic>
          <a:graphicData uri="http://schemas.openxmlformats.org/drawingml/2006/table">
            <a:tbl>
              <a:tblPr/>
              <a:tblGrid>
                <a:gridCol w="6898767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7920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Составление </a:t>
                      </a:r>
                      <a:r>
                        <a:rPr lang="kk-KZ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интервью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52534"/>
            <a:ext cx="8028384" cy="57220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  <a:r>
              <a:rPr lang="ru-RU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89FCDFB-0BCD-4B28-BEEF-6D4CFF6BAA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409354"/>
              </p:ext>
            </p:extLst>
          </p:nvPr>
        </p:nvGraphicFramePr>
        <p:xfrm>
          <a:off x="309952" y="1844824"/>
          <a:ext cx="7491190" cy="7698163"/>
        </p:xfrm>
        <a:graphic>
          <a:graphicData uri="http://schemas.openxmlformats.org/drawingml/2006/table">
            <a:tbl>
              <a:tblPr/>
              <a:tblGrid>
                <a:gridCol w="7491190">
                  <a:extLst>
                    <a:ext uri="{9D8B030D-6E8A-4147-A177-3AD203B41FA5}">
                      <a16:colId xmlns:a16="http://schemas.microsoft.com/office/drawing/2014/main" val="3307557222"/>
                    </a:ext>
                  </a:extLst>
                </a:gridCol>
              </a:tblGrid>
              <a:tr h="518573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Представьте себя журналистом. Вам необходимо взять интервью у известного космонавта, используя глаголы движения. Подготовьте мини-интервью по следующему плану: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Назовите тему и задачу интервью.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Составьте список вопросов, которые вы хотели бы задать </a:t>
                      </a:r>
                      <a:r>
                        <a:rPr lang="ru-RU" sz="2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этому </a:t>
                      </a: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человеку.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Расставьте вопросы в таком порядке, чтобы </a:t>
                      </a:r>
                      <a:endParaRPr lang="ru-RU" sz="2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интервьюируемому </a:t>
                      </a: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было легко отвечать.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Самые трудные и спорные вопросы отложите на конец </a:t>
                      </a:r>
                      <a:endParaRPr lang="ru-RU" sz="2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разговора</a:t>
                      </a: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7764761"/>
                  </a:ext>
                </a:extLst>
              </a:tr>
              <a:tr h="251242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803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0821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343147"/>
              </p:ext>
            </p:extLst>
          </p:nvPr>
        </p:nvGraphicFramePr>
        <p:xfrm>
          <a:off x="265521" y="1250532"/>
          <a:ext cx="3735090" cy="792086"/>
        </p:xfrm>
        <a:graphic>
          <a:graphicData uri="http://schemas.openxmlformats.org/drawingml/2006/table">
            <a:tbl>
              <a:tblPr/>
              <a:tblGrid>
                <a:gridCol w="3735090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7920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52534"/>
            <a:ext cx="8028384" cy="57220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A02B2CC-211E-46E0-B294-A1BB6181FCDD}"/>
              </a:ext>
            </a:extLst>
          </p:cNvPr>
          <p:cNvSpPr/>
          <p:nvPr/>
        </p:nvSpPr>
        <p:spPr>
          <a:xfrm>
            <a:off x="399731" y="1878875"/>
            <a:ext cx="83750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Интервью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(англ.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interview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— разновидность разговора, беседы между двумя и более людьми, при которой интервьюер задаёт вопросы (не менее трех) своим собеседникам и получает от них ответы. В некоторых случаях это происходит под запись или в прямом эфире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1220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464831"/>
              </p:ext>
            </p:extLst>
          </p:nvPr>
        </p:nvGraphicFramePr>
        <p:xfrm>
          <a:off x="467544" y="1878875"/>
          <a:ext cx="7910808" cy="3349054"/>
        </p:xfrm>
        <a:graphic>
          <a:graphicData uri="http://schemas.openxmlformats.org/drawingml/2006/table">
            <a:tbl>
              <a:tblPr/>
              <a:tblGrid>
                <a:gridCol w="7910808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30766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Критерии: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создает тексты  публицистического стиля (интервью).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Дескрипторы: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соблюдает  структуру плана  мини-интервью;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использует глаголы движения.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52534"/>
            <a:ext cx="8028384" cy="57220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endParaRPr lang="ru-RU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131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992753"/>
              </p:ext>
            </p:extLst>
          </p:nvPr>
        </p:nvGraphicFramePr>
        <p:xfrm>
          <a:off x="457472" y="1707113"/>
          <a:ext cx="7838800" cy="4827905"/>
        </p:xfrm>
        <a:graphic>
          <a:graphicData uri="http://schemas.openxmlformats.org/drawingml/2006/table">
            <a:tbl>
              <a:tblPr/>
              <a:tblGrid>
                <a:gridCol w="7838800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30766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1.Тема интервью: Полет в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космос.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Задача интервью: узнать о первых впечатлениях       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космонавта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Во сколько лет вы решили стать космонавтом?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В каком году вы полетели в космос?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Поделитесь своими  первыми впечатлениями о первом </a:t>
                      </a:r>
                      <a:endParaRPr lang="ru-RU" sz="2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полёте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Мечтаете ли вы выйти в открытый космос?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52534"/>
            <a:ext cx="8028384" cy="57220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</a:t>
            </a:r>
            <a:r>
              <a:rPr lang="ru-RU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</a:t>
            </a:r>
            <a:endParaRPr lang="ru-RU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080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946103"/>
              </p:ext>
            </p:extLst>
          </p:nvPr>
        </p:nvGraphicFramePr>
        <p:xfrm>
          <a:off x="422380" y="1412784"/>
          <a:ext cx="5815875" cy="884301"/>
        </p:xfrm>
        <a:graphic>
          <a:graphicData uri="http://schemas.openxmlformats.org/drawingml/2006/table">
            <a:tbl>
              <a:tblPr/>
              <a:tblGrid>
                <a:gridCol w="5815875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8652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Вставьте правильный глагол движения.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52534"/>
            <a:ext cx="8028384" cy="57220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  <a:r>
              <a:rPr lang="ru-RU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0F42BF7-12E7-4074-A378-C457A597A9A3}"/>
              </a:ext>
            </a:extLst>
          </p:cNvPr>
          <p:cNvSpPr/>
          <p:nvPr/>
        </p:nvSpPr>
        <p:spPr>
          <a:xfrm>
            <a:off x="611559" y="2204864"/>
            <a:ext cx="783920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Каждый день я __________ в музыкальную школу. (иду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хожу)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Сегодня мы __________ в Москву. (летим – летаем)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Ребенок  ___________ на велосипеде туда-сюда. (едет –  ездит)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Сейчас он ___________  свою бабушку к врачу. (везет – возит)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Завтра на соревновании они _________ на длинную дистанцию. (бегаю – бегут)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8543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278030"/>
              </p:ext>
            </p:extLst>
          </p:nvPr>
        </p:nvGraphicFramePr>
        <p:xfrm>
          <a:off x="457472" y="1707113"/>
          <a:ext cx="7838800" cy="3349054"/>
        </p:xfrm>
        <a:graphic>
          <a:graphicData uri="http://schemas.openxmlformats.org/drawingml/2006/table">
            <a:tbl>
              <a:tblPr/>
              <a:tblGrid>
                <a:gridCol w="7838800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30766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  Каждый день я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хожу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музыкальную школу.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  Сегодня мы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летим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Москву.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  Ребенок </a:t>
                      </a:r>
                      <a:r>
                        <a:rPr lang="ru-RU" sz="2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езди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 на велосипеде туда-сюда.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  Сейчас он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везет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свою бабушку в больницу.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Завтра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соревновании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они  </a:t>
                      </a:r>
                      <a:r>
                        <a:rPr lang="ru-RU" sz="2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бегут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длинную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дистанцию.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52534"/>
            <a:ext cx="8028384" cy="57220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</a:t>
            </a:r>
            <a:r>
              <a:rPr lang="ru-RU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</a:t>
            </a:r>
            <a:endParaRPr lang="ru-RU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360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265543"/>
              </p:ext>
            </p:extLst>
          </p:nvPr>
        </p:nvGraphicFramePr>
        <p:xfrm>
          <a:off x="611560" y="1707113"/>
          <a:ext cx="7684712" cy="3349054"/>
        </p:xfrm>
        <a:graphic>
          <a:graphicData uri="http://schemas.openxmlformats.org/drawingml/2006/table">
            <a:tbl>
              <a:tblPr/>
              <a:tblGrid>
                <a:gridCol w="7684712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30766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Закончите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одним словом: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Сегодняшний урок – это ...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Сегодня на уроке я ...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52534"/>
            <a:ext cx="8028384" cy="57220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 </a:t>
            </a:r>
            <a:r>
              <a:rPr lang="ru-RU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Одним словом</a:t>
            </a:r>
            <a:r>
              <a:rPr lang="ru-RU" sz="25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629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0" y="408518"/>
            <a:ext cx="8095726" cy="792088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ru-RU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093103"/>
              </p:ext>
            </p:extLst>
          </p:nvPr>
        </p:nvGraphicFramePr>
        <p:xfrm>
          <a:off x="478567" y="1809851"/>
          <a:ext cx="4430722" cy="1667002"/>
        </p:xfrm>
        <a:graphic>
          <a:graphicData uri="http://schemas.openxmlformats.org/drawingml/2006/table">
            <a:tbl>
              <a:tblPr/>
              <a:tblGrid>
                <a:gridCol w="4430722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Посмотрите на картинки</a:t>
                      </a: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ответьте на вопрос: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Что вы можете сказать о дате 12 апреля 1961 года?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pic>
        <p:nvPicPr>
          <p:cNvPr id="8" name="Picture 2">
            <a:extLst>
              <a:ext uri="{FF2B5EF4-FFF2-40B4-BE49-F238E27FC236}">
                <a16:creationId xmlns:a16="http://schemas.microsoft.com/office/drawing/2014/main" id="{65024A1D-A0AC-4404-98C1-BFF5DA122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482" y="4016542"/>
            <a:ext cx="3074150" cy="242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C6AAD16-C7D8-42EE-B50B-74E064D06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600" y="1215195"/>
            <a:ext cx="3713165" cy="276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454A2E28-5187-4080-B15B-F5DAABB82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91" y="4035865"/>
            <a:ext cx="2767190" cy="2371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BCB1629C-DCFD-450C-B3A8-8066F0688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31" y="3982083"/>
            <a:ext cx="3012491" cy="247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782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57413"/>
              </p:ext>
            </p:extLst>
          </p:nvPr>
        </p:nvGraphicFramePr>
        <p:xfrm>
          <a:off x="490046" y="1124744"/>
          <a:ext cx="7684712" cy="4170158"/>
        </p:xfrm>
        <a:graphic>
          <a:graphicData uri="http://schemas.openxmlformats.org/drawingml/2006/table">
            <a:tbl>
              <a:tblPr/>
              <a:tblGrid>
                <a:gridCol w="7684712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41701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Сегодня на уроке вы: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- узнали, как появился Всемирный праздник авиации 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и  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космонавтики;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- определили стилистические особенности текстов 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публицистического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стиля (интервью).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 научились: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- создавать тексты  публицистического  стиля  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интервью);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- использовать глаголы движения.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4687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472380"/>
              </p:ext>
            </p:extLst>
          </p:nvPr>
        </p:nvGraphicFramePr>
        <p:xfrm>
          <a:off x="304952" y="1316428"/>
          <a:ext cx="8197874" cy="1870202"/>
        </p:xfrm>
        <a:graphic>
          <a:graphicData uri="http://schemas.openxmlformats.org/drawingml/2006/table">
            <a:tbl>
              <a:tblPr/>
              <a:tblGrid>
                <a:gridCol w="8197874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80467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Докажите, используя прием  «ПОПС-формула»,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любой  ли человек  может  стать космонавтом?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52534"/>
            <a:ext cx="8028384" cy="57220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Рекомендуемое </a:t>
            </a:r>
            <a:r>
              <a:rPr lang="ru-RU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endParaRPr lang="ru-RU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FDACCA8-47D0-4C8F-96C0-9598D05C2B86}"/>
              </a:ext>
            </a:extLst>
          </p:cNvPr>
          <p:cNvSpPr/>
          <p:nvPr/>
        </p:nvSpPr>
        <p:spPr>
          <a:xfrm>
            <a:off x="641174" y="2459504"/>
            <a:ext cx="77472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озиция (Я считаю, что ...)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бъяснение (..., потому что ...)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ример (Я могу доказать это на примере: ...)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ледствие (Исходя из сказанного, делаю вывод, что ...)</a:t>
            </a:r>
          </a:p>
        </p:txBody>
      </p:sp>
    </p:spTree>
    <p:extLst>
      <p:ext uri="{BB962C8B-B14F-4D97-AF65-F5344CB8AC3E}">
        <p14:creationId xmlns:p14="http://schemas.microsoft.com/office/powerpoint/2010/main" val="3979893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509830"/>
              </p:ext>
            </p:extLst>
          </p:nvPr>
        </p:nvGraphicFramePr>
        <p:xfrm>
          <a:off x="1661922" y="2243626"/>
          <a:ext cx="7252664" cy="1217828"/>
        </p:xfrm>
        <a:graphic>
          <a:graphicData uri="http://schemas.openxmlformats.org/drawingml/2006/table">
            <a:tbl>
              <a:tblPr/>
              <a:tblGrid>
                <a:gridCol w="7252664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121782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5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доброго! До новых встреч!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9" name="Подзаголовок 3">
            <a:extLst>
              <a:ext uri="{FF2B5EF4-FFF2-40B4-BE49-F238E27FC236}">
                <a16:creationId xmlns:a16="http://schemas.microsoft.com/office/drawing/2014/main" id="{A4D1C571-CBB7-482A-8007-050532C8BA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52534"/>
            <a:ext cx="8028384" cy="57220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endParaRPr lang="ru-RU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015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510702"/>
              </p:ext>
            </p:extLst>
          </p:nvPr>
        </p:nvGraphicFramePr>
        <p:xfrm>
          <a:off x="594483" y="1308195"/>
          <a:ext cx="8064896" cy="4836922"/>
        </p:xfrm>
        <a:graphic>
          <a:graphicData uri="http://schemas.openxmlformats.org/drawingml/2006/table">
            <a:tbl>
              <a:tblPr/>
              <a:tblGrid>
                <a:gridCol w="8064896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410445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Сегодня на уроке вы:</a:t>
                      </a:r>
                    </a:p>
                    <a:p>
                      <a:pPr marL="342900" indent="-342900"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узнаете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как появился Всемирный праздник авиации и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None/>
                      </a:pPr>
                      <a:r>
                        <a:rPr lang="ru-RU" sz="2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космонавтики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342900" indent="-342900"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будете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определять стилистические особенности текстов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None/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публицистического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стиля (интервью).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 научитесь: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 создавать тексты  публицистического  стиля  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(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интервью);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использовать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глаголы движения.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8681"/>
            <a:ext cx="8028384" cy="504055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140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851947"/>
              </p:ext>
            </p:extLst>
          </p:nvPr>
        </p:nvGraphicFramePr>
        <p:xfrm>
          <a:off x="395536" y="1700808"/>
          <a:ext cx="7920880" cy="1870202"/>
        </p:xfrm>
        <a:graphic>
          <a:graphicData uri="http://schemas.openxmlformats.org/drawingml/2006/table">
            <a:tbl>
              <a:tblPr/>
              <a:tblGrid>
                <a:gridCol w="7920880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18001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Приём 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«Правда или ложь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Определите, что является правдой, а что ложью.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82030"/>
            <a:ext cx="8028384" cy="640891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2</a:t>
            </a:r>
          </a:p>
          <a:p>
            <a:endParaRPr lang="ru-RU" dirty="0"/>
          </a:p>
        </p:txBody>
      </p:sp>
      <p:pic>
        <p:nvPicPr>
          <p:cNvPr id="13" name="Рисунок 12" descr="https://applives.ru/wp-content/uploads/2015/11/Pravda-ili-lozh-logo.jpg">
            <a:extLst>
              <a:ext uri="{FF2B5EF4-FFF2-40B4-BE49-F238E27FC236}">
                <a16:creationId xmlns:a16="http://schemas.microsoft.com/office/drawing/2014/main" id="{07085379-D0EC-4D60-9B4A-703683061A8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852936"/>
            <a:ext cx="5112568" cy="31468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1808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545855"/>
              </p:ext>
            </p:extLst>
          </p:nvPr>
        </p:nvGraphicFramePr>
        <p:xfrm>
          <a:off x="288032" y="1700808"/>
          <a:ext cx="8028384" cy="1800188"/>
        </p:xfrm>
        <a:graphic>
          <a:graphicData uri="http://schemas.openxmlformats.org/drawingml/2006/table">
            <a:tbl>
              <a:tblPr/>
              <a:tblGrid>
                <a:gridCol w="8028384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18001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8681"/>
            <a:ext cx="8028384" cy="504055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61E9FFB6-84CF-4691-B1DE-BC8869804B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857129"/>
              </p:ext>
            </p:extLst>
          </p:nvPr>
        </p:nvGraphicFramePr>
        <p:xfrm>
          <a:off x="683568" y="1403803"/>
          <a:ext cx="7491190" cy="49439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9591">
                  <a:extLst>
                    <a:ext uri="{9D8B030D-6E8A-4147-A177-3AD203B41FA5}">
                      <a16:colId xmlns:a16="http://schemas.microsoft.com/office/drawing/2014/main" val="201010391"/>
                    </a:ext>
                  </a:extLst>
                </a:gridCol>
                <a:gridCol w="3781599">
                  <a:extLst>
                    <a:ext uri="{9D8B030D-6E8A-4147-A177-3AD203B41FA5}">
                      <a16:colId xmlns:a16="http://schemas.microsoft.com/office/drawing/2014/main" val="223549809"/>
                    </a:ext>
                  </a:extLst>
                </a:gridCol>
              </a:tblGrid>
              <a:tr h="58881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Вопросы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Правда/ложь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7009277"/>
                  </a:ext>
                </a:extLst>
              </a:tr>
              <a:tr h="8078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Первым казахским  космонавтом был Токтар Аубакиров. 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0047762"/>
                  </a:ext>
                </a:extLst>
              </a:tr>
              <a:tr h="8078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Автобиография – жанр научного стиля.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4740406"/>
                  </a:ext>
                </a:extLst>
              </a:tr>
              <a:tr h="8078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Употребление клише и штампов-признак официально-делового стиля.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9089077"/>
                  </a:ext>
                </a:extLst>
              </a:tr>
              <a:tr h="8078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Слова спать и лежать –глаголы движения.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623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2862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/>
        </p:nvGraphicFramePr>
        <p:xfrm>
          <a:off x="288032" y="1700808"/>
          <a:ext cx="8028384" cy="1800188"/>
        </p:xfrm>
        <a:graphic>
          <a:graphicData uri="http://schemas.openxmlformats.org/drawingml/2006/table">
            <a:tbl>
              <a:tblPr/>
              <a:tblGrid>
                <a:gridCol w="8028384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18001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8681"/>
            <a:ext cx="8028384" cy="504055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61E9FFB6-84CF-4691-B1DE-BC8869804B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356780"/>
              </p:ext>
            </p:extLst>
          </p:nvPr>
        </p:nvGraphicFramePr>
        <p:xfrm>
          <a:off x="611560" y="1403803"/>
          <a:ext cx="7563198" cy="49439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81599">
                  <a:extLst>
                    <a:ext uri="{9D8B030D-6E8A-4147-A177-3AD203B41FA5}">
                      <a16:colId xmlns:a16="http://schemas.microsoft.com/office/drawing/2014/main" val="201010391"/>
                    </a:ext>
                  </a:extLst>
                </a:gridCol>
                <a:gridCol w="3781599">
                  <a:extLst>
                    <a:ext uri="{9D8B030D-6E8A-4147-A177-3AD203B41FA5}">
                      <a16:colId xmlns:a16="http://schemas.microsoft.com/office/drawing/2014/main" val="223549809"/>
                    </a:ext>
                  </a:extLst>
                </a:gridCol>
              </a:tblGrid>
              <a:tr h="58881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Вопросы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Правда/ложь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7009277"/>
                  </a:ext>
                </a:extLst>
              </a:tr>
              <a:tr h="8078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Первым казахским  космонавтом был Токтар Аубакиров. 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kk-KZ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Правда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0047762"/>
                  </a:ext>
                </a:extLst>
              </a:tr>
              <a:tr h="8078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Автобиография – жанр научного стиля.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kk-KZ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Ложь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4740406"/>
                  </a:ext>
                </a:extLst>
              </a:tr>
              <a:tr h="8078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Употребление клише и штампов-признак официально-делового стиля.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kk-KZ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Правда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9089077"/>
                  </a:ext>
                </a:extLst>
              </a:tr>
              <a:tr h="8078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Слова спать и лежать – глаголы движения.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kk-KZ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Ложь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623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7621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459878"/>
              </p:ext>
            </p:extLst>
          </p:nvPr>
        </p:nvGraphicFramePr>
        <p:xfrm>
          <a:off x="457472" y="1294941"/>
          <a:ext cx="3735090" cy="900621"/>
        </p:xfrm>
        <a:graphic>
          <a:graphicData uri="http://schemas.openxmlformats.org/drawingml/2006/table">
            <a:tbl>
              <a:tblPr/>
              <a:tblGrid>
                <a:gridCol w="3735090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7920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Мозговой штурм»</a:t>
                      </a:r>
                      <a:endParaRPr lang="ru-RU" sz="2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8681"/>
            <a:ext cx="8028384" cy="504055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kk-KZ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адание</a:t>
            </a:r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ru-RU" sz="2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89FCDFB-0BCD-4B28-BEEF-6D4CFF6BAA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080974"/>
              </p:ext>
            </p:extLst>
          </p:nvPr>
        </p:nvGraphicFramePr>
        <p:xfrm>
          <a:off x="300004" y="2276872"/>
          <a:ext cx="8291264" cy="1870202"/>
        </p:xfrm>
        <a:graphic>
          <a:graphicData uri="http://schemas.openxmlformats.org/drawingml/2006/table">
            <a:tbl>
              <a:tblPr/>
              <a:tblGrid>
                <a:gridCol w="8291264">
                  <a:extLst>
                    <a:ext uri="{9D8B030D-6E8A-4147-A177-3AD203B41FA5}">
                      <a16:colId xmlns:a16="http://schemas.microsoft.com/office/drawing/2014/main" val="33075572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Посмотрите видеоролик и ответьте на вопросы: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Какое бы вы дали название данному видеоролику?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Какая информация для вас была новой?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7764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551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видео.3gp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324876"/>
            <a:ext cx="7730365" cy="5801288"/>
          </a:xfrm>
        </p:spPr>
      </p:pic>
    </p:spTree>
    <p:extLst>
      <p:ext uri="{BB962C8B-B14F-4D97-AF65-F5344CB8AC3E}">
        <p14:creationId xmlns:p14="http://schemas.microsoft.com/office/powerpoint/2010/main" val="268723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861693"/>
              </p:ext>
            </p:extLst>
          </p:nvPr>
        </p:nvGraphicFramePr>
        <p:xfrm>
          <a:off x="481812" y="1624098"/>
          <a:ext cx="3735090" cy="792086"/>
        </p:xfrm>
        <a:graphic>
          <a:graphicData uri="http://schemas.openxmlformats.org/drawingml/2006/table">
            <a:tbl>
              <a:tblPr/>
              <a:tblGrid>
                <a:gridCol w="3735090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7920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18460"/>
            <a:ext cx="8028384" cy="57220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</a:t>
            </a:r>
            <a:r>
              <a:rPr lang="ru-RU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</a:t>
            </a:r>
            <a:endParaRPr lang="ru-RU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89FCDFB-0BCD-4B28-BEEF-6D4CFF6BAA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994728"/>
              </p:ext>
            </p:extLst>
          </p:nvPr>
        </p:nvGraphicFramePr>
        <p:xfrm>
          <a:off x="395536" y="2049708"/>
          <a:ext cx="8266652" cy="2371298"/>
        </p:xfrm>
        <a:graphic>
          <a:graphicData uri="http://schemas.openxmlformats.org/drawingml/2006/table">
            <a:tbl>
              <a:tblPr/>
              <a:tblGrid>
                <a:gridCol w="8266652">
                  <a:extLst>
                    <a:ext uri="{9D8B030D-6E8A-4147-A177-3AD203B41FA5}">
                      <a16:colId xmlns:a16="http://schemas.microsoft.com/office/drawing/2014/main" val="3307557222"/>
                    </a:ext>
                  </a:extLst>
                </a:gridCol>
              </a:tblGrid>
              <a:tr h="2371298">
                <a:tc>
                  <a:txBody>
                    <a:bodyPr/>
                    <a:lstStyle/>
                    <a:p>
                      <a:pPr marL="457200" indent="-4572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AutoNum type="arabicPeriod"/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Интервью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первого космонавта Ю. Гагарина с финским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журналистом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 С космоса небо кажется не голубым, а  черным.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7764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16297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805</Words>
  <Application>Microsoft Office PowerPoint</Application>
  <PresentationFormat>Экран (4:3)</PresentationFormat>
  <Paragraphs>134</Paragraphs>
  <Slides>22</Slides>
  <Notes>21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Century Gothic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Бахыт</dc:creator>
  <cp:lastModifiedBy>Данагул</cp:lastModifiedBy>
  <cp:revision>71</cp:revision>
  <dcterms:created xsi:type="dcterms:W3CDTF">2020-07-18T05:19:20Z</dcterms:created>
  <dcterms:modified xsi:type="dcterms:W3CDTF">2024-12-11T16:10:51Z</dcterms:modified>
</cp:coreProperties>
</file>