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1"/>
  </p:notesMasterIdLst>
  <p:sldIdLst>
    <p:sldId id="268" r:id="rId2"/>
    <p:sldId id="273" r:id="rId3"/>
    <p:sldId id="274" r:id="rId4"/>
    <p:sldId id="272" r:id="rId5"/>
    <p:sldId id="271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8A11B-D506-4847-8E3A-F0CF34D2761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28C8-80DB-4937-939A-CDF0258D7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4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4E7CB3-AFA1-4685-979D-9FAB8782732D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9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2"/>
            <a:ext cx="1511300" cy="301625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err="1" smtClean="0"/>
              <a:t>Кенжеханова</a:t>
            </a:r>
            <a:r>
              <a:rPr lang="ru-RU" dirty="0" smtClean="0"/>
              <a:t> М.С.</a:t>
            </a:r>
          </a:p>
        </p:txBody>
      </p:sp>
    </p:spTree>
    <p:extLst>
      <p:ext uri="{BB962C8B-B14F-4D97-AF65-F5344CB8AC3E}">
        <p14:creationId xmlns:p14="http://schemas.microsoft.com/office/powerpoint/2010/main" val="3895059738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2"/>
            <a:ext cx="1511300" cy="301625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err="1" smtClean="0"/>
              <a:t>Кенжеханова</a:t>
            </a:r>
            <a:r>
              <a:rPr lang="ru-RU" dirty="0" smtClean="0"/>
              <a:t> М.С.</a:t>
            </a:r>
          </a:p>
        </p:txBody>
      </p:sp>
    </p:spTree>
    <p:extLst>
      <p:ext uri="{BB962C8B-B14F-4D97-AF65-F5344CB8AC3E}">
        <p14:creationId xmlns:p14="http://schemas.microsoft.com/office/powerpoint/2010/main" val="1704063853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Сабақ тақырыбы: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Оптикалық жүйе, көздiң көру кемшіліктері және оларды түзету әдiстері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7696200" cy="1752600"/>
          </a:xfrm>
        </p:spPr>
        <p:txBody>
          <a:bodyPr/>
          <a:lstStyle/>
          <a:p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 мақсаты:  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8.5.1.15 – көздің алыстан көргіштігі мен жақыннан көргіштігін түзетуді сипаттау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v1.padlet.pics/1/image.webp?t=c_limit%2Cdpr_1%2Ch_609%2Cw_1280&amp;url=https%3A%2F%2Fpadlet-uploads.storage.googleapis.com%2F486340606%2Fca58f24fb09c5e0a9be8ef420e95ffb6%2F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632700" cy="574675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alt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Көрудің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ерекшеліктері</a:t>
            </a:r>
            <a:endParaRPr lang="ru-RU" alt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>
          <a:xfrm>
            <a:off x="611188" y="1628775"/>
            <a:ext cx="3322637" cy="639763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көру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қашықтығы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Содержимое 4"/>
          <p:cNvSpPr>
            <a:spLocks noGrp="1"/>
          </p:cNvSpPr>
          <p:nvPr>
            <p:ph sz="half" idx="2"/>
          </p:nvPr>
        </p:nvSpPr>
        <p:spPr>
          <a:xfrm>
            <a:off x="250825" y="2492375"/>
            <a:ext cx="4040188" cy="39512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 </a:t>
            </a:r>
          </a:p>
        </p:txBody>
      </p:sp>
      <p:sp>
        <p:nvSpPr>
          <p:cNvPr id="12293" name="Текст 5"/>
          <p:cNvSpPr>
            <a:spLocks noGrp="1"/>
          </p:cNvSpPr>
          <p:nvPr>
            <p:ph type="body" sz="quarter" idx="3"/>
          </p:nvPr>
        </p:nvSpPr>
        <p:spPr>
          <a:xfrm>
            <a:off x="4291014" y="1371600"/>
            <a:ext cx="4394200" cy="688975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70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altLang="ru-RU" sz="7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7000" dirty="0" err="1" smtClean="0"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altLang="ru-RU" sz="7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altLang="ru-RU" sz="70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ru-RU" sz="7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7000" dirty="0" err="1" smtClean="0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altLang="ru-RU" sz="7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513518" y="3596316"/>
            <a:ext cx="2085714" cy="2362530"/>
          </a:xfr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email"/>
          <a:srcRect r="7580"/>
          <a:stretch>
            <a:fillRect/>
          </a:stretch>
        </p:blipFill>
        <p:spPr bwMode="auto">
          <a:xfrm>
            <a:off x="323528" y="4077072"/>
            <a:ext cx="399187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27088" y="2781300"/>
            <a:ext cx="1255712" cy="5842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356100" y="2205038"/>
            <a:ext cx="4572000" cy="83026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Көру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аймағы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ұлғайады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kk-KZ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altLang="ru-RU" sz="2400" i="1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dirty="0" err="1">
                <a:latin typeface="Times New Roman" pitchFamily="18" charset="0"/>
                <a:cs typeface="Times New Roman" pitchFamily="18" charset="0"/>
              </a:rPr>
              <a:t>өлшемді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dirty="0" err="1">
                <a:latin typeface="Times New Roman" pitchFamily="18" charset="0"/>
                <a:cs typeface="Times New Roman" pitchFamily="18" charset="0"/>
              </a:rPr>
              <a:t>кескін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79500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kk-KZ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КӨРУ АҚАУЫН ТҮЗЕТУ</a:t>
            </a:r>
            <a:endParaRPr lang="ru-RU" altLang="ru-RU" sz="4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1547813" y="1773238"/>
            <a:ext cx="1944687" cy="503237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ОЧКИ</a:t>
            </a:r>
          </a:p>
        </p:txBody>
      </p:sp>
      <p:pic>
        <p:nvPicPr>
          <p:cNvPr id="14341" name="i-main-pic" descr="Картинка 5 из 10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39044" y="3429000"/>
            <a:ext cx="2697163" cy="26971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Текст 4"/>
          <p:cNvSpPr>
            <a:spLocks noGrp="1"/>
          </p:cNvSpPr>
          <p:nvPr>
            <p:ph type="body" sz="quarter" idx="3"/>
          </p:nvPr>
        </p:nvSpPr>
        <p:spPr>
          <a:xfrm>
            <a:off x="5076825" y="5013325"/>
            <a:ext cx="3538538" cy="936625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ЛИНЗАЛАР</a:t>
            </a:r>
            <a:endParaRPr lang="ru-RU" altLang="ru-RU" b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8" descr="C:\Users\User\Desktop\линзы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2276475"/>
            <a:ext cx="3513138" cy="2540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47655"/>
              </p:ext>
            </p:extLst>
          </p:nvPr>
        </p:nvGraphicFramePr>
        <p:xfrm>
          <a:off x="914400" y="1700285"/>
          <a:ext cx="7978776" cy="4765759"/>
        </p:xfrm>
        <a:graphic>
          <a:graphicData uri="http://schemas.openxmlformats.org/drawingml/2006/table">
            <a:tbl>
              <a:tblPr/>
              <a:tblGrid>
                <a:gridCol w="265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Көру</a:t>
                      </a:r>
                      <a:r>
                        <a:rPr lang="kk-KZ" sz="28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ақауы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6" marR="65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Жақыннан</a:t>
                      </a:r>
                      <a:r>
                        <a:rPr lang="ru-RU" sz="2800" b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көргіштік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6" marR="65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Алыстан</a:t>
                      </a:r>
                      <a:r>
                        <a:rPr lang="ru-RU" sz="2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көргіштік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6" marR="65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Кескін</a:t>
                      </a:r>
                      <a:r>
                        <a:rPr lang="ru-RU" sz="2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қай</a:t>
                      </a:r>
                      <a:r>
                        <a:rPr lang="ru-RU" sz="2800" b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жерде</a:t>
                      </a:r>
                      <a:r>
                        <a:rPr lang="ru-RU" sz="28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800" b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орналасқан</a:t>
                      </a:r>
                      <a:endParaRPr lang="ru-RU" sz="28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(торламаның арғы</a:t>
                      </a:r>
                      <a:r>
                        <a:rPr lang="ru-RU" sz="2000" b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немесе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бергі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жағында</a:t>
                      </a: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6" marR="65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5866" marR="65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5866" marR="65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Ақаудың себебі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6" marR="65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5866" marR="65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5866" marR="65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Ақауды түзету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6" marR="65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6" marR="65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6" marR="65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838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Бек</a:t>
            </a:r>
            <a:r>
              <a:rPr lang="kk-KZ" b="1" dirty="0" smtClean="0"/>
              <a:t>іту тапсырмасы</a:t>
            </a:r>
          </a:p>
          <a:p>
            <a:r>
              <a:rPr lang="kk-KZ" b="1" dirty="0" smtClean="0"/>
              <a:t>Кестені </a:t>
            </a:r>
            <a:r>
              <a:rPr lang="kk-KZ" b="1" dirty="0"/>
              <a:t>толтырыңдар</a:t>
            </a:r>
            <a:endParaRPr lang="ru-RU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419475" y="333375"/>
            <a:ext cx="2000250" cy="64770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ОЧКИ</a:t>
            </a:r>
            <a:r>
              <a:rPr lang="ru-RU" alt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mtClean="0"/>
          </a:p>
        </p:txBody>
      </p:sp>
      <p:pic>
        <p:nvPicPr>
          <p:cNvPr id="15363" name="Picture 9" descr="G:\ПРО ОЧКИ\ШАВЕРНЕВА В. проект\ochki_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r="-4652"/>
          <a:stretch>
            <a:fillRect/>
          </a:stretch>
        </p:blipFill>
        <p:spPr>
          <a:xfrm>
            <a:off x="6300788" y="260350"/>
            <a:ext cx="1285875" cy="1071563"/>
          </a:xfrm>
        </p:spPr>
      </p:pic>
      <p:pic>
        <p:nvPicPr>
          <p:cNvPr id="15365" name="Picture 9" descr="G:\ПРО ОЧКИ\ШАВЕРНЕВА В. проект\ochki_0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 r="-4652"/>
          <a:stretch>
            <a:fillRect/>
          </a:stretch>
        </p:blipFill>
        <p:spPr>
          <a:xfrm>
            <a:off x="1331913" y="260350"/>
            <a:ext cx="1285875" cy="1071563"/>
          </a:xfrm>
        </p:spPr>
      </p:pic>
      <p:pic>
        <p:nvPicPr>
          <p:cNvPr id="15364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71625"/>
            <a:ext cx="87153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3"/>
          <p:cNvSpPr>
            <a:spLocks noGrp="1"/>
          </p:cNvSpPr>
          <p:nvPr>
            <p:ph idx="1"/>
          </p:nvPr>
        </p:nvSpPr>
        <p:spPr>
          <a:xfrm>
            <a:off x="323850" y="1789113"/>
            <a:ext cx="8569325" cy="4808537"/>
          </a:xfrm>
        </p:spPr>
        <p:txBody>
          <a:bodyPr/>
          <a:lstStyle/>
          <a:p>
            <a:pPr algn="ctr">
              <a:buFontTx/>
              <a:buNone/>
            </a:pP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96212" cy="647700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ru-RU" alt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Жақыннан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көргіштікті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түзету</a:t>
            </a:r>
            <a:endParaRPr lang="ru-RU" alt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" descr="C:\Users\user\Desktop\10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557338"/>
            <a:ext cx="4097337" cy="133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3" descr="C:\Users\user\Desktop\10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357563"/>
            <a:ext cx="4114800" cy="127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0" name="Прямоугольник 11"/>
          <p:cNvSpPr>
            <a:spLocks noChangeArrowheads="1"/>
          </p:cNvSpPr>
          <p:nvPr/>
        </p:nvSpPr>
        <p:spPr bwMode="auto">
          <a:xfrm>
            <a:off x="539750" y="1844675"/>
            <a:ext cx="3786188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Жақыннан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көргіштіктің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себебі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Прямоугольник 12"/>
          <p:cNvSpPr>
            <a:spLocks noChangeArrowheads="1"/>
          </p:cNvSpPr>
          <p:nvPr/>
        </p:nvSpPr>
        <p:spPr bwMode="auto">
          <a:xfrm>
            <a:off x="539750" y="2420938"/>
            <a:ext cx="3778250" cy="1938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kk-KZ" altLang="ru-RU" sz="2400" dirty="0">
                <a:latin typeface="Times New Roman" pitchFamily="18" charset="0"/>
                <a:cs typeface="Times New Roman" pitchFamily="18" charset="0"/>
              </a:rPr>
              <a:t>Көздің оптикалық күші ұлғайған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Оптикалық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остің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бойымен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көздің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созылуы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4" descr="ae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500563"/>
            <a:ext cx="3600450" cy="154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3" name="Прямоугольник 10"/>
          <p:cNvSpPr>
            <a:spLocks noChangeArrowheads="1"/>
          </p:cNvSpPr>
          <p:nvPr/>
        </p:nvSpPr>
        <p:spPr bwMode="auto">
          <a:xfrm>
            <a:off x="4643438" y="4941888"/>
            <a:ext cx="403225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Шашыратқыш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линзадан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очки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0"/>
          <p:cNvSpPr>
            <a:spLocks noChangeArrowheads="1"/>
          </p:cNvSpPr>
          <p:nvPr/>
        </p:nvSpPr>
        <p:spPr bwMode="auto">
          <a:xfrm>
            <a:off x="4932363" y="5157788"/>
            <a:ext cx="403225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Жинағыш линзадан жасалған очки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713788" cy="719138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ru-RU" alt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Алыстан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көргіштікті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түзету</a:t>
            </a:r>
            <a:endParaRPr lang="ru-RU" alt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 descr="C:\Users\user\Desktop\1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08400" y="1341438"/>
            <a:ext cx="5165725" cy="15367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3" descr="C:\Users\user\Desktop\1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19700" y="3357563"/>
            <a:ext cx="3000375" cy="14763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4" name="Прямоугольник 11"/>
          <p:cNvSpPr>
            <a:spLocks noChangeArrowheads="1"/>
          </p:cNvSpPr>
          <p:nvPr/>
        </p:nvSpPr>
        <p:spPr bwMode="auto">
          <a:xfrm>
            <a:off x="771525" y="1628775"/>
            <a:ext cx="13271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Себептері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Прямоугольник 17"/>
          <p:cNvSpPr>
            <a:spLocks noChangeArrowheads="1"/>
          </p:cNvSpPr>
          <p:nvPr/>
        </p:nvSpPr>
        <p:spPr bwMode="auto">
          <a:xfrm>
            <a:off x="214313" y="2143125"/>
            <a:ext cx="3960812" cy="1938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Көздің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оптикалық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күші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төмендеген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Оптикалық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остің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бойымен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көздің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созылуы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азайған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4" descr="ae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581525"/>
            <a:ext cx="4392612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547813" y="333375"/>
            <a:ext cx="6264275" cy="574675"/>
          </a:xfr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ru-RU" alt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ЛИНЗАЛАР </a:t>
            </a:r>
            <a:endParaRPr lang="ru-RU" altLang="ru-RU" sz="4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844675"/>
            <a:ext cx="3616325" cy="36718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429000"/>
            <a:ext cx="4608512" cy="306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 r="919" b="10715"/>
          <a:stretch>
            <a:fillRect/>
          </a:stretch>
        </p:blipFill>
        <p:spPr bwMode="auto">
          <a:xfrm>
            <a:off x="395288" y="1268413"/>
            <a:ext cx="4608512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8158163" cy="440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2555875" y="333375"/>
            <a:ext cx="3600450" cy="565150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ЛИНЗА</a:t>
            </a:r>
            <a:endParaRPr lang="ru-RU" altLang="ru-RU" sz="4000" smtClean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2170112" cy="433387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ОПТИКАЛЫҚ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867400" y="1916113"/>
            <a:ext cx="2881313" cy="423862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ТЕРАПЕВТІК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213" y="1916113"/>
            <a:ext cx="2881312" cy="40005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КОСМЕТИКАЛЫҚ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1763713" y="1052513"/>
            <a:ext cx="1223962" cy="79216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724525" y="1052513"/>
            <a:ext cx="1008063" cy="79216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3" idx="0"/>
          </p:cNvCxnSpPr>
          <p:nvPr/>
        </p:nvCxnSpPr>
        <p:spPr>
          <a:xfrm flipH="1">
            <a:off x="4284663" y="1052513"/>
            <a:ext cx="0" cy="8636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19100" y="762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26770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26770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486750" y="762190"/>
            <a:ext cx="417050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Үйге тапсырма:  </a:t>
            </a:r>
            <a:endParaRPr kumimoji="0" lang="kk-KZ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6313" y="1435445"/>
            <a:ext cx="780143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Диаграммада  дүние жүзіндегі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арасындағы көз ақауларының 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пайыздық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үлесі берілген.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Себебін түсіндіріңдер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272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670732" cy="3435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4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- </a:t>
            </a:r>
            <a:r>
              <a:rPr lang="ru-RU" dirty="0" err="1"/>
              <a:t>көзді</a:t>
            </a:r>
            <a:r>
              <a:rPr lang="ru-RU" dirty="0"/>
              <a:t>ӊ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бөліктерін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ӊ </a:t>
            </a:r>
            <a:r>
              <a:rPr lang="ru-RU" dirty="0" err="1"/>
              <a:t>қызметін</a:t>
            </a:r>
            <a:r>
              <a:rPr lang="ru-RU" dirty="0"/>
              <a:t> </a:t>
            </a:r>
            <a:r>
              <a:rPr lang="ru-RU" dirty="0" err="1"/>
              <a:t>білу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көзді</a:t>
            </a:r>
            <a:r>
              <a:rPr lang="ru-RU" dirty="0"/>
              <a:t>ӊ </a:t>
            </a:r>
            <a:r>
              <a:rPr lang="ru-RU" dirty="0" err="1"/>
              <a:t>оптикалық</a:t>
            </a:r>
            <a:r>
              <a:rPr lang="ru-RU" dirty="0"/>
              <a:t> </a:t>
            </a:r>
            <a:r>
              <a:rPr lang="ru-RU" dirty="0" err="1"/>
              <a:t>жүйесін</a:t>
            </a:r>
            <a:r>
              <a:rPr lang="ru-RU" dirty="0"/>
              <a:t> </a:t>
            </a:r>
            <a:r>
              <a:rPr lang="ru-RU" dirty="0" err="1"/>
              <a:t>білу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көз</a:t>
            </a:r>
            <a:r>
              <a:rPr lang="ru-RU" dirty="0"/>
              <a:t> </a:t>
            </a:r>
            <a:r>
              <a:rPr lang="ru-RU" dirty="0" err="1"/>
              <a:t>торламасында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кескінні</a:t>
            </a:r>
            <a:r>
              <a:rPr lang="ru-RU" dirty="0"/>
              <a:t>ӊ </a:t>
            </a:r>
            <a:r>
              <a:rPr lang="ru-RU" dirty="0" err="1"/>
              <a:t>қасиетін</a:t>
            </a:r>
            <a:r>
              <a:rPr lang="ru-RU" dirty="0"/>
              <a:t> </a:t>
            </a:r>
            <a:r>
              <a:rPr lang="ru-RU" dirty="0" err="1"/>
              <a:t>білу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көзді</a:t>
            </a:r>
            <a:r>
              <a:rPr lang="ru-RU" dirty="0"/>
              <a:t>ӊ </a:t>
            </a:r>
            <a:r>
              <a:rPr lang="ru-RU" dirty="0" err="1"/>
              <a:t>аккомодациясын</a:t>
            </a:r>
            <a:r>
              <a:rPr lang="ru-RU" dirty="0"/>
              <a:t> </a:t>
            </a:r>
            <a:r>
              <a:rPr lang="ru-RU" dirty="0" err="1"/>
              <a:t>білу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көзді</a:t>
            </a:r>
            <a:r>
              <a:rPr lang="ru-RU" dirty="0"/>
              <a:t>ӊ </a:t>
            </a:r>
            <a:r>
              <a:rPr lang="ru-RU" dirty="0" err="1"/>
              <a:t>ақауларын</a:t>
            </a:r>
            <a:r>
              <a:rPr lang="ru-RU" dirty="0"/>
              <a:t> </a:t>
            </a:r>
            <a:r>
              <a:rPr lang="ru-RU" dirty="0" err="1"/>
              <a:t>білу</a:t>
            </a:r>
            <a:r>
              <a:rPr lang="ru-RU" dirty="0"/>
              <a:t>: </a:t>
            </a:r>
            <a:r>
              <a:rPr lang="ru-RU" dirty="0" err="1"/>
              <a:t>алыстан</a:t>
            </a:r>
            <a:r>
              <a:rPr lang="ru-RU" dirty="0"/>
              <a:t> </a:t>
            </a:r>
            <a:r>
              <a:rPr lang="ru-RU" dirty="0" err="1"/>
              <a:t>көргіштік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жақыннан</a:t>
            </a:r>
            <a:r>
              <a:rPr lang="ru-RU" dirty="0"/>
              <a:t> </a:t>
            </a:r>
            <a:r>
              <a:rPr lang="ru-RU" dirty="0" err="1"/>
              <a:t>көргіштік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алыстан</a:t>
            </a:r>
            <a:r>
              <a:rPr lang="ru-RU" dirty="0"/>
              <a:t> </a:t>
            </a:r>
            <a:r>
              <a:rPr lang="ru-RU" dirty="0" err="1"/>
              <a:t>көргіштік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жақыннан</a:t>
            </a:r>
            <a:r>
              <a:rPr lang="ru-RU" dirty="0"/>
              <a:t> </a:t>
            </a:r>
            <a:r>
              <a:rPr lang="ru-RU" dirty="0" err="1"/>
              <a:t>көргіштікті</a:t>
            </a:r>
            <a:r>
              <a:rPr lang="ru-RU" dirty="0"/>
              <a:t> </a:t>
            </a:r>
            <a:r>
              <a:rPr lang="ru-RU" dirty="0" err="1"/>
              <a:t>түзетуді</a:t>
            </a:r>
            <a:r>
              <a:rPr lang="ru-RU" dirty="0"/>
              <a:t> </a:t>
            </a:r>
            <a:r>
              <a:rPr lang="ru-RU" dirty="0" err="1"/>
              <a:t>білу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Сабақтың</a:t>
            </a:r>
            <a:r>
              <a:rPr lang="ru-RU" dirty="0"/>
              <a:t> </a:t>
            </a:r>
            <a:r>
              <a:rPr lang="ru-RU" dirty="0" err="1"/>
              <a:t>мақсаттары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5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A93A0-1BB3-4D55-BE75-5C54991C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 критерийі:</a:t>
            </a: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02DEF-38AD-4070-906F-8F8AC5988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2933680"/>
          </a:xfrm>
        </p:spPr>
        <p:txBody>
          <a:bodyPr>
            <a:normAutofit fontScale="85000" lnSpcReduction="20000"/>
          </a:bodyPr>
          <a:lstStyle/>
          <a:p>
            <a:r>
              <a:rPr lang="kk-KZ" sz="2800" dirty="0"/>
              <a:t>- көздіӊ негізгі бөліктерін және олардыӊ қызметін біледі;</a:t>
            </a:r>
            <a:endParaRPr lang="ru-RU" sz="2800" dirty="0"/>
          </a:p>
          <a:p>
            <a:r>
              <a:rPr lang="kk-KZ" sz="2800" dirty="0"/>
              <a:t>- көз торламасында пайда болған кескінніӊ қасиетін біледі;</a:t>
            </a:r>
            <a:endParaRPr lang="ru-RU" sz="2800" dirty="0"/>
          </a:p>
          <a:p>
            <a:r>
              <a:rPr lang="kk-KZ" sz="2800" dirty="0"/>
              <a:t>- көздіӊ аккомодациясын біледі;</a:t>
            </a:r>
            <a:endParaRPr lang="ru-RU" sz="2800" dirty="0"/>
          </a:p>
          <a:p>
            <a:r>
              <a:rPr lang="kk-KZ" sz="2800" dirty="0"/>
              <a:t>- көздіӊ ақауларын біледі: алыстан көргіштік және жақыннан көргіштік;</a:t>
            </a:r>
            <a:endParaRPr lang="ru-RU" sz="2800" dirty="0"/>
          </a:p>
          <a:p>
            <a:r>
              <a:rPr lang="kk-KZ" sz="2800" dirty="0"/>
              <a:t>- алыстан көргіштік және жақыннан көргіштікті түзетуді біледі.</a:t>
            </a:r>
            <a:endParaRPr lang="x-none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1"/>
            <a:ext cx="83582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b="1" dirty="0"/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Көз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күрделі оптикалық жүйе болып табылады. Көз алмасының тор қабатында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торлама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нәрсенің 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кішірейтілген, шын, төңкерілген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кескіні пайда болады.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857496"/>
            <a:ext cx="7929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8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68669" y="34939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702439"/>
              </p:ext>
            </p:extLst>
          </p:nvPr>
        </p:nvGraphicFramePr>
        <p:xfrm>
          <a:off x="714348" y="3656865"/>
          <a:ext cx="3462951" cy="268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Точечный рисунок" r:id="rId3" imgW="6095238" imgH="4200000" progId="PBrush">
                  <p:embed/>
                </p:oleObj>
              </mc:Choice>
              <mc:Fallback>
                <p:oleObj name="Точечный рисунок" r:id="rId3" imgW="6095238" imgH="4200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3656865"/>
                        <a:ext cx="3462951" cy="26829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38" y="3678621"/>
            <a:ext cx="3444766" cy="2375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3992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879" y="1101652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Көздің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оптикалық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қасаң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бұршағы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дөңес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линзаға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мөлдір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серпімді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алмасының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қоймалжың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тәріздес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≈ 22 мм; </a:t>
            </a:r>
          </a:p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бұршағының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сыну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≈1,44; </a:t>
            </a:r>
          </a:p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оптикалық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≈58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дптр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625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i-main-pic" descr="Картинка 6 из 9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0969" y="3348038"/>
            <a:ext cx="3810000" cy="2105025"/>
          </a:xfrm>
          <a:ln w="28575">
            <a:solidFill>
              <a:srgbClr val="C00000"/>
            </a:solidFill>
          </a:ln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08175" y="404813"/>
            <a:ext cx="5327650" cy="576262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kk-KZ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Көз және көру</a:t>
            </a:r>
            <a:endParaRPr lang="ru-RU" altLang="ru-RU" sz="40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576262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alt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Көздің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қызметі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  <p:pic>
        <p:nvPicPr>
          <p:cNvPr id="9219" name="Picture 5" descr="D:\ФОТО\фильм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773238"/>
            <a:ext cx="3328988" cy="3527425"/>
          </a:xfrm>
          <a:solidFill>
            <a:schemeClr val="bg1"/>
          </a:solidFill>
          <a:ln w="28575">
            <a:solidFill>
              <a:srgbClr val="C00000"/>
            </a:solidFill>
          </a:ln>
        </p:spPr>
      </p:pic>
      <p:sp>
        <p:nvSpPr>
          <p:cNvPr id="9220" name="Содержимое 5"/>
          <p:cNvSpPr>
            <a:spLocks noGrp="1"/>
          </p:cNvSpPr>
          <p:nvPr>
            <p:ph sz="quarter" idx="14"/>
          </p:nvPr>
        </p:nvSpPr>
        <p:spPr>
          <a:xfrm>
            <a:off x="5148263" y="1412875"/>
            <a:ext cx="3609975" cy="4895850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Кескінді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проекциялайды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көру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миға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беріледі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Көру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әлемді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танимыз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569325" cy="647700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Көздің оптикалық жүйесі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Текст 8"/>
          <p:cNvSpPr>
            <a:spLocks noGrp="1"/>
          </p:cNvSpPr>
          <p:nvPr>
            <p:ph type="body" idx="1"/>
          </p:nvPr>
        </p:nvSpPr>
        <p:spPr>
          <a:xfrm>
            <a:off x="1187450" y="1196975"/>
            <a:ext cx="6697663" cy="223202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Көз торламасындағы кескін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sz="3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alt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кішірейтілген</a:t>
            </a:r>
            <a:r>
              <a:rPr lang="ru-RU" alt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alt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төңкерілген.</a:t>
            </a:r>
            <a:endParaRPr lang="ru-RU" altLang="ru-RU" sz="3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Res" descr="resEC43C6F4-3DB2-49AC-B032-E3572A6D6C6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8649" y="1981200"/>
            <a:ext cx="15968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44900"/>
            <a:ext cx="7850909" cy="30480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2195513" y="404813"/>
            <a:ext cx="4897437" cy="576262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АККОМОДАЦИЯ</a:t>
            </a:r>
            <a:endParaRPr lang="ru-RU" altLang="ru-RU" sz="4000" b="1" dirty="0" smtClean="0">
              <a:solidFill>
                <a:srgbClr val="C00000"/>
              </a:solidFill>
            </a:endParaRPr>
          </a:p>
        </p:txBody>
      </p:sp>
      <p:pic>
        <p:nvPicPr>
          <p:cNvPr id="11269" name="Picture 9" descr="D:\WINDOWS\Users\Aida\Рабочий стол\Рисунок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863" y="4362852"/>
            <a:ext cx="3819525" cy="829459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1643063" y="1412875"/>
            <a:ext cx="6572250" cy="1500188"/>
          </a:xfr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Әртүрлі қашықтықтан қарағанда көз бұршағының өзінің қисықтығын өзгертіп, көз торламасында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нәрсенің анық кескінін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қасиеті.</a:t>
            </a:r>
            <a:endParaRPr lang="ru-RU" sz="2000" dirty="0" smtClean="0"/>
          </a:p>
          <a:p>
            <a:pPr algn="ctr">
              <a:defRPr/>
            </a:pPr>
            <a:endParaRPr lang="ru-RU" dirty="0" smtClean="0"/>
          </a:p>
        </p:txBody>
      </p:sp>
      <p:sp>
        <p:nvSpPr>
          <p:cNvPr id="15" name="Стрелка вниз 14"/>
          <p:cNvSpPr/>
          <p:nvPr/>
        </p:nvSpPr>
        <p:spPr>
          <a:xfrm>
            <a:off x="4427538" y="981075"/>
            <a:ext cx="288925" cy="503238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1270" name="Picture 8" descr="D:\WINDOWS\Users\Aida\Рабочий стол\Рисунок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929188"/>
            <a:ext cx="64563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</TotalTime>
  <Words>335</Words>
  <Application>Microsoft Office PowerPoint</Application>
  <PresentationFormat>Экран (4:3)</PresentationFormat>
  <Paragraphs>95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Candara</vt:lpstr>
      <vt:lpstr>Symbol</vt:lpstr>
      <vt:lpstr>Times New Roman</vt:lpstr>
      <vt:lpstr>Wingdings</vt:lpstr>
      <vt:lpstr>Волна</vt:lpstr>
      <vt:lpstr>Точечный рисунок</vt:lpstr>
      <vt:lpstr>  Сабақ тақырыбы:Оптикалық жүйе, көздiң көру кемшіліктері және оларды түзету әдiстері</vt:lpstr>
      <vt:lpstr>Сабақтың мақсаттары</vt:lpstr>
      <vt:lpstr>Бағалау критерийі:</vt:lpstr>
      <vt:lpstr>Презентация PowerPoint</vt:lpstr>
      <vt:lpstr>Презентация PowerPoint</vt:lpstr>
      <vt:lpstr>Көз және көру</vt:lpstr>
      <vt:lpstr>Көздің негізгі қызметі</vt:lpstr>
      <vt:lpstr>Көздің оптикалық жүйесі</vt:lpstr>
      <vt:lpstr>АККОМОДАЦИЯ</vt:lpstr>
      <vt:lpstr>Көрудің ерекшеліктері</vt:lpstr>
      <vt:lpstr>КӨРУ АҚАУЫН ТҮЗЕТУ</vt:lpstr>
      <vt:lpstr>Презентация PowerPoint</vt:lpstr>
      <vt:lpstr> ОЧКИ </vt:lpstr>
      <vt:lpstr>Жақыннан көргіштікті түзету</vt:lpstr>
      <vt:lpstr>Алыстан көргіштікті түзету</vt:lpstr>
      <vt:lpstr>ЛИНЗАЛАР </vt:lpstr>
      <vt:lpstr>ЛИНЗА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Көз және көру</dc:title>
  <dc:creator>Home</dc:creator>
  <cp:lastModifiedBy>Данагул</cp:lastModifiedBy>
  <cp:revision>14</cp:revision>
  <dcterms:created xsi:type="dcterms:W3CDTF">2018-12-04T17:56:51Z</dcterms:created>
  <dcterms:modified xsi:type="dcterms:W3CDTF">2024-12-22T14:40:53Z</dcterms:modified>
</cp:coreProperties>
</file>