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60" r:id="rId3"/>
    <p:sldId id="281" r:id="rId4"/>
    <p:sldId id="280" r:id="rId5"/>
    <p:sldId id="257" r:id="rId6"/>
    <p:sldId id="258" r:id="rId7"/>
    <p:sldId id="259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Назгуль Мухамед" initials="НМ" lastIdx="1" clrIdx="0">
    <p:extLst>
      <p:ext uri="{19B8F6BF-5375-455C-9EA6-DF929625EA0E}">
        <p15:presenceInfo xmlns:p15="http://schemas.microsoft.com/office/powerpoint/2012/main" userId="S::NazgulM@71school.onmicrosoft.com::20feb835-3b79-4df0-8955-496cc9fcbf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44DAC5-CCD1-4ACC-90AC-DC113C24FC66}" type="datetimeFigureOut">
              <a:rPr lang="ru-KZ" smtClean="0"/>
              <a:t>12/22/2024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368FEA-B90D-415E-8B1D-6307382D608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7616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368FEA-B90D-415E-8B1D-6307382D6088}" type="slidenum">
              <a:rPr lang="ru-KZ" smtClean="0"/>
              <a:t>5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955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F1E9-139C-41DE-B11C-622ADE656F71}" type="datetimeFigureOut">
              <a:rPr lang="ru-KZ" smtClean="0"/>
              <a:t>12/22/2024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AA12-4053-45FC-ACE5-63A2EF78E3B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6189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F1E9-139C-41DE-B11C-622ADE656F71}" type="datetimeFigureOut">
              <a:rPr lang="ru-KZ" smtClean="0"/>
              <a:t>12/22/2024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AA12-4053-45FC-ACE5-63A2EF78E3B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00440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F1E9-139C-41DE-B11C-622ADE656F71}" type="datetimeFigureOut">
              <a:rPr lang="ru-KZ" smtClean="0"/>
              <a:t>12/22/2024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AA12-4053-45FC-ACE5-63A2EF78E3B7}" type="slidenum">
              <a:rPr lang="ru-KZ" smtClean="0"/>
              <a:t>‹#›</a:t>
            </a:fld>
            <a:endParaRPr lang="ru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21281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F1E9-139C-41DE-B11C-622ADE656F71}" type="datetimeFigureOut">
              <a:rPr lang="ru-KZ" smtClean="0"/>
              <a:t>12/22/2024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AA12-4053-45FC-ACE5-63A2EF78E3B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82700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F1E9-139C-41DE-B11C-622ADE656F71}" type="datetimeFigureOut">
              <a:rPr lang="ru-KZ" smtClean="0"/>
              <a:t>12/22/2024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AA12-4053-45FC-ACE5-63A2EF78E3B7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0130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F1E9-139C-41DE-B11C-622ADE656F71}" type="datetimeFigureOut">
              <a:rPr lang="ru-KZ" smtClean="0"/>
              <a:t>12/22/2024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AA12-4053-45FC-ACE5-63A2EF78E3B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83850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F1E9-139C-41DE-B11C-622ADE656F71}" type="datetimeFigureOut">
              <a:rPr lang="ru-KZ" smtClean="0"/>
              <a:t>12/22/2024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AA12-4053-45FC-ACE5-63A2EF78E3B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45328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F1E9-139C-41DE-B11C-622ADE656F71}" type="datetimeFigureOut">
              <a:rPr lang="ru-KZ" smtClean="0"/>
              <a:t>12/22/2024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AA12-4053-45FC-ACE5-63A2EF78E3B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41088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F1E9-139C-41DE-B11C-622ADE656F71}" type="datetimeFigureOut">
              <a:rPr lang="ru-KZ" smtClean="0"/>
              <a:t>12/22/2024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AA12-4053-45FC-ACE5-63A2EF78E3B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00808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F1E9-139C-41DE-B11C-622ADE656F71}" type="datetimeFigureOut">
              <a:rPr lang="ru-KZ" smtClean="0"/>
              <a:t>12/22/2024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AA12-4053-45FC-ACE5-63A2EF78E3B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62950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F1E9-139C-41DE-B11C-622ADE656F71}" type="datetimeFigureOut">
              <a:rPr lang="ru-KZ" smtClean="0"/>
              <a:t>12/22/2024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AA12-4053-45FC-ACE5-63A2EF78E3B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82211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F1E9-139C-41DE-B11C-622ADE656F71}" type="datetimeFigureOut">
              <a:rPr lang="ru-KZ" smtClean="0"/>
              <a:t>12/22/2024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AA12-4053-45FC-ACE5-63A2EF78E3B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12081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F1E9-139C-41DE-B11C-622ADE656F71}" type="datetimeFigureOut">
              <a:rPr lang="ru-KZ" smtClean="0"/>
              <a:t>12/22/2024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AA12-4053-45FC-ACE5-63A2EF78E3B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37650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F1E9-139C-41DE-B11C-622ADE656F71}" type="datetimeFigureOut">
              <a:rPr lang="ru-KZ" smtClean="0"/>
              <a:t>12/22/2024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AA12-4053-45FC-ACE5-63A2EF78E3B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9560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F1E9-139C-41DE-B11C-622ADE656F71}" type="datetimeFigureOut">
              <a:rPr lang="ru-KZ" smtClean="0"/>
              <a:t>12/22/2024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AA12-4053-45FC-ACE5-63A2EF78E3B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76775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F1E9-139C-41DE-B11C-622ADE656F71}" type="datetimeFigureOut">
              <a:rPr lang="ru-KZ" smtClean="0"/>
              <a:t>12/22/2024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AA12-4053-45FC-ACE5-63A2EF78E3B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13232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EF1E9-139C-41DE-B11C-622ADE656F71}" type="datetimeFigureOut">
              <a:rPr lang="ru-KZ" smtClean="0"/>
              <a:t>12/22/2024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0A5AA12-4053-45FC-ACE5-63A2EF78E3B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66180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08815FA-36CB-461A-87A1-4CC0053D5A54}"/>
              </a:ext>
            </a:extLst>
          </p:cNvPr>
          <p:cNvSpPr/>
          <p:nvPr/>
        </p:nvSpPr>
        <p:spPr>
          <a:xfrm>
            <a:off x="1118900" y="247650"/>
            <a:ext cx="995420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Электр </a:t>
            </a:r>
            <a:r>
              <a:rPr lang="ru-RU" sz="5400" b="0" cap="none" spc="0" dirty="0" err="1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тогының</a:t>
            </a:r>
            <a:r>
              <a:rPr lang="ru-RU" sz="5400" b="0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0" cap="none" spc="0" dirty="0" err="1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жылулық</a:t>
            </a:r>
            <a:r>
              <a:rPr lang="ru-RU" sz="5400" b="0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0" cap="none" spc="0" dirty="0" err="1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әсері</a:t>
            </a:r>
            <a:r>
              <a:rPr lang="ru-RU" sz="5400" dirty="0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ru-RU" sz="5400" dirty="0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Джоуль – Ленц </a:t>
            </a:r>
            <a:r>
              <a:rPr lang="ru-RU" sz="5400" dirty="0" err="1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заңы</a:t>
            </a:r>
            <a:endParaRPr lang="ru-RU" sz="5400" b="0" cap="none" spc="0" dirty="0">
              <a:ln w="0"/>
              <a:solidFill>
                <a:schemeClr val="accent2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703834-0E7F-43F9-9D01-B1D1203F2027}"/>
              </a:ext>
            </a:extLst>
          </p:cNvPr>
          <p:cNvSpPr txBox="1"/>
          <p:nvPr/>
        </p:nvSpPr>
        <p:spPr>
          <a:xfrm>
            <a:off x="1118900" y="2551837"/>
            <a:ext cx="1059442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Оқу мақсаты</a:t>
            </a:r>
            <a:r>
              <a:rPr lang="kk-K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r>
              <a:rPr lang="kk-K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8.4.2.13 – Джоуль-</a:t>
            </a:r>
            <a:r>
              <a:rPr lang="kk-KZ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Ленц</a:t>
            </a:r>
            <a:r>
              <a:rPr lang="kk-K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заңын есептер шығару </a:t>
            </a:r>
          </a:p>
          <a:p>
            <a:r>
              <a:rPr lang="kk-K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үшін қолданады</a:t>
            </a:r>
            <a:endParaRPr lang="ru-KZ" sz="3600" dirty="0"/>
          </a:p>
        </p:txBody>
      </p:sp>
    </p:spTree>
    <p:extLst>
      <p:ext uri="{BB962C8B-B14F-4D97-AF65-F5344CB8AC3E}">
        <p14:creationId xmlns:p14="http://schemas.microsoft.com/office/powerpoint/2010/main" val="2313741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E77B0D4-E3C2-4A23-8BA6-15ABE2E4F3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371475"/>
            <a:ext cx="6496050" cy="6115050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BA6E89C-1B14-4360-AB9F-C371BD120E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0050" y="138158"/>
            <a:ext cx="5695950" cy="3667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750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911BD78-03B5-4657-B64D-0C246BD12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71450"/>
            <a:ext cx="9239250" cy="566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395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E62B32C-BBD0-479B-A8C4-C3AC9CAFE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257175"/>
            <a:ext cx="9393238" cy="5791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 өрісі  ток көзінің ішіндегі бөгде күштердің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 есебінен пайда болады. Бөгде күштердің жұмысын </a:t>
            </a:r>
          </a:p>
          <a:p>
            <a:pPr marL="0" indent="0" algn="ctr">
              <a:buNone/>
              <a:defRPr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A=q</a:t>
            </a:r>
            <a:r>
              <a:rPr lang="el-GR" sz="3600" dirty="0">
                <a:latin typeface="+mj-lt"/>
                <a:cs typeface="Times New Roman" panose="02020603050405020304" pitchFamily="18" charset="0"/>
              </a:rPr>
              <a:t>ξ</a:t>
            </a:r>
            <a:r>
              <a:rPr lang="en-US" sz="3600" dirty="0">
                <a:latin typeface="+mj-lt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  <a:defRPr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Формуласы бойынша есептейді.</a:t>
            </a:r>
          </a:p>
          <a:p>
            <a:pPr marL="0" indent="0">
              <a:buNone/>
              <a:defRPr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формуласын ескерсек, токтың толық жұмысы мынаған тең: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  <a:defRPr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</a:t>
            </a:r>
            <a:r>
              <a:rPr lang="el-GR" sz="3600" dirty="0">
                <a:latin typeface="+mj-lt"/>
                <a:cs typeface="Times New Roman" panose="02020603050405020304" pitchFamily="18" charset="0"/>
              </a:rPr>
              <a:t>ξ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</a:p>
          <a:p>
            <a:pPr marL="0" indent="0">
              <a:buNone/>
              <a:defRPr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Бөгде күштер жасайтын жұмыс электр тізбегінің толық жұмысы деп аталады. Ол тұтынушыдағы электр энергиясының да, ток көзі ішіндегі зарядтың қозғалысы бойынша жасайтын өріс жұмысын да ескереді.</a:t>
            </a:r>
          </a:p>
          <a:p>
            <a:pPr marL="0" indent="0" algn="ctr">
              <a:buNone/>
              <a:defRPr/>
            </a:pP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ХБ жүйесінде жұмыстың өлшем бірлігі:</a:t>
            </a:r>
          </a:p>
          <a:p>
            <a:pPr marL="0" indent="0" algn="ctr">
              <a:buNone/>
              <a:defRPr/>
            </a:pPr>
            <a:r>
              <a:rPr lang="en-US" altLang="ru-KZ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kk-KZ" altLang="ru-KZ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1Дж</a:t>
            </a:r>
            <a:r>
              <a:rPr lang="en-US" altLang="ru-KZ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altLang="ru-KZ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1А</a:t>
            </a:r>
            <a:r>
              <a:rPr lang="en-US" altLang="ru-KZ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kk-KZ" altLang="ru-KZ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1В</a:t>
            </a:r>
            <a:r>
              <a:rPr lang="en-US" altLang="ru-KZ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kk-KZ" altLang="ru-KZ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1сек</a:t>
            </a:r>
            <a:r>
              <a:rPr lang="en-US" altLang="ru-KZ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indent="0">
              <a:buNone/>
              <a:defRPr/>
            </a:pPr>
            <a:endParaRPr lang="kk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ru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67" name="Picture 2" descr="Электр тогының жұмысы мен қуаты. Джоуль-Ленц заңы - Физика - Bilim - All">
            <a:extLst>
              <a:ext uri="{FF2B5EF4-FFF2-40B4-BE49-F238E27FC236}">
                <a16:creationId xmlns:a16="http://schemas.microsoft.com/office/drawing/2014/main" id="{FF16D8B9-4AEC-4A82-9758-59DA9B822B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22" t="16980" r="21796" b="69125"/>
          <a:stretch>
            <a:fillRect/>
          </a:stretch>
        </p:blipFill>
        <p:spPr bwMode="auto">
          <a:xfrm>
            <a:off x="765175" y="2505075"/>
            <a:ext cx="11858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0D2C38D-644F-434A-887F-0A839B07D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1890"/>
            <a:ext cx="12191999" cy="5324455"/>
          </a:xfrm>
        </p:spPr>
        <p:txBody>
          <a:bodyPr>
            <a:normAutofit/>
          </a:bodyPr>
          <a:lstStyle/>
          <a:p>
            <a:r>
              <a:rPr lang="kk-K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Егер өткізгіш қозғалмаса, токтың барлық жұмысы өткізгішті қыздыруға жұмсалады. Сол кезде бөлінетін жылу мөлшері мынаған тең болады. </a:t>
            </a:r>
            <a:endParaRPr lang="ru-KZ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373C6D-A260-41FA-B3E0-FA8B9D38FDE2}"/>
              </a:ext>
            </a:extLst>
          </p:cNvPr>
          <p:cNvSpPr txBox="1"/>
          <p:nvPr/>
        </p:nvSpPr>
        <p:spPr>
          <a:xfrm>
            <a:off x="3846787" y="2034676"/>
            <a:ext cx="314784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Q=A=I</a:t>
            </a:r>
            <a:r>
              <a:rPr lang="kk-KZ" sz="4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2 </a:t>
            </a:r>
            <a:r>
              <a:rPr lang="kk-K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 t. </a:t>
            </a:r>
            <a:endParaRPr lang="ru-KZ" sz="4400" dirty="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E4C15785-91F8-4601-9C73-2EDE796B8B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904308"/>
              </p:ext>
            </p:extLst>
          </p:nvPr>
        </p:nvGraphicFramePr>
        <p:xfrm>
          <a:off x="169478" y="2804117"/>
          <a:ext cx="11853042" cy="32317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853042">
                  <a:extLst>
                    <a:ext uri="{9D8B030D-6E8A-4147-A177-3AD203B41FA5}">
                      <a16:colId xmlns:a16="http://schemas.microsoft.com/office/drawing/2014/main" val="3376519416"/>
                    </a:ext>
                  </a:extLst>
                </a:gridCol>
              </a:tblGrid>
              <a:tr h="32317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Бұл формула Джоуль- </a:t>
                      </a:r>
                      <a:r>
                        <a:rPr lang="kk-KZ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Ленц</a:t>
                      </a: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заңын сипаттайды.</a:t>
                      </a:r>
                      <a:endParaRPr lang="ru-KZ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Өмірмен байланыстыру- өндірісте, тұрмыста қолданыстағы электр приборларының жылуының мөлшері осы заңға негізделген. Заңның тұжырымдамасы: өткізгіштегі токтың бөліп шығаратын жылу мөлшері ток күшінің квадратына, өткізгіш кедергісіне және электр тогының өту уақытына </a:t>
                      </a:r>
                      <a:r>
                        <a:rPr lang="kk-KZ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пропорцианал</a:t>
                      </a: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K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866189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6422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A2D7BC3-BFA3-42D8-B5F2-1CD9F287F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4952"/>
            <a:ext cx="12192000" cy="5864772"/>
          </a:xfrm>
        </p:spPr>
        <p:txBody>
          <a:bodyPr>
            <a:normAutofit/>
          </a:bodyPr>
          <a:lstStyle/>
          <a:p>
            <a:r>
              <a:rPr lang="kk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Бұл заңды тәжірибе жүзінде 1841 жылы ағылшын ғалымы </a:t>
            </a:r>
            <a:r>
              <a:rPr lang="kk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Дж</a:t>
            </a:r>
            <a:r>
              <a:rPr lang="kk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. Джоуль және 1843 жылы Петербург академигі Э. Х. </a:t>
            </a:r>
            <a:r>
              <a:rPr lang="kk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Ленц</a:t>
            </a:r>
            <a:r>
              <a:rPr lang="kk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ашқан. Сонымен электр тогының жылулық әсерін түсіндіретін заң Джоуль- </a:t>
            </a:r>
            <a:r>
              <a:rPr lang="kk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Ленц</a:t>
            </a:r>
            <a:r>
              <a:rPr lang="kk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заңы деп аталады.</a:t>
            </a:r>
            <a:endParaRPr lang="ru-KZ" sz="32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5FE0C6E-CCED-4060-ADD2-AD59154B8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613944"/>
              </p:ext>
            </p:extLst>
          </p:nvPr>
        </p:nvGraphicFramePr>
        <p:xfrm>
          <a:off x="157656" y="2364829"/>
          <a:ext cx="11761076" cy="37048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761076">
                  <a:extLst>
                    <a:ext uri="{9D8B030D-6E8A-4147-A177-3AD203B41FA5}">
                      <a16:colId xmlns:a16="http://schemas.microsoft.com/office/drawing/2014/main" val="905713634"/>
                    </a:ext>
                  </a:extLst>
                </a:gridCol>
              </a:tblGrid>
              <a:tr h="37048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 тогының жылулық әсері тұрмыстық, өнеркәсіптік жылу қондырғыларында қолданылады. Олар электр шамдарында, өлшеу техникаларында, аспаптарында, электрлік дәнекерлеуде, тағы да басқа көптеген қазіргі заманғы техниканың салаларында пайдаланылады. </a:t>
                      </a:r>
                      <a:endParaRPr lang="ru-KZ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3200" dirty="0">
                          <a:effectLst/>
                        </a:rPr>
                        <a:t> </a:t>
                      </a:r>
                      <a:endParaRPr lang="ru-KZ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442256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7269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B21425E-1EF9-4D94-A8C8-CBB368D6FC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5595362"/>
              </p:ext>
            </p:extLst>
          </p:nvPr>
        </p:nvGraphicFramePr>
        <p:xfrm>
          <a:off x="204952" y="378372"/>
          <a:ext cx="11792607" cy="5817476"/>
        </p:xfrm>
        <a:graphic>
          <a:graphicData uri="http://schemas.openxmlformats.org/drawingml/2006/table">
            <a:tbl>
              <a:tblPr firstRow="1" firstCol="1" bandRow="1"/>
              <a:tblGrid>
                <a:gridCol w="7367138">
                  <a:extLst>
                    <a:ext uri="{9D8B030D-6E8A-4147-A177-3AD203B41FA5}">
                      <a16:colId xmlns:a16="http://schemas.microsoft.com/office/drawing/2014/main" val="317570796"/>
                    </a:ext>
                  </a:extLst>
                </a:gridCol>
                <a:gridCol w="2001860">
                  <a:extLst>
                    <a:ext uri="{9D8B030D-6E8A-4147-A177-3AD203B41FA5}">
                      <a16:colId xmlns:a16="http://schemas.microsoft.com/office/drawing/2014/main" val="4176346938"/>
                    </a:ext>
                  </a:extLst>
                </a:gridCol>
                <a:gridCol w="2423609">
                  <a:extLst>
                    <a:ext uri="{9D8B030D-6E8A-4147-A177-3AD203B41FA5}">
                      <a16:colId xmlns:a16="http://schemas.microsoft.com/office/drawing/2014/main" val="3435174447"/>
                    </a:ext>
                  </a:extLst>
                </a:gridCol>
              </a:tblGrid>
              <a:tr h="7647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Анықтамасы</a:t>
                      </a:r>
                      <a:endParaRPr lang="ru-K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Формуласы</a:t>
                      </a:r>
                      <a:endParaRPr lang="ru-K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Өлшем бірлігі</a:t>
                      </a:r>
                      <a:endParaRPr lang="ru-K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379041"/>
                  </a:ext>
                </a:extLst>
              </a:tr>
              <a:tr h="15810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тогының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жұмысы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– ток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күші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кернеу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жұмысты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істеуге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кеткен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уақыттың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көбейтіндісіне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тең</a:t>
                      </a:r>
                      <a:endParaRPr lang="ru-K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sz="3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A=</a:t>
                      </a:r>
                      <a:r>
                        <a:rPr lang="ru-RU" sz="3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I·U·t</a:t>
                      </a:r>
                      <a:endParaRPr lang="ru-K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Дж</a:t>
                      </a:r>
                      <a:endParaRPr lang="ru-KZ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765312"/>
                  </a:ext>
                </a:extLst>
              </a:tr>
              <a:tr h="15810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Токтың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қуатын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табу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өткізгіштегі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ток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күшін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кернеуді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өлшеп,олардың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көбейтіндісін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табу керек</a:t>
                      </a:r>
                      <a:endParaRPr lang="ru-K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ru-RU" sz="3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P=I·U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ru-RU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Вт</a:t>
                      </a:r>
                      <a:endParaRPr lang="ru-K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155376"/>
                  </a:ext>
                </a:extLst>
              </a:tr>
              <a:tr h="1890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Өткізгіште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бөлінетін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жылу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мөлшері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ток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күшінің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квадратына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өткізгіш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кедергісіне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токтың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жүру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уақытына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тура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пропорционал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болады</a:t>
                      </a:r>
                      <a:endParaRPr lang="ru-K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Q=I</a:t>
                      </a:r>
                      <a:r>
                        <a:rPr lang="ru-RU" sz="3200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2 </a:t>
                      </a:r>
                      <a:r>
                        <a:rPr lang="ru-RU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·</a:t>
                      </a:r>
                      <a:r>
                        <a:rPr lang="ru-RU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R·t</a:t>
                      </a:r>
                      <a:endParaRPr lang="ru-KZ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K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Дж</a:t>
                      </a:r>
                      <a:endParaRPr lang="ru-K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7866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3683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CA08409-13DA-4379-A76C-6195C366A3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1896618"/>
              </p:ext>
            </p:extLst>
          </p:nvPr>
        </p:nvGraphicFramePr>
        <p:xfrm>
          <a:off x="266700" y="933450"/>
          <a:ext cx="10763249" cy="3552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63249">
                  <a:extLst>
                    <a:ext uri="{9D8B030D-6E8A-4147-A177-3AD203B41FA5}">
                      <a16:colId xmlns:a16="http://schemas.microsoft.com/office/drawing/2014/main" val="3988509770"/>
                    </a:ext>
                  </a:extLst>
                </a:gridCol>
              </a:tblGrid>
              <a:tr h="35528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Егер қалта фонары шамының  кернеуі 3,5В, ал ток күші 0,28 А болса, ондағы электр тогы 5 минутта қандай жұмыс істейді.</a:t>
                      </a:r>
                      <a:endParaRPr lang="ru-KZ" sz="2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Кернеуі 400В электр </a:t>
                      </a:r>
                      <a:r>
                        <a:rPr lang="kk-KZ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двигателіндегі</a:t>
                      </a:r>
                      <a:r>
                        <a:rPr lang="kk-KZ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токтың күші 92А.Электр двигателінің орамындағы токтың қуатын анықтаңдар. </a:t>
                      </a:r>
                      <a:endParaRPr lang="ru-KZ" sz="2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Кернеуі 220В болатын дәнекерлегіштегі ток күші 0,9А. Дәнекерлегіштегі токтың қуатын табыңдар. </a:t>
                      </a:r>
                      <a:endParaRPr lang="ru-KZ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2842112816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BC7620B-59AB-46B8-9788-B32AEE272F37}"/>
              </a:ext>
            </a:extLst>
          </p:cNvPr>
          <p:cNvSpPr/>
          <p:nvPr/>
        </p:nvSpPr>
        <p:spPr>
          <a:xfrm>
            <a:off x="3708474" y="-90190"/>
            <a:ext cx="37273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err="1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5400" dirty="0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жұмысы</a:t>
            </a:r>
            <a:endParaRPr lang="ru-RU" sz="5400" b="0" cap="none" spc="0" dirty="0">
              <a:ln w="0"/>
              <a:solidFill>
                <a:schemeClr val="accent2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82686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214</TotalTime>
  <Words>305</Words>
  <Application>Microsoft Office PowerPoint</Application>
  <PresentationFormat>Широкоэкранный</PresentationFormat>
  <Paragraphs>44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Назгуль Мухамед</dc:creator>
  <cp:lastModifiedBy>Данагул</cp:lastModifiedBy>
  <cp:revision>17</cp:revision>
  <dcterms:created xsi:type="dcterms:W3CDTF">2024-02-15T06:45:15Z</dcterms:created>
  <dcterms:modified xsi:type="dcterms:W3CDTF">2024-12-22T14:39:38Z</dcterms:modified>
</cp:coreProperties>
</file>