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4.jpeg" ContentType="image/jpeg"/>
  <Override PartName="/ppt/media/image2.png" ContentType="image/png"/>
  <Override PartName="/ppt/media/image3.jpeg" ContentType="image/jpeg"/>
  <Override PartName="/ppt/media/image5.jpeg" ContentType="image/jpeg"/>
  <Override PartName="/ppt/media/image6.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A626A9B-3AC0-4597-8318-CB54B7E0208A}"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739BBF4-1E2B-499F-98BF-8D4050D73346}"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https://kk.wikipedia.org/wiki/&#1043;&#1088;&#1077;&#1082;_&#1090;&#1110;&#1083;&#1110;" TargetMode="External"/><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7640" y="-58680"/>
            <a:ext cx="121888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1173240" y="140184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p:txBody>
      </p:sp>
      <p:sp>
        <p:nvSpPr>
          <p:cNvPr id="8" name="Прямоугольник 74"/>
          <p:cNvSpPr/>
          <p:nvPr/>
        </p:nvSpPr>
        <p:spPr>
          <a:xfrm>
            <a:off x="5942160" y="1309680"/>
            <a:ext cx="15714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2400" y="5344920"/>
            <a:ext cx="10694160" cy="35640"/>
          </a:xfrm>
          <a:prstGeom prst="straightConnector1">
            <a:avLst/>
          </a:prstGeom>
          <a:ln w="57240">
            <a:solidFill>
              <a:srgbClr val="4472c4"/>
            </a:solidFill>
            <a:miter/>
          </a:ln>
        </p:spPr>
      </p:cxnSp>
      <p:sp>
        <p:nvSpPr>
          <p:cNvPr id="11" name="TextBox 25"/>
          <p:cNvSpPr/>
          <p:nvPr/>
        </p:nvSpPr>
        <p:spPr>
          <a:xfrm>
            <a:off x="2962440" y="3530520"/>
            <a:ext cx="1044864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Сабақтың тақырыбы: Роза Мұқанова.Өмірі мен</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r>
              <a:rPr b="1" lang="ru-RU" sz="3000" strike="noStrike" u="none">
                <a:solidFill>
                  <a:srgbClr val="000000"/>
                </a:solidFill>
                <a:uFillTx/>
                <a:latin typeface="Times New Roman"/>
                <a:ea typeface="Times New Roman"/>
              </a:rPr>
              <a:t>шығармашылығы</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sp>
        <p:nvSpPr>
          <p:cNvPr id="12" name="TextBox 9"/>
          <p:cNvSpPr/>
          <p:nvPr/>
        </p:nvSpPr>
        <p:spPr>
          <a:xfrm>
            <a:off x="8860320" y="30240"/>
            <a:ext cx="30470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d966"/>
                </a:solidFill>
                <a:uFillTx/>
                <a:latin typeface="Times New Roman"/>
                <a:ea typeface="Times New Roman"/>
              </a:rPr>
              <a:t>ҚАЗАҚ ӘДЕБИЕТІ </a:t>
            </a:r>
            <a:r>
              <a:rPr b="1" lang="en-US" sz="2000" strike="noStrike" u="none">
                <a:solidFill>
                  <a:srgbClr val="ffd966"/>
                </a:solidFill>
                <a:uFillTx/>
                <a:latin typeface="Times New Roman"/>
                <a:ea typeface="Times New Roman"/>
              </a:rPr>
              <a:t> </a:t>
            </a:r>
            <a:r>
              <a:rPr b="1" lang="kk-KZ" sz="2000" strike="noStrike" u="none">
                <a:solidFill>
                  <a:srgbClr val="ffd966"/>
                </a:solidFill>
                <a:uFillTx/>
                <a:latin typeface="Times New Roman"/>
                <a:ea typeface="Times New Roman"/>
              </a:rPr>
              <a:t>(Т1)</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d966"/>
                </a:solidFill>
                <a:uFillTx/>
                <a:latin typeface="Times New Roman"/>
                <a:ea typeface="Times New Roman"/>
              </a:rPr>
              <a:t>8-СЫНЫП</a:t>
            </a:r>
            <a:endParaRPr b="0" lang="ru-RU" sz="2000" strike="noStrike" u="none">
              <a:solidFill>
                <a:srgbClr val="000000"/>
              </a:solidFill>
              <a:uFillTx/>
              <a:latin typeface="Calibri"/>
            </a:endParaRPr>
          </a:p>
        </p:txBody>
      </p:sp>
      <p:sp>
        <p:nvSpPr>
          <p:cNvPr id="13" name="TextBox 1"/>
          <p:cNvSpPr/>
          <p:nvPr/>
        </p:nvSpPr>
        <p:spPr>
          <a:xfrm>
            <a:off x="3681360" y="992160"/>
            <a:ext cx="79549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000" strike="noStrike" u="none">
                <a:solidFill>
                  <a:srgbClr val="000000"/>
                </a:solidFill>
                <a:uFillTx/>
                <a:latin typeface="Times New Roman"/>
                <a:ea typeface="Times New Roman"/>
              </a:rPr>
              <a:t>Бөлім тақырыбы: </a:t>
            </a:r>
            <a:r>
              <a:rPr b="1" lang="kk-KZ" sz="3200" strike="noStrike" u="none">
                <a:solidFill>
                  <a:srgbClr val="000000"/>
                </a:solidFill>
                <a:uFillTx/>
                <a:latin typeface="Times New Roman"/>
                <a:ea typeface="Times New Roman"/>
              </a:rPr>
              <a:t>Қиял мен шындық</a:t>
            </a:r>
            <a:endParaRPr b="0" lang="ru-RU" sz="32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Calibri"/>
              </a:rPr>
              <a:t> </a:t>
            </a:r>
            <a:r>
              <a:rPr b="1" lang="kk-KZ" sz="3000" strike="noStrike" u="none">
                <a:solidFill>
                  <a:srgbClr val="000000"/>
                </a:solidFill>
                <a:uFillTx/>
                <a:latin typeface="Times New Roman"/>
                <a:ea typeface="Times New Roman"/>
              </a:rPr>
              <a:t> </a:t>
            </a:r>
            <a:r>
              <a:rPr b="0" lang="kk-KZ" sz="3000" strike="noStrike" u="none">
                <a:solidFill>
                  <a:srgbClr val="000000"/>
                </a:solidFill>
                <a:uFillTx/>
                <a:latin typeface="Times New Roman"/>
                <a:ea typeface="Times New Roman"/>
              </a:rPr>
              <a:t> </a:t>
            </a:r>
            <a:r>
              <a:rPr b="1" lang="kk-KZ" sz="3000" strike="noStrike" u="none">
                <a:solidFill>
                  <a:srgbClr val="000000"/>
                </a:solidFill>
                <a:uFillTx/>
                <a:latin typeface="Times New Roman"/>
                <a:ea typeface="Consolas"/>
              </a:rPr>
              <a:t>  </a:t>
            </a:r>
            <a:r>
              <a:rPr b="1" lang="kk-KZ"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pic>
        <p:nvPicPr>
          <p:cNvPr id="14" name="Рисунок 12" descr="Роза Мұқанова: Өлеңдерінен Фаризаның өзін іздедім..."/>
          <p:cNvPicPr/>
          <p:nvPr/>
        </p:nvPicPr>
        <p:blipFill>
          <a:blip r:embed="rId2"/>
          <a:stretch/>
        </p:blipFill>
        <p:spPr>
          <a:xfrm>
            <a:off x="566640" y="878040"/>
            <a:ext cx="2524320" cy="343836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61" name=""/>
          <p:cNvGraphicFramePr/>
          <p:nvPr/>
        </p:nvGraphicFramePr>
        <p:xfrm>
          <a:off x="1738440" y="385920"/>
          <a:ext cx="8127720" cy="426960"/>
        </p:xfrm>
        <a:graphic>
          <a:graphicData uri="http://schemas.openxmlformats.org/drawingml/2006/table">
            <a:tbl>
              <a:tblPr/>
              <a:tblGrid>
                <a:gridCol w="8127720"/>
              </a:tblGrid>
              <a:tr h="426960">
                <a:tc>
                  <a:txBody>
                    <a:bodyPr lIns="114480" rIns="11448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rPr>
                        <a:t>Өзіңді тексер. Ықтимал жауап</a:t>
                      </a:r>
                      <a:endParaRPr b="0" lang="ru-RU" sz="28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graphicFrame>
        <p:nvGraphicFramePr>
          <p:cNvPr id="62" name=""/>
          <p:cNvGraphicFramePr/>
          <p:nvPr/>
        </p:nvGraphicFramePr>
        <p:xfrm>
          <a:off x="422280" y="1352520"/>
          <a:ext cx="11406240" cy="5118120"/>
        </p:xfrm>
        <a:graphic>
          <a:graphicData uri="http://schemas.openxmlformats.org/drawingml/2006/table">
            <a:tbl>
              <a:tblPr/>
              <a:tblGrid>
                <a:gridCol w="5702400"/>
                <a:gridCol w="5703840"/>
              </a:tblGrid>
              <a:tr h="493920">
                <a:tc>
                  <a: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Шығармадан үзінділер</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Түсіндірме</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31264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«Апыр-ай, сенде шынымен-ақ қасиет қалмаған ба? </a:t>
                      </a:r>
                      <a:r>
                        <a:rPr b="0" lang="ru-RU" sz="1800" strike="noStrike" u="none">
                          <a:solidFill>
                            <a:srgbClr val="000000"/>
                          </a:solidFill>
                          <a:uFillTx/>
                          <a:latin typeface="Calibri"/>
                        </a:rPr>
                        <a:t>Тозған шүберектей осынша жырым-жырым болып, не күн туды? Түн ішінде сайға келіп, жасырынған мынау неғылған жан? Он алтыдағы бойжет кен қыздың кейпі ме? Сорлы-ау мәңгі бақи бала кейіпте қалуыңа не се беп болған, бұл азаптың қай түрі?»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Бұл үзіндіде автор полигонның зардабын жырым-жырым болған жердегі жарылыстың орнын, уланған  табиғаттың  көрінісін әсерлі сипаттап тұр. </a:t>
                      </a:r>
                      <a:endParaRPr b="0" lang="ru-RU" sz="20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231156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«О, жарық Ай, мүсіркеме сен мені. Мен күнәсіз қыз боламын. Сезімім бүтін, ақылым дұрыс. Бірақ мынау тіршілік дүниесінен безінген жұдырықтай жүрегім кек пен қасіретке толы. Мен өзіме адам сияқтымын, басқаларға адам емес, адам пейілін тәубеге түсіретін мүгедекпін</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Өмірдің ауыр жүгін арқалаған бойжеткеннің жүрекжарды зары. Қоршаған адамдардан пана таба алмаған бейкүнә жанның дауысы. </a:t>
                      </a: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63"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4" name="Рисунок 48" descr=""/>
          <p:cNvPicPr/>
          <p:nvPr/>
        </p:nvPicPr>
        <p:blipFill>
          <a:blip r:embed="rId1"/>
          <a:stretch/>
        </p:blipFill>
        <p:spPr>
          <a:xfrm>
            <a:off x="652320" y="7978680"/>
            <a:ext cx="200160" cy="203400"/>
          </a:xfrm>
          <a:prstGeom prst="rect">
            <a:avLst/>
          </a:prstGeom>
          <a:ln w="0">
            <a:noFill/>
          </a:ln>
        </p:spPr>
      </p:pic>
      <p:sp>
        <p:nvSpPr>
          <p:cNvPr id="65"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6"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8" name="Google Shape;77;p1"/>
          <p:cNvCxnSpPr/>
          <p:nvPr/>
        </p:nvCxnSpPr>
        <p:spPr>
          <a:xfrm>
            <a:off x="212400" y="6621120"/>
            <a:ext cx="11729160" cy="26280"/>
          </a:xfrm>
          <a:prstGeom prst="straightConnector1">
            <a:avLst/>
          </a:prstGeom>
          <a:ln w="57240">
            <a:solidFill>
              <a:srgbClr val="33cccc"/>
            </a:solidFill>
            <a:miter/>
          </a:ln>
        </p:spPr>
      </p:cxnSp>
      <p:cxnSp>
        <p:nvCxnSpPr>
          <p:cNvPr id="69" name="Google Shape;78;p1"/>
          <p:cNvCxnSpPr/>
          <p:nvPr/>
        </p:nvCxnSpPr>
        <p:spPr>
          <a:xfrm>
            <a:off x="757080" y="6364080"/>
            <a:ext cx="10694160" cy="37080"/>
          </a:xfrm>
          <a:prstGeom prst="straightConnector1">
            <a:avLst/>
          </a:prstGeom>
          <a:ln w="38160">
            <a:solidFill>
              <a:srgbClr val="4472c4"/>
            </a:solidFill>
            <a:miter/>
          </a:ln>
        </p:spPr>
      </p:cxnSp>
      <p:sp>
        <p:nvSpPr>
          <p:cNvPr id="70"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71" name="TextBox 1"/>
          <p:cNvSpPr/>
          <p:nvPr/>
        </p:nvSpPr>
        <p:spPr>
          <a:xfrm>
            <a:off x="1476360" y="1406520"/>
            <a:ext cx="95662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graphicFrame>
        <p:nvGraphicFramePr>
          <p:cNvPr id="72" name=""/>
          <p:cNvGraphicFramePr/>
          <p:nvPr/>
        </p:nvGraphicFramePr>
        <p:xfrm>
          <a:off x="585720" y="1141560"/>
          <a:ext cx="11066400" cy="4906800"/>
        </p:xfrm>
        <a:graphic>
          <a:graphicData uri="http://schemas.openxmlformats.org/drawingml/2006/table">
            <a:tbl>
              <a:tblPr/>
              <a:tblGrid>
                <a:gridCol w="5786640"/>
                <a:gridCol w="5279760"/>
              </a:tblGrid>
              <a:tr h="297468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...«Қасиетті жер еді, қадірден әбден жұрдай болды. «Жақсының арты жын» деуші еді. Шынымен-ақ адам естіп, көз көрмеген қасіреттің бәрі Абай ата басқан топырақтан шығып жатқан жоқ па? </a:t>
                      </a:r>
                      <a:r>
                        <a:rPr b="1" lang="ru-RU" sz="1800" strike="noStrike" u="none">
                          <a:solidFill>
                            <a:srgbClr val="ffffff"/>
                          </a:solidFill>
                          <a:uFillTx/>
                          <a:latin typeface="Calibri"/>
                        </a:rPr>
                        <a:t>Алланың әмірі де ген осы да!» деп ойлады Ләйлә-қыз. Төсек тартып жатқан қыз бетіне Ай сәулесі түсті.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Қасиетті Абай жерінің,Абай Құнанбайұлы ғұламалардың туған жерін аяусыз жарған атом бомбалардың зардабынан төсек тартып жатқан күнәсіз жандардың зарын автор ұлттық қасіретті шебер беріп отыр.</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93212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«Жамандықтың белгісі болғым келмейді. Мені аяңдаршы. Мен ел көзіне оғаш, мүгедек болғаныммен, жақсылықты ғана аңсаймын. Мен тек жақсылықты...»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Надан, көрсоқыр әлеуметтік ортаның жазықсыз, бейкүнә жанды түсінбеуі және түсінгісі келмейтінін озбырлы саясатың кесірінен  жазықсыз халықтың жапа шегетінін жазушы Ләйлә қыздың сөздерімен жеткізіп отыр оқырманға</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TextBox 2"/>
          <p:cNvSpPr/>
          <p:nvPr/>
        </p:nvSpPr>
        <p:spPr>
          <a:xfrm>
            <a:off x="1195560" y="385920"/>
            <a:ext cx="9555120" cy="916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graphicFrame>
        <p:nvGraphicFramePr>
          <p:cNvPr id="74" name=""/>
          <p:cNvGraphicFramePr/>
          <p:nvPr/>
        </p:nvGraphicFramePr>
        <p:xfrm>
          <a:off x="1136520" y="733320"/>
          <a:ext cx="11665080" cy="3784680"/>
        </p:xfrm>
        <a:graphic>
          <a:graphicData uri="http://schemas.openxmlformats.org/drawingml/2006/table">
            <a:tbl>
              <a:tblPr/>
              <a:tblGrid>
                <a:gridCol w="11665080"/>
              </a:tblGrid>
              <a:tr h="378468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2122"/>
                          </a:solidFill>
                          <a:uFillTx/>
                          <a:latin typeface="Times New Roman"/>
                          <a:ea typeface="Calibri"/>
                        </a:rPr>
                        <a:t>2-тапсырма.Шығармадан алынған үзіндіні оқып, өз пікіріңізді «ПОПС»</a:t>
                      </a: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02122"/>
                          </a:solidFill>
                          <a:uFillTx/>
                          <a:latin typeface="Times New Roman"/>
                          <a:ea typeface="Calibri"/>
                        </a:rPr>
                        <a:t>                        </a:t>
                      </a:r>
                      <a:r>
                        <a:rPr b="1" lang="kk-KZ" sz="2400" strike="noStrike" u="none">
                          <a:solidFill>
                            <a:srgbClr val="202122"/>
                          </a:solidFill>
                          <a:uFillTx/>
                          <a:latin typeface="Times New Roman"/>
                          <a:ea typeface="Calibri"/>
                        </a:rPr>
                        <a:t>формуласына салыңыздар</a:t>
                      </a: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sp>
        <p:nvSpPr>
          <p:cNvPr id="75"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pic>
        <p:nvPicPr>
          <p:cNvPr id="76" name="Рисунок 8" descr="C:\Users\Admin\Desktop\Роза Мұқанова Мәңгілік бала бейне\Screenshot_20210404-040309_YouTube.jpg"/>
          <p:cNvPicPr/>
          <p:nvPr/>
        </p:nvPicPr>
        <p:blipFill>
          <a:blip r:embed="rId1"/>
          <a:srcRect l="15280" t="38064" r="16029" b="19027"/>
          <a:stretch/>
        </p:blipFill>
        <p:spPr>
          <a:xfrm>
            <a:off x="433440" y="1523880"/>
            <a:ext cx="10879200" cy="3364200"/>
          </a:xfrm>
          <a:prstGeom prst="rect">
            <a:avLst/>
          </a:prstGeom>
          <a:ln w="0">
            <a:noFill/>
          </a:ln>
        </p:spPr>
      </p:pic>
      <p:sp>
        <p:nvSpPr>
          <p:cNvPr id="77" name="TextBox 9"/>
          <p:cNvSpPr/>
          <p:nvPr/>
        </p:nvSpPr>
        <p:spPr>
          <a:xfrm>
            <a:off x="257040" y="4935600"/>
            <a:ext cx="119350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"ПОПС" формуласын қолданып, мәтіндегі ақпарат бойынша өз пікіріңді дәлелде. Бірінші сөйлем. "Менің ойымша....". Екінші сөйлем. "Себебі мен оны .... деп түсінемін". Үшінші сөйлем. "Оны мен .... деген фактілермен, мысалдармен дәлелдей аламын". Соңғы сөйлем. "Осыған байланысты мен ... деген шешімге келдім".​ </a:t>
            </a:r>
            <a:br>
              <a:rPr sz="1800"/>
            </a:b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Рисунок 48" descr=""/>
          <p:cNvPicPr/>
          <p:nvPr/>
        </p:nvPicPr>
        <p:blipFill>
          <a:blip r:embed="rId1"/>
          <a:stretch/>
        </p:blipFill>
        <p:spPr>
          <a:xfrm>
            <a:off x="652320" y="7978680"/>
            <a:ext cx="200160" cy="203400"/>
          </a:xfrm>
          <a:prstGeom prst="rect">
            <a:avLst/>
          </a:prstGeom>
          <a:ln w="0">
            <a:noFill/>
          </a:ln>
        </p:spPr>
      </p:pic>
      <p:sp>
        <p:nvSpPr>
          <p:cNvPr id="79"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0"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1" name="Прямоугольник 74"/>
          <p:cNvSpPr/>
          <p:nvPr/>
        </p:nvSpPr>
        <p:spPr>
          <a:xfrm>
            <a:off x="5942160" y="1309680"/>
            <a:ext cx="15714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нтра</a:t>
            </a:r>
            <a:endParaRPr b="0" lang="ru-RU" sz="1200" strike="noStrike" u="none">
              <a:solidFill>
                <a:srgbClr val="000000"/>
              </a:solidFill>
              <a:uFillTx/>
              <a:latin typeface="Calibri"/>
            </a:endParaRPr>
          </a:p>
        </p:txBody>
      </p:sp>
      <p:cxnSp>
        <p:nvCxnSpPr>
          <p:cNvPr id="82" name="Google Shape;77;p1"/>
          <p:cNvCxnSpPr/>
          <p:nvPr/>
        </p:nvCxnSpPr>
        <p:spPr>
          <a:xfrm>
            <a:off x="212400" y="6621120"/>
            <a:ext cx="11729160" cy="26280"/>
          </a:xfrm>
          <a:prstGeom prst="straightConnector1">
            <a:avLst/>
          </a:prstGeom>
          <a:ln w="57240">
            <a:solidFill>
              <a:srgbClr val="33cccc"/>
            </a:solidFill>
            <a:miter/>
          </a:ln>
        </p:spPr>
      </p:cxnSp>
      <p:cxnSp>
        <p:nvCxnSpPr>
          <p:cNvPr id="83" name="Google Shape;78;p1"/>
          <p:cNvCxnSpPr/>
          <p:nvPr/>
        </p:nvCxnSpPr>
        <p:spPr>
          <a:xfrm>
            <a:off x="757080" y="6364080"/>
            <a:ext cx="10694160" cy="37080"/>
          </a:xfrm>
          <a:prstGeom prst="straightConnector1">
            <a:avLst/>
          </a:prstGeom>
          <a:ln w="38160">
            <a:solidFill>
              <a:srgbClr val="4472c4"/>
            </a:solidFill>
            <a:miter/>
          </a:ln>
        </p:spPr>
      </p:cxnSp>
      <p:sp>
        <p:nvSpPr>
          <p:cNvPr id="84"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graphicFrame>
        <p:nvGraphicFramePr>
          <p:cNvPr id="85" name=""/>
          <p:cNvGraphicFramePr/>
          <p:nvPr/>
        </p:nvGraphicFramePr>
        <p:xfrm>
          <a:off x="539640" y="922320"/>
          <a:ext cx="11112480" cy="4950000"/>
        </p:xfrm>
        <a:graphic>
          <a:graphicData uri="http://schemas.openxmlformats.org/drawingml/2006/table">
            <a:tbl>
              <a:tblPr/>
              <a:tblGrid>
                <a:gridCol w="11112480"/>
              </a:tblGrid>
              <a:tr h="4950000">
                <a:tc>
                  <a:txBody>
                    <a:bodyPr lIns="114480" rIns="11448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202122"/>
                          </a:solidFill>
                          <a:uFillTx/>
                          <a:latin typeface="Times New Roman"/>
                          <a:ea typeface="Calibri"/>
                        </a:rPr>
                        <a:t>Ықтимал жауап:</a:t>
                      </a:r>
                      <a:endParaRPr b="0" lang="ru-RU" sz="3200" strike="noStrike" u="none">
                        <a:solidFill>
                          <a:srgbClr val="000000"/>
                        </a:solidFill>
                        <a:uFillTx/>
                        <a:latin typeface="Calibri"/>
                      </a:endParaRPr>
                    </a:p>
                    <a:p>
                      <a:pPr>
                        <a:lnSpc>
                          <a:spcPct val="100000"/>
                        </a:lnSpc>
                        <a:buClr>
                          <a:srgbClr val="202122"/>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2122"/>
                          </a:solidFill>
                          <a:uFillTx/>
                          <a:latin typeface="Times New Roman"/>
                          <a:ea typeface="Times New Roman"/>
                        </a:rPr>
                        <a:t>Менің ойымша бұл әңгіме ащы шындықты көркем тілмен әр оқырманға жеткізе білді. Семей полигонында жүргізілген сынақтардың зардабы бейкүнә жандардың кемтар болып дүниеге келуіне әкеп соқтырды.</a:t>
                      </a:r>
                      <a:endParaRPr b="0" lang="ru-RU" sz="2400" strike="noStrike" u="none">
                        <a:solidFill>
                          <a:srgbClr val="000000"/>
                        </a:solidFill>
                        <a:uFillTx/>
                        <a:latin typeface="Calibri"/>
                      </a:endParaRPr>
                    </a:p>
                    <a:p>
                      <a:pPr>
                        <a:lnSpc>
                          <a:spcPct val="100000"/>
                        </a:lnSpc>
                        <a:buClr>
                          <a:srgbClr val="202122"/>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2122"/>
                          </a:solidFill>
                          <a:uFillTx/>
                          <a:latin typeface="Times New Roman"/>
                          <a:ea typeface="Times New Roman"/>
                        </a:rPr>
                        <a:t>Себебі мен оны Ләйлә қыздың басынан өткерген ауыр тағдырдың талқысынан көрдім.</a:t>
                      </a:r>
                      <a:endParaRPr b="0" lang="ru-RU" sz="2400" strike="noStrike" u="none">
                        <a:solidFill>
                          <a:srgbClr val="000000"/>
                        </a:solidFill>
                        <a:uFillTx/>
                        <a:latin typeface="Calibri"/>
                      </a:endParaRPr>
                    </a:p>
                    <a:p>
                      <a:pPr>
                        <a:lnSpc>
                          <a:spcPct val="100000"/>
                        </a:lnSpc>
                        <a:buClr>
                          <a:srgbClr val="202122"/>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2122"/>
                          </a:solidFill>
                          <a:uFillTx/>
                          <a:latin typeface="Times New Roman"/>
                          <a:ea typeface="Times New Roman"/>
                        </a:rPr>
                        <a:t>Оны мен: </a:t>
                      </a:r>
                      <a:r>
                        <a:rPr b="0" lang="kk-KZ" sz="2400" strike="noStrike" u="none">
                          <a:solidFill>
                            <a:srgbClr val="333333"/>
                          </a:solidFill>
                          <a:uFillTx/>
                          <a:latin typeface="Times New Roman"/>
                          <a:ea typeface="Times New Roman"/>
                        </a:rPr>
                        <a:t> «Полигонның 40 жылдық тарихында Семейден 120 шақырым жерде 498 ядролық сынақ өткен. Оның 88-і ауада, 30-ы жер бетінде, 340-ы жер астында жарылған. Соңғысының қуаты 1,5 мегатонн мөлшерінде болған. Одан 1.5 миллион адам зардап шекті»,-деген фактілермен дәлелдей аламын.</a:t>
                      </a:r>
                      <a:endParaRPr b="0" lang="ru-RU" sz="2400" strike="noStrike" u="none">
                        <a:solidFill>
                          <a:srgbClr val="000000"/>
                        </a:solidFill>
                        <a:uFillTx/>
                        <a:latin typeface="Calibri"/>
                      </a:endParaRPr>
                    </a:p>
                    <a:p>
                      <a:pPr>
                        <a:lnSpc>
                          <a:spcPct val="100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Осыған байланысты мен мемлекетімізде өмір сүріп жатқан  әрбір азаматтың өмірі құнды және мұндай жер асты, жер үсті жарылыстар қайталанбау керек деген шешімге келдім.</a:t>
                      </a:r>
                      <a:endParaRPr b="0" lang="ru-RU" sz="24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Рисунок 48" descr=""/>
          <p:cNvPicPr/>
          <p:nvPr/>
        </p:nvPicPr>
        <p:blipFill>
          <a:blip r:embed="rId1"/>
          <a:stretch/>
        </p:blipFill>
        <p:spPr>
          <a:xfrm>
            <a:off x="652320" y="7978680"/>
            <a:ext cx="200160" cy="203400"/>
          </a:xfrm>
          <a:prstGeom prst="rect">
            <a:avLst/>
          </a:prstGeom>
          <a:ln w="0">
            <a:noFill/>
          </a:ln>
        </p:spPr>
      </p:pic>
      <p:sp>
        <p:nvSpPr>
          <p:cNvPr id="87" name="object 2"/>
          <p:cNvSpPr/>
          <p:nvPr/>
        </p:nvSpPr>
        <p:spPr>
          <a:xfrm>
            <a:off x="9360" y="144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0" name="Google Shape;77;p1"/>
          <p:cNvCxnSpPr/>
          <p:nvPr/>
        </p:nvCxnSpPr>
        <p:spPr>
          <a:xfrm>
            <a:off x="212400" y="6621120"/>
            <a:ext cx="11729160" cy="26280"/>
          </a:xfrm>
          <a:prstGeom prst="straightConnector1">
            <a:avLst/>
          </a:prstGeom>
          <a:ln w="57240">
            <a:solidFill>
              <a:srgbClr val="33cccc"/>
            </a:solidFill>
            <a:miter/>
          </a:ln>
        </p:spPr>
      </p:cxnSp>
      <p:cxnSp>
        <p:nvCxnSpPr>
          <p:cNvPr id="91" name="Google Shape;78;p1"/>
          <p:cNvCxnSpPr/>
          <p:nvPr/>
        </p:nvCxnSpPr>
        <p:spPr>
          <a:xfrm>
            <a:off x="757080" y="6364080"/>
            <a:ext cx="10694160" cy="37080"/>
          </a:xfrm>
          <a:prstGeom prst="straightConnector1">
            <a:avLst/>
          </a:prstGeom>
          <a:ln w="38160">
            <a:solidFill>
              <a:srgbClr val="4472c4"/>
            </a:solidFill>
            <a:miter/>
          </a:ln>
        </p:spPr>
      </p:cxnSp>
      <p:sp>
        <p:nvSpPr>
          <p:cNvPr id="92" name="Прямоугольник 2"/>
          <p:cNvSpPr/>
          <p:nvPr/>
        </p:nvSpPr>
        <p:spPr>
          <a:xfrm>
            <a:off x="1044720" y="992160"/>
            <a:ext cx="11147400" cy="166608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Сабақты қорытындылау.</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Кері байланыс:</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p:txBody>
      </p:sp>
      <p:graphicFrame>
        <p:nvGraphicFramePr>
          <p:cNvPr id="93" name=""/>
          <p:cNvGraphicFramePr/>
          <p:nvPr/>
        </p:nvGraphicFramePr>
        <p:xfrm>
          <a:off x="1703520" y="2262240"/>
          <a:ext cx="8127720" cy="2603520"/>
        </p:xfrm>
        <a:graphic>
          <a:graphicData uri="http://schemas.openxmlformats.org/drawingml/2006/table">
            <a:tbl>
              <a:tblPr/>
              <a:tblGrid>
                <a:gridCol w="8127720"/>
              </a:tblGrid>
              <a:tr h="2603520">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Оқушылар төмендегі сұрақтарға жауап береді:</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Мен нені үйрендім?</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Маған не жеңіл болды?</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Маған не қиын болып көрінді?</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келесі сабақта нені білгім келеді?</a:t>
                      </a:r>
                      <a:endParaRPr b="0" lang="ru-RU" sz="28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Рисунок 48" descr=""/>
          <p:cNvPicPr/>
          <p:nvPr/>
        </p:nvPicPr>
        <p:blipFill>
          <a:blip r:embed="rId1"/>
          <a:stretch/>
        </p:blipFill>
        <p:spPr>
          <a:xfrm>
            <a:off x="652320" y="7978680"/>
            <a:ext cx="200160" cy="203400"/>
          </a:xfrm>
          <a:prstGeom prst="rect">
            <a:avLst/>
          </a:prstGeom>
          <a:ln w="0">
            <a:noFill/>
          </a:ln>
        </p:spPr>
      </p:pic>
      <p:sp>
        <p:nvSpPr>
          <p:cNvPr id="95" name="object 2"/>
          <p:cNvSpPr/>
          <p:nvPr/>
        </p:nvSpPr>
        <p:spPr>
          <a:xfrm>
            <a:off x="0" y="0"/>
            <a:ext cx="12188880" cy="44604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7" name="Прямоугольник 74"/>
          <p:cNvSpPr/>
          <p:nvPr/>
        </p:nvSpPr>
        <p:spPr>
          <a:xfrm>
            <a:off x="212760" y="979560"/>
            <a:ext cx="11709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8" name="Google Shape;77;p1"/>
          <p:cNvCxnSpPr/>
          <p:nvPr/>
        </p:nvCxnSpPr>
        <p:spPr>
          <a:xfrm>
            <a:off x="212400" y="6621120"/>
            <a:ext cx="11729160" cy="26280"/>
          </a:xfrm>
          <a:prstGeom prst="straightConnector1">
            <a:avLst/>
          </a:prstGeom>
          <a:ln w="57240">
            <a:solidFill>
              <a:srgbClr val="33cccc"/>
            </a:solidFill>
            <a:miter/>
          </a:ln>
        </p:spPr>
      </p:cxnSp>
      <p:sp>
        <p:nvSpPr>
          <p:cNvPr id="99" name="Прямоугольник 1"/>
          <p:cNvSpPr/>
          <p:nvPr/>
        </p:nvSpPr>
        <p:spPr>
          <a:xfrm>
            <a:off x="652320" y="1425600"/>
            <a:ext cx="11020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100" name="TextBox 2"/>
          <p:cNvSpPr/>
          <p:nvPr/>
        </p:nvSpPr>
        <p:spPr>
          <a:xfrm>
            <a:off x="2168640" y="1425600"/>
            <a:ext cx="79246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Назар салып тындағандарыңызға рахмет!</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Сау болыңыздар!</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17" name="Google Shape;77;p1"/>
          <p:cNvCxnSpPr/>
          <p:nvPr/>
        </p:nvCxnSpPr>
        <p:spPr>
          <a:xfrm>
            <a:off x="212400" y="6621120"/>
            <a:ext cx="11729160" cy="26280"/>
          </a:xfrm>
          <a:prstGeom prst="straightConnector1">
            <a:avLst/>
          </a:prstGeom>
          <a:ln w="57240">
            <a:solidFill>
              <a:srgbClr val="33cccc"/>
            </a:solidFill>
            <a:miter/>
          </a:ln>
        </p:spPr>
      </p:cxnSp>
      <p:cxnSp>
        <p:nvCxnSpPr>
          <p:cNvPr id="18" name="Google Shape;78;p1"/>
          <p:cNvCxnSpPr/>
          <p:nvPr/>
        </p:nvCxnSpPr>
        <p:spPr>
          <a:xfrm>
            <a:off x="730080" y="3703320"/>
            <a:ext cx="10694160" cy="37080"/>
          </a:xfrm>
          <a:prstGeom prst="straightConnector1">
            <a:avLst/>
          </a:prstGeom>
          <a:ln w="38160">
            <a:solidFill>
              <a:srgbClr val="4472c4"/>
            </a:solidFill>
            <a:miter/>
          </a:ln>
        </p:spPr>
      </p:cxnSp>
      <p:sp>
        <p:nvSpPr>
          <p:cNvPr id="19" name="TextBox 8"/>
          <p:cNvSpPr/>
          <p:nvPr/>
        </p:nvSpPr>
        <p:spPr>
          <a:xfrm>
            <a:off x="822240" y="1141560"/>
            <a:ext cx="11041200" cy="8791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Оқу мақсаты: Т/Ж 2 әдеби шығарманың идеясы мен пафосын</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                            </a:t>
            </a:r>
            <a:r>
              <a:rPr b="1" lang="ru-RU" sz="2400" strike="noStrike" u="none">
                <a:solidFill>
                  <a:srgbClr val="000000"/>
                </a:solidFill>
                <a:uFillTx/>
                <a:latin typeface="Times New Roman"/>
                <a:ea typeface="Times New Roman"/>
              </a:rPr>
              <a:t>ұлттық мүдде тұрғысынан ашу </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20" name="TextBox 1"/>
          <p:cNvSpPr/>
          <p:nvPr/>
        </p:nvSpPr>
        <p:spPr>
          <a:xfrm>
            <a:off x="579600" y="4135320"/>
            <a:ext cx="107362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Р.Мұқанованың «Мәңгілік бала бейне»  әңгімесіндегі әдеби шығарманың</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идеясы мен пафосын  ұлттық мүдде тұрғысынан ашу</a:t>
            </a: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1" name="Рисунок 48" descr=""/>
          <p:cNvPicPr/>
          <p:nvPr/>
        </p:nvPicPr>
        <p:blipFill>
          <a:blip r:embed="rId1"/>
          <a:stretch/>
        </p:blipFill>
        <p:spPr>
          <a:xfrm>
            <a:off x="652320" y="7978680"/>
            <a:ext cx="200160" cy="203400"/>
          </a:xfrm>
          <a:prstGeom prst="rect">
            <a:avLst/>
          </a:prstGeom>
          <a:ln w="0">
            <a:noFill/>
          </a:ln>
        </p:spPr>
      </p:pic>
      <p:sp>
        <p:nvSpPr>
          <p:cNvPr id="22"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3" name="Прямоугольник 73"/>
          <p:cNvSpPr/>
          <p:nvPr/>
        </p:nvSpPr>
        <p:spPr>
          <a:xfrm>
            <a:off x="4162320" y="137808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cxnSp>
        <p:nvCxnSpPr>
          <p:cNvPr id="24" name="Google Shape;77;p1"/>
          <p:cNvCxnSpPr/>
          <p:nvPr/>
        </p:nvCxnSpPr>
        <p:spPr>
          <a:xfrm>
            <a:off x="212400" y="6621120"/>
            <a:ext cx="11729160" cy="26280"/>
          </a:xfrm>
          <a:prstGeom prst="straightConnector1">
            <a:avLst/>
          </a:prstGeom>
          <a:ln w="57240">
            <a:solidFill>
              <a:srgbClr val="33cccc"/>
            </a:solidFill>
            <a:miter/>
          </a:ln>
        </p:spPr>
      </p:cxnSp>
      <p:cxnSp>
        <p:nvCxnSpPr>
          <p:cNvPr id="25" name="Google Shape;78;p1"/>
          <p:cNvCxnSpPr/>
          <p:nvPr/>
        </p:nvCxnSpPr>
        <p:spPr>
          <a:xfrm>
            <a:off x="757080" y="6364080"/>
            <a:ext cx="10694160" cy="37080"/>
          </a:xfrm>
          <a:prstGeom prst="straightConnector1">
            <a:avLst/>
          </a:prstGeom>
          <a:ln w="38160">
            <a:solidFill>
              <a:srgbClr val="4472c4"/>
            </a:solidFill>
            <a:miter/>
          </a:ln>
        </p:spPr>
      </p:cxnSp>
      <p:sp>
        <p:nvSpPr>
          <p:cNvPr id="26"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7" name="TextBox 9"/>
          <p:cNvSpPr/>
          <p:nvPr/>
        </p:nvSpPr>
        <p:spPr>
          <a:xfrm>
            <a:off x="652320" y="1852560"/>
            <a:ext cx="10882440" cy="2158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600" strike="noStrike" u="none">
                <a:solidFill>
                  <a:srgbClr val="000000"/>
                </a:solidFill>
                <a:uFillTx/>
                <a:latin typeface="Times New Roman"/>
                <a:ea typeface="Times New Roman"/>
              </a:rPr>
              <a:t>Бағалау </a:t>
            </a:r>
            <a:r>
              <a:rPr b="1" lang="kk-KZ" sz="3600" strike="noStrike" u="none">
                <a:solidFill>
                  <a:srgbClr val="000000"/>
                </a:solidFill>
                <a:uFillTx/>
                <a:latin typeface="Times New Roman"/>
                <a:ea typeface="Times New Roman"/>
              </a:rPr>
              <a:t>критерийі:</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Роза Мұқанованың «Мәңгілік бала бейне»  әңгімесіндегі әдеби шығарманың идеясын анықтайды</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Роза Мұқанованың «Мәңгілік бала бейне»  әңгімесіндегі әдеби шығарманың</a:t>
            </a:r>
            <a:r>
              <a:rPr b="1"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пафосын  ұлттық мүдде тұрғысынан ашады</a:t>
            </a:r>
            <a:r>
              <a:rPr b="1"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8" name="Рисунок 48" descr=""/>
          <p:cNvPicPr/>
          <p:nvPr/>
        </p:nvPicPr>
        <p:blipFill>
          <a:blip r:embed="rId1"/>
          <a:stretch/>
        </p:blipFill>
        <p:spPr>
          <a:xfrm>
            <a:off x="652320" y="7978680"/>
            <a:ext cx="200160" cy="203400"/>
          </a:xfrm>
          <a:prstGeom prst="rect">
            <a:avLst/>
          </a:prstGeom>
          <a:ln w="0">
            <a:noFill/>
          </a:ln>
        </p:spPr>
      </p:pic>
      <p:sp>
        <p:nvSpPr>
          <p:cNvPr id="29"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0" name="Прямоугольник 73"/>
          <p:cNvSpPr/>
          <p:nvPr/>
        </p:nvSpPr>
        <p:spPr>
          <a:xfrm>
            <a:off x="4267080" y="130824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p:txBody>
      </p:sp>
      <p:cxnSp>
        <p:nvCxnSpPr>
          <p:cNvPr id="31" name="Google Shape;77;p1"/>
          <p:cNvCxnSpPr/>
          <p:nvPr/>
        </p:nvCxnSpPr>
        <p:spPr>
          <a:xfrm>
            <a:off x="212400" y="6621120"/>
            <a:ext cx="11729160" cy="26280"/>
          </a:xfrm>
          <a:prstGeom prst="straightConnector1">
            <a:avLst/>
          </a:prstGeom>
          <a:ln w="57240">
            <a:solidFill>
              <a:srgbClr val="33cccc"/>
            </a:solidFill>
            <a:miter/>
          </a:ln>
        </p:spPr>
      </p:cxnSp>
      <p:cxnSp>
        <p:nvCxnSpPr>
          <p:cNvPr id="32" name="Google Shape;78;p1"/>
          <p:cNvCxnSpPr/>
          <p:nvPr/>
        </p:nvCxnSpPr>
        <p:spPr>
          <a:xfrm>
            <a:off x="757080" y="6364080"/>
            <a:ext cx="10694160" cy="37080"/>
          </a:xfrm>
          <a:prstGeom prst="straightConnector1">
            <a:avLst/>
          </a:prstGeom>
          <a:ln w="38160">
            <a:solidFill>
              <a:srgbClr val="4472c4"/>
            </a:solidFill>
            <a:miter/>
          </a:ln>
        </p:spPr>
      </p:cxnSp>
      <p:sp>
        <p:nvSpPr>
          <p:cNvPr id="33" name="TextBox 9"/>
          <p:cNvSpPr/>
          <p:nvPr/>
        </p:nvSpPr>
        <p:spPr>
          <a:xfrm>
            <a:off x="2146320" y="1346040"/>
            <a:ext cx="7210440" cy="25873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ct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pic>
        <p:nvPicPr>
          <p:cNvPr id="34" name="Рисунок 7" descr="C:\Users\Admin\Desktop\Роза Мұқанова Мәңгілік бала бейне\Screenshot_20210404-040937_YouTube.jpg"/>
          <p:cNvPicPr/>
          <p:nvPr/>
        </p:nvPicPr>
        <p:blipFill>
          <a:blip r:embed="rId2"/>
          <a:srcRect l="12707" t="0" r="8415" b="0"/>
          <a:stretch/>
        </p:blipFill>
        <p:spPr>
          <a:xfrm>
            <a:off x="1933560" y="1119240"/>
            <a:ext cx="7539120" cy="3593880"/>
          </a:xfrm>
          <a:prstGeom prst="rect">
            <a:avLst/>
          </a:prstGeom>
          <a:ln w="0">
            <a:noFill/>
          </a:ln>
        </p:spPr>
      </p:pic>
      <p:graphicFrame>
        <p:nvGraphicFramePr>
          <p:cNvPr id="35" name=""/>
          <p:cNvGraphicFramePr/>
          <p:nvPr/>
        </p:nvGraphicFramePr>
        <p:xfrm>
          <a:off x="2478240" y="4782960"/>
          <a:ext cx="8127720" cy="2345040"/>
        </p:xfrm>
        <a:graphic>
          <a:graphicData uri="http://schemas.openxmlformats.org/drawingml/2006/table">
            <a:tbl>
              <a:tblPr/>
              <a:tblGrid>
                <a:gridCol w="8127720"/>
              </a:tblGrid>
              <a:tr h="2345040">
                <a:tc>
                  <a:txBody>
                    <a:bodyPr lIns="114480" rIns="114480" tIns="0" bIns="0" anchor="t">
                      <a:noAutofit/>
                    </a:bodyPr>
                    <a:p>
                      <a:pPr marL="343080" indent="-343080"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Балалар, суреттен не көріп тұрсыздар?</a:t>
                      </a:r>
                      <a:endParaRPr b="0" lang="ru-RU" sz="2400" strike="noStrike" u="none">
                        <a:solidFill>
                          <a:srgbClr val="000000"/>
                        </a:solidFill>
                        <a:uFillTx/>
                        <a:latin typeface="Calibri"/>
                      </a:endParaRPr>
                    </a:p>
                    <a:p>
                      <a:pPr marL="343080" indent="-343080"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«Семей полигоны» жайлы не білесіздер?</a:t>
                      </a:r>
                      <a:endParaRPr b="0" lang="ru-RU" sz="2400" strike="noStrike" u="none">
                        <a:solidFill>
                          <a:srgbClr val="000000"/>
                        </a:solidFill>
                        <a:uFillTx/>
                        <a:latin typeface="Calibri"/>
                      </a:endParaRPr>
                    </a:p>
                    <a:p>
                      <a:pPr marL="343080" indent="-343080"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sp>
        <p:nvSpPr>
          <p:cNvPr id="36" name="Rectangle 9"/>
          <p:cNvSpPr/>
          <p:nvPr/>
        </p:nvSpPr>
        <p:spPr>
          <a:xfrm>
            <a:off x="4730400" y="-138240"/>
            <a:ext cx="273132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Calibri"/>
              </a:rPr>
              <a:t> </a:t>
            </a:r>
            <a:r>
              <a:rPr b="0" lang="kk-KZ" sz="1200" strike="noStrike" u="none">
                <a:solidFill>
                  <a:srgbClr val="000000"/>
                </a:solidFill>
                <a:uFillTx/>
                <a:latin typeface="Times New Roman"/>
                <a:ea typeface="Calibri"/>
              </a:rPr>
              <a:t>- Полигонның зардабы қандай болды?</a:t>
            </a:r>
            <a:r>
              <a:rPr b="0" lang="ru-RU" sz="800" strike="noStrike" u="none">
                <a:solidFill>
                  <a:srgbClr val="000000"/>
                </a:solidFill>
                <a:uFillTx/>
                <a:latin typeface="Calibri"/>
              </a:rPr>
              <a:t> </a:t>
            </a:r>
            <a:endParaRPr b="0" lang="ru-RU" sz="8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7" name="Рисунок 3" descr="C:\Users\Admin\Desktop\Роза Мұқанова Мәңгілік бала бейне\Screenshot_20210404-041134_YouTube.jpg"/>
          <p:cNvPicPr/>
          <p:nvPr/>
        </p:nvPicPr>
        <p:blipFill>
          <a:blip r:embed="rId1"/>
          <a:srcRect l="9831" t="16324" r="9484" b="2332"/>
          <a:stretch/>
        </p:blipFill>
        <p:spPr>
          <a:xfrm>
            <a:off x="938160" y="585720"/>
            <a:ext cx="10323720" cy="5533920"/>
          </a:xfrm>
          <a:prstGeom prst="rect">
            <a:avLst/>
          </a:prstGeom>
          <a:ln w="0">
            <a:noFill/>
          </a:ln>
        </p:spPr>
      </p:pic>
      <p:sp>
        <p:nvSpPr>
          <p:cNvPr id="38"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9" name="Рисунок 3" descr="C:\Users\Admin\Desktop\Роза Мұқанова Мәңгілік бала бейне\Screenshot_20210404-041240_YouTube.jpg"/>
          <p:cNvPicPr/>
          <p:nvPr/>
        </p:nvPicPr>
        <p:blipFill>
          <a:blip r:embed="rId1"/>
          <a:srcRect l="16211" t="0" r="25544" b="9739"/>
          <a:stretch/>
        </p:blipFill>
        <p:spPr>
          <a:xfrm>
            <a:off x="1195560" y="539640"/>
            <a:ext cx="9026280" cy="5791320"/>
          </a:xfrm>
          <a:prstGeom prst="rect">
            <a:avLst/>
          </a:prstGeom>
          <a:ln w="0">
            <a:noFill/>
          </a:ln>
        </p:spPr>
      </p:pic>
      <p:sp>
        <p:nvSpPr>
          <p:cNvPr id="40"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Рисунок 48" descr=""/>
          <p:cNvPicPr/>
          <p:nvPr/>
        </p:nvPicPr>
        <p:blipFill>
          <a:blip r:embed="rId1"/>
          <a:stretch/>
        </p:blipFill>
        <p:spPr>
          <a:xfrm>
            <a:off x="652320" y="7978680"/>
            <a:ext cx="200160" cy="203400"/>
          </a:xfrm>
          <a:prstGeom prst="rect">
            <a:avLst/>
          </a:prstGeom>
          <a:ln w="0">
            <a:noFill/>
          </a:ln>
        </p:spPr>
      </p:pic>
      <p:sp>
        <p:nvSpPr>
          <p:cNvPr id="42" name="object 2"/>
          <p:cNvSpPr/>
          <p:nvPr/>
        </p:nvSpPr>
        <p:spPr>
          <a:xfrm>
            <a:off x="9360" y="14400"/>
            <a:ext cx="12190680" cy="25704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45" name="Прямоугольник 1"/>
          <p:cNvSpPr/>
          <p:nvPr/>
        </p:nvSpPr>
        <p:spPr>
          <a:xfrm>
            <a:off x="404640" y="1677960"/>
            <a:ext cx="11368440" cy="22323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r>
              <a:rPr b="0" lang="kk-KZ" sz="2200" strike="noStrike" u="none">
                <a:solidFill>
                  <a:srgbClr val="000000"/>
                </a:solidFill>
                <a:uFillTx/>
                <a:latin typeface="Times New Roman"/>
                <a:ea typeface="Calibri"/>
              </a:rPr>
              <a:t> </a:t>
            </a:r>
            <a:endParaRPr b="0" lang="ru-RU" sz="22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p:txBody>
      </p:sp>
      <p:sp>
        <p:nvSpPr>
          <p:cNvPr id="46" name="Прямоугольник 1"/>
          <p:cNvSpPr/>
          <p:nvPr/>
        </p:nvSpPr>
        <p:spPr>
          <a:xfrm>
            <a:off x="84240" y="1014480"/>
            <a:ext cx="11985480" cy="51444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47" name="TextBox 3"/>
          <p:cNvSpPr/>
          <p:nvPr/>
        </p:nvSpPr>
        <p:spPr>
          <a:xfrm>
            <a:off x="1523880" y="762120"/>
            <a:ext cx="9390240" cy="36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8" name="Прямоугольник 4"/>
          <p:cNvSpPr/>
          <p:nvPr/>
        </p:nvSpPr>
        <p:spPr>
          <a:xfrm>
            <a:off x="1184400" y="504720"/>
            <a:ext cx="9272520" cy="5459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Times New Roman"/>
              </a:rPr>
              <a:t>       </a:t>
            </a:r>
            <a:r>
              <a:rPr b="0" lang="ru-RU" sz="2800" strike="noStrike" u="none">
                <a:solidFill>
                  <a:srgbClr val="000000"/>
                </a:solidFill>
                <a:uFillTx/>
                <a:latin typeface="Times New Roman"/>
              </a:rPr>
              <a:t>Келесі тапсырманы орындамас бұрын,әдебиет теориясына көз жүгіртіп,идея мен пафостың анықтамасын есімізге түсірсек.</a:t>
            </a: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Пафос</a:t>
            </a:r>
            <a:r>
              <a:rPr b="0" lang="kk-KZ" sz="2400" strike="noStrike" u="none">
                <a:solidFill>
                  <a:srgbClr val="000000"/>
                </a:solidFill>
                <a:uFillTx/>
                <a:latin typeface="Times New Roman"/>
                <a:ea typeface="Times New Roman"/>
              </a:rPr>
              <a:t> (</a:t>
            </a:r>
            <a:r>
              <a:rPr b="0" lang="kk-KZ" sz="2400" strike="noStrike" u="sng">
                <a:solidFill>
                  <a:srgbClr val="0563c1"/>
                </a:solidFill>
                <a:uFillTx/>
                <a:latin typeface="Times New Roman"/>
                <a:ea typeface="Times New Roman"/>
                <a:hlinkClick r:id="rId2"/>
              </a:rPr>
              <a:t>гр.</a:t>
            </a:r>
            <a:r>
              <a:rPr b="0" lang="kk-KZ" sz="2400" strike="noStrike" u="none">
                <a:solidFill>
                  <a:srgbClr val="000000"/>
                </a:solidFill>
                <a:uFillTx/>
                <a:latin typeface="Times New Roman"/>
                <a:ea typeface="Times New Roman"/>
              </a:rPr>
              <a:t> </a:t>
            </a:r>
            <a:r>
              <a:rPr b="0" i="1" lang="el-GR" sz="2400" strike="noStrike" u="none">
                <a:solidFill>
                  <a:srgbClr val="000000"/>
                </a:solidFill>
                <a:uFillTx/>
                <a:latin typeface="Times New Roman"/>
                <a:ea typeface="Times New Roman"/>
              </a:rPr>
              <a:t>патһос</a:t>
            </a:r>
            <a:r>
              <a:rPr b="0" lang="kk-KZ" sz="2400" strike="noStrike" u="none">
                <a:solidFill>
                  <a:srgbClr val="000000"/>
                </a:solidFill>
                <a:uFillTx/>
                <a:latin typeface="Times New Roman"/>
                <a:ea typeface="Times New Roman"/>
              </a:rPr>
              <a:t> — сезім, құмарлық), құлшыныс, құштарлық, асқақтық, қуатты сезім мен терең шабыт мағынасында қолданылған. Ежелгі грек әдебиетінде Пафосты қаламгердің шығармашылық ойының сын-сипатын айқындауда, туындыларында заман бейнесінің бейнеленуі дәрежесін бағалауда негізгі көрсеткіш ретінде таныды. Пафос арқылы ақын-жазушының қоғамдық-әлеуметтік идеалын анықтау да қалыптасты.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Идея </a:t>
            </a:r>
            <a:r>
              <a:rPr b="0" lang="kk-KZ" sz="2400" strike="noStrike" u="none">
                <a:solidFill>
                  <a:srgbClr val="000000"/>
                </a:solidFill>
                <a:uFillTx/>
                <a:latin typeface="Times New Roman"/>
                <a:ea typeface="Times New Roman"/>
              </a:rPr>
              <a:t>– жазушының сол өзі суреттеп отырған өмір құбылысы туралы айтқысы келген ойы, сол өмір құбылысына берген бағасы.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9" name=""/>
          <p:cNvGraphicFramePr/>
          <p:nvPr/>
        </p:nvGraphicFramePr>
        <p:xfrm>
          <a:off x="1855800" y="631800"/>
          <a:ext cx="8128080" cy="549360"/>
        </p:xfrm>
        <a:graphic>
          <a:graphicData uri="http://schemas.openxmlformats.org/drawingml/2006/table">
            <a:tbl>
              <a:tblPr/>
              <a:tblGrid>
                <a:gridCol w="8128080"/>
              </a:tblGrid>
              <a:tr h="549360">
                <a:tc>
                  <a:txBody>
                    <a:bodyPr lIns="114480" rIns="11448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rPr>
                        <a:t>1-тапсырма</a:t>
                      </a:r>
                      <a:r>
                        <a:rPr b="0" lang="kk-KZ" sz="1800" strike="noStrike" u="none">
                          <a:solidFill>
                            <a:srgbClr val="000000"/>
                          </a:solidFill>
                          <a:uFillTx/>
                          <a:latin typeface="Times New Roman"/>
                        </a:rPr>
                        <a:t>. «Мәңгілік бала бейне» әңгімесіндегі үзінділерге әдеби шығарманың идеясы мен пафосын ұлттық мүдде тұрғысынан ашыңыз.</a:t>
                      </a:r>
                      <a:endParaRPr b="0" lang="ru-RU" sz="18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graphicFrame>
        <p:nvGraphicFramePr>
          <p:cNvPr id="50" name=""/>
          <p:cNvGraphicFramePr/>
          <p:nvPr/>
        </p:nvGraphicFramePr>
        <p:xfrm>
          <a:off x="422280" y="1352520"/>
          <a:ext cx="11406240" cy="5118120"/>
        </p:xfrm>
        <a:graphic>
          <a:graphicData uri="http://schemas.openxmlformats.org/drawingml/2006/table">
            <a:tbl>
              <a:tblPr/>
              <a:tblGrid>
                <a:gridCol w="5702400"/>
                <a:gridCol w="5703840"/>
              </a:tblGrid>
              <a:tr h="493920">
                <a:tc>
                  <a: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Шығармадан үзінділер</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Түсіндірме</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31264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«Апыр-ай, сенде шынымен-ақ қасиет қалмаған ба? </a:t>
                      </a:r>
                      <a:r>
                        <a:rPr b="0" lang="ru-RU" sz="1800" strike="noStrike" u="none">
                          <a:solidFill>
                            <a:srgbClr val="000000"/>
                          </a:solidFill>
                          <a:uFillTx/>
                          <a:latin typeface="Calibri"/>
                        </a:rPr>
                        <a:t>Тозған шүберектей осынша жырым-жырым болып, не күн туды? Түн ішінде сайға келіп, жасырынған мынау неғылған жан? Он алтыдағы бойжет кен қыздың кейпі ме? Сорлы-ау мәңгі бақи бала кейіпте қалуыңа не се беп болған, бұл азаптың қай түрі?»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231156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«О, жарық Ай, мүсіркеме сен мені. Мен күнәсіз қыз боламын. Сезімім бүтін, ақылым дұрыс. Бірақ мынау тіршілік дүниесінен безінген жұдырықтай жүрегім кек пен қасіретке толы. Мен өзіме адам сияқтымын, басқаларға адам емес, адам пейілін тәубеге түсіретін мүгедекпін</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51" name="object 2"/>
          <p:cNvSpPr/>
          <p:nvPr/>
        </p:nvSpPr>
        <p:spPr>
          <a:xfrm>
            <a:off x="0" y="-488880"/>
            <a:ext cx="1219212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4"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6" name="Google Shape;77;p1"/>
          <p:cNvCxnSpPr/>
          <p:nvPr/>
        </p:nvCxnSpPr>
        <p:spPr>
          <a:xfrm>
            <a:off x="212400" y="6621120"/>
            <a:ext cx="11729160" cy="26280"/>
          </a:xfrm>
          <a:prstGeom prst="straightConnector1">
            <a:avLst/>
          </a:prstGeom>
          <a:ln w="57240">
            <a:solidFill>
              <a:srgbClr val="33cccc"/>
            </a:solidFill>
            <a:miter/>
          </a:ln>
        </p:spPr>
      </p:cxnSp>
      <p:cxnSp>
        <p:nvCxnSpPr>
          <p:cNvPr id="57" name="Google Shape;78;p1"/>
          <p:cNvCxnSpPr/>
          <p:nvPr/>
        </p:nvCxnSpPr>
        <p:spPr>
          <a:xfrm>
            <a:off x="757080" y="6364080"/>
            <a:ext cx="10694160" cy="37080"/>
          </a:xfrm>
          <a:prstGeom prst="straightConnector1">
            <a:avLst/>
          </a:prstGeom>
          <a:ln w="38160">
            <a:solidFill>
              <a:srgbClr val="4472c4"/>
            </a:solidFill>
            <a:miter/>
          </a:ln>
        </p:spPr>
      </p:cxnSp>
      <p:sp>
        <p:nvSpPr>
          <p:cNvPr id="58"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59" name="TextBox 1"/>
          <p:cNvSpPr/>
          <p:nvPr/>
        </p:nvSpPr>
        <p:spPr>
          <a:xfrm>
            <a:off x="1476360" y="1406520"/>
            <a:ext cx="95662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graphicFrame>
        <p:nvGraphicFramePr>
          <p:cNvPr id="60" name=""/>
          <p:cNvGraphicFramePr/>
          <p:nvPr/>
        </p:nvGraphicFramePr>
        <p:xfrm>
          <a:off x="866880" y="1141560"/>
          <a:ext cx="9753480" cy="4422600"/>
        </p:xfrm>
        <a:graphic>
          <a:graphicData uri="http://schemas.openxmlformats.org/drawingml/2006/table">
            <a:tbl>
              <a:tblPr/>
              <a:tblGrid>
                <a:gridCol w="5100480"/>
                <a:gridCol w="4653000"/>
              </a:tblGrid>
              <a:tr h="267948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...«Қасиетті жер еді, қадірден әбден жұрдай болды. «Жақсының арты жын» деуші еді. Шынымен-ақ адам естіп, көз көрмеген қасіреттің бәрі Абай ата басқан топырақтан шығып жатқан жоқ па? </a:t>
                      </a:r>
                      <a:r>
                        <a:rPr b="1" lang="ru-RU" sz="1800" strike="noStrike" u="none">
                          <a:solidFill>
                            <a:srgbClr val="ffffff"/>
                          </a:solidFill>
                          <a:uFillTx/>
                          <a:latin typeface="Calibri"/>
                        </a:rPr>
                        <a:t>Алланың әмірі де ген осы да!» деп ойлады Ләйлә-қыз. Төсек тартып жатқан қыз бетіне Ай сәулесі түсті.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74312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«Жамандықтың белгісі болғым келмейді. Мені аяңдаршы. Мен ел көзіне оғаш, мүгедек болғаныммен, жақсылықты ғана аңсаймын. Мен тек жақсылықты...»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7251</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Admin</cp:lastModifiedBy>
  <cp:lastPrinted>2020-03-24T14:36:16Z</cp:lastPrinted>
  <dcterms:modified xsi:type="dcterms:W3CDTF">2021-04-12T22:21:10Z</dcterms:modified>
  <cp:revision>573</cp:revision>
  <dc:subject/>
  <dc:title>Презентация PowerPoint</dc:title>
</cp:coreProperties>
</file>