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jpeg" ContentType="image/jpeg"/>
  <Override PartName="/ppt/media/image2.jpeg" ContentType="image/jpeg"/>
  <Override PartName="/ppt/media/image3.jpeg" ContentType="image/jpeg"/>
  <Override PartName="/ppt/media/image5.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4241629-FC13-4E97-93F1-47FFA879EA36}"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7508D3A-974D-469E-8CEB-8A74A55E7982}"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jpe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7640" y="-58680"/>
            <a:ext cx="12188880" cy="977760"/>
          </a:xfrm>
          <a:custGeom>
            <a:avLst/>
            <a:gdLst>
              <a:gd name="textAreaLeft" fmla="*/ 0 w 12188880"/>
              <a:gd name="textAreaRight" fmla="*/ 12189240 w 121888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89120" y="6000480"/>
            <a:ext cx="10694160" cy="35640"/>
          </a:xfrm>
          <a:prstGeom prst="straightConnector1">
            <a:avLst/>
          </a:prstGeom>
          <a:ln w="57240">
            <a:solidFill>
              <a:srgbClr val="4472c4"/>
            </a:solidFill>
            <a:miter/>
          </a:ln>
        </p:spPr>
      </p:cxnSp>
      <p:sp>
        <p:nvSpPr>
          <p:cNvPr id="11" name="TextBox 25"/>
          <p:cNvSpPr/>
          <p:nvPr/>
        </p:nvSpPr>
        <p:spPr>
          <a:xfrm>
            <a:off x="581040" y="2778120"/>
            <a:ext cx="60483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Сабақтың тақырыбы: </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000" strike="noStrike" u="none">
                <a:solidFill>
                  <a:srgbClr val="000000"/>
                </a:solidFill>
                <a:uFillTx/>
                <a:latin typeface="Times New Roman"/>
                <a:ea typeface="Consolas"/>
              </a:rPr>
              <a:t>Т. Ахтанов «Күй аңызы» əңгімесі. «Нар идірген» күйі.</a:t>
            </a:r>
            <a:r>
              <a:rPr b="0" lang="ru-RU"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sp>
        <p:nvSpPr>
          <p:cNvPr id="12" name="TextBox 9"/>
          <p:cNvSpPr/>
          <p:nvPr/>
        </p:nvSpPr>
        <p:spPr>
          <a:xfrm>
            <a:off x="8920080" y="907920"/>
            <a:ext cx="3032280" cy="7038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ҚАЗАҚ ӘДЕБИЕТІ</a:t>
            </a:r>
            <a:r>
              <a:rPr b="1" lang="en-US" sz="2000" strike="noStrike" u="none">
                <a:solidFill>
                  <a:srgbClr val="000000"/>
                </a:solidFill>
                <a:uFillTx/>
                <a:latin typeface="Times New Roman"/>
                <a:ea typeface="Times New Roman"/>
              </a:rPr>
              <a:t> </a:t>
            </a:r>
            <a:r>
              <a:rPr b="1" lang="kk-KZ" sz="2000" strike="noStrike" u="none">
                <a:solidFill>
                  <a:srgbClr val="000000"/>
                </a:solidFill>
                <a:uFillTx/>
                <a:latin typeface="Times New Roman"/>
                <a:ea typeface="Times New Roman"/>
              </a:rPr>
              <a:t>(Т1)</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8-СЫНЫП</a:t>
            </a:r>
            <a:endParaRPr b="0" lang="ru-RU" sz="2000" strike="noStrike" u="none">
              <a:solidFill>
                <a:srgbClr val="000000"/>
              </a:solidFill>
              <a:uFillTx/>
              <a:latin typeface="Calibri"/>
            </a:endParaRPr>
          </a:p>
        </p:txBody>
      </p:sp>
      <p:sp>
        <p:nvSpPr>
          <p:cNvPr id="13" name="TextBox 1"/>
          <p:cNvSpPr/>
          <p:nvPr/>
        </p:nvSpPr>
        <p:spPr>
          <a:xfrm>
            <a:off x="2440800" y="1496880"/>
            <a:ext cx="642780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Бөлім тақырыбы: </a:t>
            </a:r>
            <a:r>
              <a:rPr b="0" lang="kk-KZ" sz="3000" strike="noStrike" u="none">
                <a:solidFill>
                  <a:srgbClr val="000000"/>
                </a:solidFill>
                <a:uFillTx/>
                <a:latin typeface="Times New Roman"/>
                <a:ea typeface="Times New Roman"/>
              </a:rPr>
              <a:t>Қиял мен шындық</a:t>
            </a:r>
            <a:endParaRPr b="0" lang="ru-RU" sz="3000" strike="noStrike" u="none">
              <a:solidFill>
                <a:srgbClr val="000000"/>
              </a:solidFill>
              <a:uFillTx/>
              <a:latin typeface="Calibri"/>
            </a:endParaRPr>
          </a:p>
        </p:txBody>
      </p:sp>
      <p:sp>
        <p:nvSpPr>
          <p:cNvPr id="14" name="TextBox 1"/>
          <p:cNvSpPr/>
          <p:nvPr/>
        </p:nvSpPr>
        <p:spPr>
          <a:xfrm>
            <a:off x="5998320" y="3470400"/>
            <a:ext cx="276120" cy="551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sp>
        <p:nvSpPr>
          <p:cNvPr id="15" name="Прямоугольник 1"/>
          <p:cNvSpPr/>
          <p:nvPr/>
        </p:nvSpPr>
        <p:spPr>
          <a:xfrm>
            <a:off x="5638680" y="4719600"/>
            <a:ext cx="6302520" cy="1355400"/>
          </a:xfrm>
          <a:prstGeom prst="rect">
            <a:avLst/>
          </a:prstGeom>
          <a:noFill/>
          <a:ln w="0">
            <a:noFill/>
          </a:ln>
        </p:spPr>
        <p:style>
          <a:lnRef idx="0"/>
          <a:fillRef idx="0"/>
          <a:effectRef idx="0"/>
          <a:fontRef idx="minor"/>
        </p:style>
        <p:txBody>
          <a:bodyPr lIns="90000" rIns="90000" tIns="46800" bIns="46800" anchor="t">
            <a:sp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«Т.Ахтанов – қазақ прозасының алыстан көрінер айтулы биік асуларының бірі екеніне дау жоқ»  Қ.Мұқанбетқалиұлы.</a:t>
            </a:r>
            <a:endParaRPr b="0" lang="ru-RU" sz="2400" strike="noStrike" u="none">
              <a:solidFill>
                <a:srgbClr val="000000"/>
              </a:solidFill>
              <a:uFillTx/>
              <a:latin typeface="Calibri"/>
            </a:endParaRPr>
          </a:p>
        </p:txBody>
      </p:sp>
      <p:pic>
        <p:nvPicPr>
          <p:cNvPr id="16" name="Рисунок 2" descr=""/>
          <p:cNvPicPr/>
          <p:nvPr/>
        </p:nvPicPr>
        <p:blipFill>
          <a:blip r:embed="rId2"/>
          <a:srcRect l="0" t="0" r="0" b="25456"/>
          <a:stretch/>
        </p:blipFill>
        <p:spPr>
          <a:xfrm>
            <a:off x="7550280" y="2611440"/>
            <a:ext cx="2703240" cy="201456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Рисунок 48" descr=""/>
          <p:cNvPicPr/>
          <p:nvPr/>
        </p:nvPicPr>
        <p:blipFill>
          <a:blip r:embed="rId1"/>
          <a:stretch/>
        </p:blipFill>
        <p:spPr>
          <a:xfrm>
            <a:off x="652320" y="7978680"/>
            <a:ext cx="200160" cy="203400"/>
          </a:xfrm>
          <a:prstGeom prst="rect">
            <a:avLst/>
          </a:prstGeom>
          <a:ln w="0">
            <a:noFill/>
          </a:ln>
        </p:spPr>
      </p:pic>
      <p:sp>
        <p:nvSpPr>
          <p:cNvPr id="71" name="object 2"/>
          <p:cNvSpPr/>
          <p:nvPr/>
        </p:nvSpPr>
        <p:spPr>
          <a:xfrm>
            <a:off x="9360" y="14400"/>
            <a:ext cx="12190680" cy="257040"/>
          </a:xfrm>
          <a:custGeom>
            <a:avLst/>
            <a:gdLst>
              <a:gd name="textAreaLeft" fmla="*/ 0 w 12190680"/>
              <a:gd name="textAreaRight" fmla="*/ 12191040 w 12190680"/>
              <a:gd name="textAreaTop" fmla="*/ 0 h 257040"/>
              <a:gd name="textAreaBottom" fmla="*/ 257400 h 257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
        <p:nvSpPr>
          <p:cNvPr id="74" name="TextBox 8"/>
          <p:cNvSpPr/>
          <p:nvPr/>
        </p:nvSpPr>
        <p:spPr>
          <a:xfrm>
            <a:off x="34920" y="552600"/>
            <a:ext cx="12034800" cy="399276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                                 </a:t>
            </a:r>
            <a:r>
              <a:rPr b="1" lang="ru-RU" sz="2400" strike="noStrike" u="none">
                <a:solidFill>
                  <a:srgbClr val="ff0000"/>
                </a:solidFill>
                <a:uFillTx/>
                <a:latin typeface="Times New Roman"/>
                <a:ea typeface="Times New Roman"/>
              </a:rPr>
              <a:t>2-т</a:t>
            </a:r>
            <a:r>
              <a:rPr b="1" lang="kk-KZ" sz="2400" strike="noStrike" u="none">
                <a:solidFill>
                  <a:srgbClr val="ff0000"/>
                </a:solidFill>
                <a:uFillTx/>
                <a:latin typeface="Times New Roman"/>
                <a:ea typeface="Times New Roman"/>
              </a:rPr>
              <a:t>апсырма.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    </a:t>
            </a:r>
            <a:r>
              <a:rPr b="1" lang="kk-KZ" sz="2400" strike="noStrike" u="none">
                <a:solidFill>
                  <a:srgbClr val="ff0000"/>
                </a:solidFill>
                <a:uFillTx/>
                <a:latin typeface="Times New Roman"/>
                <a:ea typeface="Arial"/>
              </a:rPr>
              <a:t>Шығарманың көркемдік- идеялық құндылығын ескере отырып, әдеби эссе жазыңыз. (80-100сөз)</a:t>
            </a:r>
            <a:endParaRPr b="0" lang="ru-RU" sz="2400" strike="noStrike" u="none">
              <a:solidFill>
                <a:srgbClr val="000000"/>
              </a:solidFill>
              <a:uFillTx/>
              <a:latin typeface="Calibri"/>
            </a:endParaRPr>
          </a:p>
          <a:p>
            <a:pPr>
              <a:lnSpc>
                <a:spcPts val="1573"/>
              </a:lnSpc>
              <a:spcBef>
                <a:spcPts val="1001"/>
              </a:spcBef>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ts val="1573"/>
              </a:lnSpc>
              <a:spcBef>
                <a:spcPts val="1001"/>
              </a:spcBef>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Дескрипторы:</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 Эссе құрылымын сақтайды;</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 Көркемдік- идеялық құндылығын сақтайды;</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 Нақты дәлелдер келтіре алады.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p:txBody>
      </p:sp>
      <p:sp>
        <p:nvSpPr>
          <p:cNvPr id="75" name="Прямоугольник 1"/>
          <p:cNvSpPr/>
          <p:nvPr/>
        </p:nvSpPr>
        <p:spPr>
          <a:xfrm>
            <a:off x="404640" y="1677960"/>
            <a:ext cx="11368440" cy="2232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r>
              <a:rPr b="0" lang="kk-KZ" sz="2200" strike="noStrike" u="none">
                <a:solidFill>
                  <a:srgbClr val="000000"/>
                </a:solidFill>
                <a:uFillTx/>
                <a:latin typeface="Times New Roman"/>
                <a:ea typeface="Calibri"/>
              </a:rPr>
              <a:t> </a:t>
            </a:r>
            <a:endParaRPr b="0" lang="ru-RU" sz="22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p:txBody>
      </p:sp>
      <p:pic>
        <p:nvPicPr>
          <p:cNvPr id="76" name="Рисунок 1" descr=""/>
          <p:cNvPicPr/>
          <p:nvPr/>
        </p:nvPicPr>
        <p:blipFill>
          <a:blip r:embed="rId2"/>
          <a:stretch/>
        </p:blipFill>
        <p:spPr>
          <a:xfrm>
            <a:off x="7383600" y="1793880"/>
            <a:ext cx="3589200" cy="427032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7" name="Рисунок 48" descr=""/>
          <p:cNvPicPr/>
          <p:nvPr/>
        </p:nvPicPr>
        <p:blipFill>
          <a:blip r:embed="rId1"/>
          <a:stretch/>
        </p:blipFill>
        <p:spPr>
          <a:xfrm>
            <a:off x="652320" y="7978680"/>
            <a:ext cx="200160" cy="203400"/>
          </a:xfrm>
          <a:prstGeom prst="rect">
            <a:avLst/>
          </a:prstGeom>
          <a:ln w="0">
            <a:noFill/>
          </a:ln>
        </p:spPr>
      </p:pic>
      <p:sp>
        <p:nvSpPr>
          <p:cNvPr id="78" name="object 2"/>
          <p:cNvSpPr/>
          <p:nvPr/>
        </p:nvSpPr>
        <p:spPr>
          <a:xfrm>
            <a:off x="9360" y="144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0000"/>
                </a:solidFill>
                <a:uFillTx/>
                <a:latin typeface="Times New Roman"/>
                <a:ea typeface="Times New Roman"/>
              </a:rPr>
              <a:t>                                                                                                                                        </a:t>
            </a:r>
            <a:r>
              <a:rPr b="1" lang="ru-RU" sz="2400" strike="noStrike" u="none">
                <a:solidFill>
                  <a:srgbClr val="ff0000"/>
                </a:solidFill>
                <a:uFillTx/>
                <a:latin typeface="Times New Roman"/>
                <a:ea typeface="Times New Roman"/>
              </a:rPr>
              <a:t>2-т</a:t>
            </a:r>
            <a:r>
              <a:rPr b="1" lang="kk-KZ" sz="2400" strike="noStrike" u="none">
                <a:solidFill>
                  <a:srgbClr val="ff0000"/>
                </a:solidFill>
                <a:uFillTx/>
                <a:latin typeface="Times New Roman"/>
                <a:ea typeface="Times New Roman"/>
              </a:rPr>
              <a:t>апсырма</a:t>
            </a:r>
            <a:endParaRPr b="0" lang="ru-RU" sz="2400" strike="noStrike" u="none">
              <a:solidFill>
                <a:srgbClr val="000000"/>
              </a:solidFill>
              <a:uFillTx/>
              <a:latin typeface="Calibri"/>
            </a:endParaRPr>
          </a:p>
        </p:txBody>
      </p:sp>
      <p:sp>
        <p:nvSpPr>
          <p:cNvPr id="7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1" name="Google Shape;77;p1"/>
          <p:cNvCxnSpPr/>
          <p:nvPr/>
        </p:nvCxnSpPr>
        <p:spPr>
          <a:xfrm>
            <a:off x="212400" y="6621120"/>
            <a:ext cx="11729160" cy="26280"/>
          </a:xfrm>
          <a:prstGeom prst="straightConnector1">
            <a:avLst/>
          </a:prstGeom>
          <a:ln w="57240">
            <a:solidFill>
              <a:srgbClr val="33cccc"/>
            </a:solidFill>
            <a:miter/>
          </a:ln>
        </p:spPr>
      </p:cxnSp>
      <p:cxnSp>
        <p:nvCxnSpPr>
          <p:cNvPr id="82" name="Google Shape;78;p1"/>
          <p:cNvCxnSpPr/>
          <p:nvPr/>
        </p:nvCxnSpPr>
        <p:spPr>
          <a:xfrm>
            <a:off x="757080" y="6364080"/>
            <a:ext cx="10694160" cy="37080"/>
          </a:xfrm>
          <a:prstGeom prst="straightConnector1">
            <a:avLst/>
          </a:prstGeom>
          <a:ln w="38160">
            <a:solidFill>
              <a:srgbClr val="4472c4"/>
            </a:solidFill>
            <a:miter/>
          </a:ln>
        </p:spPr>
      </p:cxnSp>
      <p:sp>
        <p:nvSpPr>
          <p:cNvPr id="83" name="TextBox 8"/>
          <p:cNvSpPr/>
          <p:nvPr/>
        </p:nvSpPr>
        <p:spPr>
          <a:xfrm>
            <a:off x="103320" y="8906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Ықтимал жауап</a:t>
            </a:r>
            <a:endParaRPr b="0" lang="ru-RU" sz="2400" strike="noStrike" u="none">
              <a:solidFill>
                <a:srgbClr val="000000"/>
              </a:solidFill>
              <a:uFillTx/>
              <a:latin typeface="Calibri"/>
            </a:endParaRPr>
          </a:p>
        </p:txBody>
      </p:sp>
      <p:sp>
        <p:nvSpPr>
          <p:cNvPr id="84" name="Прямоугольник 2"/>
          <p:cNvSpPr/>
          <p:nvPr/>
        </p:nvSpPr>
        <p:spPr>
          <a:xfrm>
            <a:off x="212760" y="1671480"/>
            <a:ext cx="12182400" cy="22129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85" name="Прямоугольник 1"/>
          <p:cNvSpPr/>
          <p:nvPr/>
        </p:nvSpPr>
        <p:spPr>
          <a:xfrm>
            <a:off x="1360440" y="1917720"/>
            <a:ext cx="9487080" cy="3020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«Күй құдіреті деген осы...»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Өнер, күй өнері... Естіген жанды елітіп, жаныңа рахат сыйлайтын күш. «Нар идірген» күйі өзінің ерекше табиғатымен қазақ өнерінің қоржынына қосылған туынды болды. Менің құлағыма бір сәт нардың ащы зары естілгендей болды. Сол нардың зары мен күйшінің тағдыры маған ой салды. Бұл әңгіме өнерді құрметтеуге шақырады. Мұнымен қатар, өмірді өкінішсіз өткізуге тәрбиелейтінін байқадым. Өнердің құдыретін сезіндім.</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Рисунок 48" descr=""/>
          <p:cNvPicPr/>
          <p:nvPr/>
        </p:nvPicPr>
        <p:blipFill>
          <a:blip r:embed="rId1"/>
          <a:stretch/>
        </p:blipFill>
        <p:spPr>
          <a:xfrm>
            <a:off x="652320" y="7978680"/>
            <a:ext cx="200160" cy="203400"/>
          </a:xfrm>
          <a:prstGeom prst="rect">
            <a:avLst/>
          </a:prstGeom>
          <a:ln w="0">
            <a:noFill/>
          </a:ln>
        </p:spPr>
      </p:pic>
      <p:sp>
        <p:nvSpPr>
          <p:cNvPr id="8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0" name="Google Shape;77;p1"/>
          <p:cNvCxnSpPr/>
          <p:nvPr/>
        </p:nvCxnSpPr>
        <p:spPr>
          <a:xfrm>
            <a:off x="212400" y="6621120"/>
            <a:ext cx="11729160" cy="26280"/>
          </a:xfrm>
          <a:prstGeom prst="straightConnector1">
            <a:avLst/>
          </a:prstGeom>
          <a:ln w="57240">
            <a:solidFill>
              <a:srgbClr val="33cccc"/>
            </a:solidFill>
            <a:miter/>
          </a:ln>
        </p:spPr>
      </p:cxnSp>
      <p:cxnSp>
        <p:nvCxnSpPr>
          <p:cNvPr id="91" name="Google Shape;78;p1"/>
          <p:cNvCxnSpPr/>
          <p:nvPr/>
        </p:nvCxnSpPr>
        <p:spPr>
          <a:xfrm>
            <a:off x="757080" y="6364080"/>
            <a:ext cx="10694160" cy="37080"/>
          </a:xfrm>
          <a:prstGeom prst="straightConnector1">
            <a:avLst/>
          </a:prstGeom>
          <a:ln w="38160">
            <a:solidFill>
              <a:srgbClr val="4472c4"/>
            </a:solidFill>
            <a:miter/>
          </a:ln>
        </p:spPr>
      </p:cxnSp>
      <p:sp>
        <p:nvSpPr>
          <p:cNvPr id="92" name="Прямоугольник 1"/>
          <p:cNvSpPr/>
          <p:nvPr/>
        </p:nvSpPr>
        <p:spPr>
          <a:xfrm>
            <a:off x="212760" y="2182680"/>
            <a:ext cx="6764400" cy="188280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Calibri"/>
              </a:rPr>
              <a:t>Бекіту сұрақтары:</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«Күй аңызы» әңгімесінің идеясы неде?</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2. «Нар идірген» күйінің тарихы туралы не айта аласың?</a:t>
            </a:r>
            <a:endParaRPr b="0" lang="ru-RU" sz="2400" strike="noStrike" u="none">
              <a:solidFill>
                <a:srgbClr val="000000"/>
              </a:solidFill>
              <a:uFillTx/>
              <a:latin typeface="Calibri"/>
            </a:endParaRPr>
          </a:p>
        </p:txBody>
      </p:sp>
      <p:pic>
        <p:nvPicPr>
          <p:cNvPr id="93" name="Рисунок 1" descr=""/>
          <p:cNvPicPr/>
          <p:nvPr/>
        </p:nvPicPr>
        <p:blipFill>
          <a:blip r:embed="rId2"/>
          <a:stretch/>
        </p:blipFill>
        <p:spPr>
          <a:xfrm>
            <a:off x="6727680" y="1290600"/>
            <a:ext cx="4722840" cy="3556080"/>
          </a:xfrm>
          <a:prstGeom prst="rect">
            <a:avLst/>
          </a:prstGeom>
          <a:ln w="0">
            <a:noFill/>
          </a:ln>
        </p:spPr>
      </p:pic>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Рисунок 48" descr=""/>
          <p:cNvPicPr/>
          <p:nvPr/>
        </p:nvPicPr>
        <p:blipFill>
          <a:blip r:embed="rId1"/>
          <a:stretch/>
        </p:blipFill>
        <p:spPr>
          <a:xfrm>
            <a:off x="652320" y="7978680"/>
            <a:ext cx="200160" cy="203400"/>
          </a:xfrm>
          <a:prstGeom prst="rect">
            <a:avLst/>
          </a:prstGeom>
          <a:ln w="0">
            <a:noFill/>
          </a:ln>
        </p:spPr>
      </p:pic>
      <p:sp>
        <p:nvSpPr>
          <p:cNvPr id="9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8" name="Google Shape;77;p1"/>
          <p:cNvCxnSpPr/>
          <p:nvPr/>
        </p:nvCxnSpPr>
        <p:spPr>
          <a:xfrm>
            <a:off x="212400" y="6621120"/>
            <a:ext cx="11729160" cy="26280"/>
          </a:xfrm>
          <a:prstGeom prst="straightConnector1">
            <a:avLst/>
          </a:prstGeom>
          <a:ln w="57240">
            <a:solidFill>
              <a:srgbClr val="33cccc"/>
            </a:solidFill>
            <a:miter/>
          </a:ln>
        </p:spPr>
      </p:cxnSp>
      <p:cxnSp>
        <p:nvCxnSpPr>
          <p:cNvPr id="99" name="Google Shape;78;p1"/>
          <p:cNvCxnSpPr/>
          <p:nvPr/>
        </p:nvCxnSpPr>
        <p:spPr>
          <a:xfrm>
            <a:off x="757080" y="6364080"/>
            <a:ext cx="10694160" cy="37080"/>
          </a:xfrm>
          <a:prstGeom prst="straightConnector1">
            <a:avLst/>
          </a:prstGeom>
          <a:ln w="38160">
            <a:solidFill>
              <a:srgbClr val="4472c4"/>
            </a:solidFill>
            <a:miter/>
          </a:ln>
        </p:spPr>
      </p:cxnSp>
      <p:sp>
        <p:nvSpPr>
          <p:cNvPr id="100" name="Прямоугольник 1"/>
          <p:cNvSpPr/>
          <p:nvPr/>
        </p:nvSpPr>
        <p:spPr>
          <a:xfrm>
            <a:off x="1352520" y="1486080"/>
            <a:ext cx="6764400" cy="175572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Calibri"/>
              </a:rPr>
              <a:t>Қосымша тапсырма</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Times New Roman"/>
              </a:rPr>
              <a:t>Қазақ күйлерінің шығу тарихы туралы мәліметтер жинақтау.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 name="Рисунок 48" descr=""/>
          <p:cNvPicPr/>
          <p:nvPr/>
        </p:nvPicPr>
        <p:blipFill>
          <a:blip r:embed="rId1"/>
          <a:stretch/>
        </p:blipFill>
        <p:spPr>
          <a:xfrm>
            <a:off x="652320" y="7978680"/>
            <a:ext cx="200160" cy="203400"/>
          </a:xfrm>
          <a:prstGeom prst="rect">
            <a:avLst/>
          </a:prstGeom>
          <a:ln w="0">
            <a:noFill/>
          </a:ln>
        </p:spPr>
      </p:pic>
      <p:sp>
        <p:nvSpPr>
          <p:cNvPr id="18" name="object 2"/>
          <p:cNvSpPr/>
          <p:nvPr/>
        </p:nvSpPr>
        <p:spPr>
          <a:xfrm>
            <a:off x="73080" y="-22320"/>
            <a:ext cx="12190320" cy="978120"/>
          </a:xfrm>
          <a:custGeom>
            <a:avLst/>
            <a:gdLst>
              <a:gd name="textAreaLeft" fmla="*/ 0 w 12190320"/>
              <a:gd name="textAreaRight" fmla="*/ 12190680 w 1219032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1" name="Google Shape;77;p1"/>
          <p:cNvCxnSpPr/>
          <p:nvPr/>
        </p:nvCxnSpPr>
        <p:spPr>
          <a:xfrm>
            <a:off x="212400" y="6621120"/>
            <a:ext cx="11729160" cy="26280"/>
          </a:xfrm>
          <a:prstGeom prst="straightConnector1">
            <a:avLst/>
          </a:prstGeom>
          <a:ln w="57240">
            <a:solidFill>
              <a:srgbClr val="33cccc"/>
            </a:solidFill>
            <a:miter/>
          </a:ln>
        </p:spPr>
      </p:cxnSp>
      <p:cxnSp>
        <p:nvCxnSpPr>
          <p:cNvPr id="22" name="Google Shape;78;p1"/>
          <p:cNvCxnSpPr/>
          <p:nvPr/>
        </p:nvCxnSpPr>
        <p:spPr>
          <a:xfrm>
            <a:off x="730080" y="3703320"/>
            <a:ext cx="10694160" cy="37080"/>
          </a:xfrm>
          <a:prstGeom prst="straightConnector1">
            <a:avLst/>
          </a:prstGeom>
          <a:ln w="38160">
            <a:solidFill>
              <a:srgbClr val="4472c4"/>
            </a:solidFill>
            <a:miter/>
          </a:ln>
        </p:spPr>
      </p:cxnSp>
      <p:sp>
        <p:nvSpPr>
          <p:cNvPr id="23" name="TextBox 8"/>
          <p:cNvSpPr/>
          <p:nvPr/>
        </p:nvSpPr>
        <p:spPr>
          <a:xfrm>
            <a:off x="752400" y="1235160"/>
            <a:ext cx="9882360" cy="120816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Оқу мақсаттары: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Б/С 1 шығарманың көркемдік- идеялық құндылығын гуманистік тұрғыдан талдап, әдеби эссе жазу;</a:t>
            </a:r>
            <a:r>
              <a:rPr b="1" lang="ru-RU"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24" name="TextBox 1"/>
          <p:cNvSpPr/>
          <p:nvPr/>
        </p:nvSpPr>
        <p:spPr>
          <a:xfrm>
            <a:off x="671760" y="4135320"/>
            <a:ext cx="10396080" cy="1737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Calibri"/>
              </a:rPr>
              <a:t>-шығарманың көркемдік- идеялық құндылығын гуманистік тұрғыдан талдау;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-әдеби эссе жазу;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9" name="Google Shape;77;p1"/>
          <p:cNvCxnSpPr/>
          <p:nvPr/>
        </p:nvCxnSpPr>
        <p:spPr>
          <a:xfrm>
            <a:off x="212400" y="6621120"/>
            <a:ext cx="11729160" cy="26280"/>
          </a:xfrm>
          <a:prstGeom prst="straightConnector1">
            <a:avLst/>
          </a:prstGeom>
          <a:ln w="57240">
            <a:solidFill>
              <a:srgbClr val="33cccc"/>
            </a:solidFill>
            <a:miter/>
          </a:ln>
        </p:spPr>
      </p:cxnSp>
      <p:cxnSp>
        <p:nvCxnSpPr>
          <p:cNvPr id="30" name="Google Shape;78;p1"/>
          <p:cNvCxnSpPr/>
          <p:nvPr/>
        </p:nvCxnSpPr>
        <p:spPr>
          <a:xfrm>
            <a:off x="757080" y="6364080"/>
            <a:ext cx="10694160" cy="37080"/>
          </a:xfrm>
          <a:prstGeom prst="straightConnector1">
            <a:avLst/>
          </a:prstGeom>
          <a:ln w="38160">
            <a:solidFill>
              <a:srgbClr val="4472c4"/>
            </a:solidFill>
            <a:miter/>
          </a:ln>
        </p:spPr>
      </p:cxnSp>
      <p:sp>
        <p:nvSpPr>
          <p:cNvPr id="31"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2" name="TextBox 9"/>
          <p:cNvSpPr/>
          <p:nvPr/>
        </p:nvSpPr>
        <p:spPr>
          <a:xfrm>
            <a:off x="974880" y="1758960"/>
            <a:ext cx="7210440" cy="21754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Бағалау </a:t>
            </a:r>
            <a:r>
              <a:rPr b="1" lang="kk-KZ" sz="2400" strike="noStrike" u="none">
                <a:solidFill>
                  <a:srgbClr val="000000"/>
                </a:solidFill>
                <a:uFillTx/>
                <a:latin typeface="Times New Roman"/>
                <a:ea typeface="Times New Roman"/>
              </a:rPr>
              <a:t>критерийлері:</a:t>
            </a:r>
            <a:endParaRPr b="0" lang="ru-RU" sz="2400" strike="noStrike" u="none">
              <a:solidFill>
                <a:srgbClr val="000000"/>
              </a:solidFill>
              <a:uFillTx/>
              <a:latin typeface="Calibri"/>
            </a:endParaRPr>
          </a:p>
          <a:p>
            <a:pPr>
              <a:lnSpc>
                <a:spcPct val="90000"/>
              </a:lnSpc>
              <a:spcBef>
                <a:spcPts val="10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Calibri"/>
                <a:ea typeface="Arial"/>
              </a:rPr>
              <a:t> </a:t>
            </a:r>
            <a:r>
              <a:rPr b="0" lang="kk-KZ" sz="2400" strike="noStrike" u="none">
                <a:solidFill>
                  <a:srgbClr val="000000"/>
                </a:solidFill>
                <a:uFillTx/>
                <a:latin typeface="Times New Roman"/>
                <a:ea typeface="Times New Roman"/>
              </a:rPr>
              <a:t>шығарманың көркемдік- идеялық құндылығын таба алады;</a:t>
            </a:r>
            <a:endParaRPr b="0" lang="ru-RU" sz="2400" strike="noStrike" u="none">
              <a:solidFill>
                <a:srgbClr val="000000"/>
              </a:solidFill>
              <a:uFillTx/>
              <a:latin typeface="Calibri"/>
            </a:endParaRPr>
          </a:p>
          <a:p>
            <a:pPr>
              <a:lnSpc>
                <a:spcPct val="90000"/>
              </a:lnSpc>
              <a:spcBef>
                <a:spcPts val="100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гуманистік тұрғыдан талдай алады;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әдеби эссе жазады;</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a:off x="1440" y="0"/>
            <a:ext cx="12190680" cy="420840"/>
          </a:xfrm>
          <a:custGeom>
            <a:avLst/>
            <a:gdLst>
              <a:gd name="textAreaLeft" fmla="*/ 0 w 12190680"/>
              <a:gd name="textAreaRight" fmla="*/ 12191040 w 12190680"/>
              <a:gd name="textAreaTop" fmla="*/ 0 h 420840"/>
              <a:gd name="textAreaBottom" fmla="*/ 421200 h 4208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757080" y="6364080"/>
            <a:ext cx="10694160" cy="37080"/>
          </a:xfrm>
          <a:prstGeom prst="straightConnector1">
            <a:avLst/>
          </a:prstGeom>
          <a:ln w="38160">
            <a:solidFill>
              <a:srgbClr val="4472c4"/>
            </a:solidFill>
            <a:miter/>
          </a:ln>
        </p:spPr>
      </p:cxnSp>
      <p:sp>
        <p:nvSpPr>
          <p:cNvPr id="39" name="TextBox 9"/>
          <p:cNvSpPr/>
          <p:nvPr/>
        </p:nvSpPr>
        <p:spPr>
          <a:xfrm>
            <a:off x="5135400" y="2333520"/>
            <a:ext cx="9313920" cy="18464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Әнге әуес, күйге құмар бала жаны сұлу,</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өмірге ғашық болып келеді</a:t>
            </a:r>
            <a:r>
              <a:rPr b="0" lang="kk-KZ" sz="2800" strike="noStrike" u="none">
                <a:solidFill>
                  <a:srgbClr val="000000"/>
                </a:solidFill>
                <a:uFillTx/>
                <a:latin typeface="Arial"/>
                <a:ea typeface="Times New Roman"/>
              </a:rPr>
              <a:t>.</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Мұхтар Әуезов</a:t>
            </a:r>
            <a:endParaRPr b="0" lang="ru-RU" sz="2400" strike="noStrike" u="none">
              <a:solidFill>
                <a:srgbClr val="000000"/>
              </a:solidFill>
              <a:uFillTx/>
              <a:latin typeface="Calibri"/>
            </a:endParaRPr>
          </a:p>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Қасым Жомарт ТоқаевҚ</a:t>
            </a:r>
            <a:endParaRPr b="0" lang="ru-RU" sz="2400" strike="noStrike" u="none">
              <a:solidFill>
                <a:srgbClr val="000000"/>
              </a:solidFill>
              <a:uFillTx/>
              <a:latin typeface="Calibri"/>
            </a:endParaRPr>
          </a:p>
        </p:txBody>
      </p:sp>
      <p:pic>
        <p:nvPicPr>
          <p:cNvPr id="40" name="Рисунок 1" descr=""/>
          <p:cNvPicPr/>
          <p:nvPr/>
        </p:nvPicPr>
        <p:blipFill>
          <a:blip r:embed="rId2"/>
          <a:stretch/>
        </p:blipFill>
        <p:spPr>
          <a:xfrm>
            <a:off x="652320" y="977760"/>
            <a:ext cx="4133880" cy="482940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Рисунок 48" descr=""/>
          <p:cNvPicPr/>
          <p:nvPr/>
        </p:nvPicPr>
        <p:blipFill>
          <a:blip r:embed="rId1"/>
          <a:stretch/>
        </p:blipFill>
        <p:spPr>
          <a:xfrm>
            <a:off x="652320" y="7978680"/>
            <a:ext cx="200160" cy="203400"/>
          </a:xfrm>
          <a:prstGeom prst="rect">
            <a:avLst/>
          </a:prstGeom>
          <a:ln w="0">
            <a:noFill/>
          </a:ln>
        </p:spPr>
      </p:pic>
      <p:sp>
        <p:nvSpPr>
          <p:cNvPr id="42" name="object 2"/>
          <p:cNvSpPr/>
          <p:nvPr/>
        </p:nvSpPr>
        <p:spPr>
          <a:xfrm>
            <a:off x="3240" y="0"/>
            <a:ext cx="12188880" cy="446040"/>
          </a:xfrm>
          <a:custGeom>
            <a:avLst/>
            <a:gdLst>
              <a:gd name="textAreaLeft" fmla="*/ 0 w 12188880"/>
              <a:gd name="textAreaRight" fmla="*/ 12189240 w 12188880"/>
              <a:gd name="textAreaTop" fmla="*/ 0 h 446040"/>
              <a:gd name="textAreaBottom" fmla="*/ 446400 h 446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4" name="Прямоугольник 74"/>
          <p:cNvSpPr/>
          <p:nvPr/>
        </p:nvSpPr>
        <p:spPr>
          <a:xfrm>
            <a:off x="852480" y="743040"/>
            <a:ext cx="9282240" cy="5819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1" lang="ru-RU" sz="2400" strike="noStrike" u="none">
                <a:solidFill>
                  <a:srgbClr val="000000"/>
                </a:solidFill>
                <a:uFillTx/>
                <a:latin typeface="Times New Roman"/>
                <a:ea typeface="Times New Roman"/>
              </a:rPr>
              <a:t> </a:t>
            </a:r>
            <a:r>
              <a:rPr b="1" lang="ru-RU" sz="2400" strike="noStrike" u="none">
                <a:solidFill>
                  <a:srgbClr val="ff0000"/>
                </a:solidFill>
                <a:uFillTx/>
                <a:latin typeface="Times New Roman"/>
                <a:ea typeface="Times New Roman"/>
              </a:rPr>
              <a:t>Серпілген сауал</a:t>
            </a:r>
            <a:endParaRPr b="0" lang="ru-RU" sz="2400" strike="noStrike" u="none">
              <a:solidFill>
                <a:srgbClr val="000000"/>
              </a:solidFill>
              <a:uFillTx/>
              <a:latin typeface="Calibri"/>
            </a:endParaRPr>
          </a:p>
          <a:p>
            <a:pP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Times New Roman"/>
                <a:ea typeface="Times New Roman"/>
              </a:rPr>
              <a:t>11</a:t>
            </a:r>
            <a:r>
              <a:rPr b="0" lang="kk-KZ" sz="2400" strike="noStrike" u="none">
                <a:solidFill>
                  <a:srgbClr val="000000"/>
                </a:solidFill>
                <a:uFillTx/>
                <a:latin typeface="Times New Roman"/>
                <a:ea typeface="Times New Roman"/>
              </a:rPr>
              <a:t>«Өнер», «Өнер иесі» деген ұғымдарды қалай түсінесіңдер?  </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Шығармада ұнамсыз кейіпкерлердің болмау себебі неде деп ойлайсыңдар? </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Жаңа күйдің пайда болуына не түрткі болды? </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«Екі күйші өнерлеріңді бірдей салыңдар» деген қыз сөзінің астары қандай еді? </a:t>
            </a:r>
            <a:endParaRPr b="0" lang="ru-RU" sz="2400" strike="noStrike" u="none">
              <a:solidFill>
                <a:srgbClr val="000000"/>
              </a:solidFill>
              <a:uFillTx/>
              <a:latin typeface="Calibri"/>
            </a:endParaRPr>
          </a:p>
          <a:p>
            <a:pPr>
              <a:lnSpc>
                <a:spcPts val="1573"/>
              </a:lnSpc>
              <a:spcBef>
                <a:spcPts val="1001"/>
              </a:spcBef>
              <a:spcAft>
                <a:spcPts val="1562"/>
              </a:spcAft>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nSpc>
                <a:spcPts val="1573"/>
              </a:lnSpc>
              <a:spcBef>
                <a:spcPts val="1001"/>
              </a:spcBef>
              <a:spcAft>
                <a:spcPts val="1562"/>
              </a:spcAft>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Arial"/>
              </a:rPr>
              <a:t>Дескрипторы:</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Arial"/>
              </a:rPr>
              <a:t> </a:t>
            </a:r>
            <a:r>
              <a:rPr b="0" lang="kk-KZ" sz="2400" strike="noStrike" u="none">
                <a:solidFill>
                  <a:srgbClr val="000000"/>
                </a:solidFill>
                <a:uFillTx/>
                <a:latin typeface="Times New Roman"/>
                <a:ea typeface="Arial"/>
              </a:rPr>
              <a:t>* Шығарма мазмұнын біледі;</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Arial"/>
              </a:rPr>
              <a:t> </a:t>
            </a:r>
            <a:r>
              <a:rPr b="0" lang="kk-KZ" sz="2400" strike="noStrike" u="none">
                <a:solidFill>
                  <a:srgbClr val="000000"/>
                </a:solidFill>
                <a:uFillTx/>
                <a:latin typeface="Times New Roman"/>
                <a:ea typeface="Arial"/>
              </a:rPr>
              <a:t>* Өмірмен байланыстыра алады;</a:t>
            </a:r>
            <a:endParaRPr b="0" lang="ru-RU" sz="2400" strike="noStrike" u="none">
              <a:solidFill>
                <a:srgbClr val="000000"/>
              </a:solidFill>
              <a:uFillTx/>
              <a:latin typeface="Calibri"/>
            </a:endParaRPr>
          </a:p>
          <a:p>
            <a:pPr algn="just">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5" name="Рисунок 48" descr=""/>
          <p:cNvPicPr/>
          <p:nvPr/>
        </p:nvPicPr>
        <p:blipFill>
          <a:blip r:embed="rId1"/>
          <a:stretch/>
        </p:blipFill>
        <p:spPr>
          <a:xfrm>
            <a:off x="652320" y="7978680"/>
            <a:ext cx="200160" cy="203400"/>
          </a:xfrm>
          <a:prstGeom prst="rect">
            <a:avLst/>
          </a:prstGeom>
          <a:ln w="0">
            <a:noFill/>
          </a:ln>
        </p:spPr>
      </p:pic>
      <p:sp>
        <p:nvSpPr>
          <p:cNvPr id="46" name="object 2"/>
          <p:cNvSpPr/>
          <p:nvPr/>
        </p:nvSpPr>
        <p:spPr>
          <a:xfrm>
            <a:off x="3240" y="0"/>
            <a:ext cx="12188880" cy="446040"/>
          </a:xfrm>
          <a:custGeom>
            <a:avLst/>
            <a:gdLst>
              <a:gd name="textAreaLeft" fmla="*/ 0 w 12188880"/>
              <a:gd name="textAreaRight" fmla="*/ 12189240 w 12188880"/>
              <a:gd name="textAreaTop" fmla="*/ 0 h 446040"/>
              <a:gd name="textAreaBottom" fmla="*/ 446400 h 446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8" name="Прямоугольник 74"/>
          <p:cNvSpPr/>
          <p:nvPr/>
        </p:nvSpPr>
        <p:spPr>
          <a:xfrm>
            <a:off x="852480" y="743040"/>
            <a:ext cx="9282240" cy="3856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1" lang="ru-RU" sz="2400" strike="noStrike" u="none">
                <a:solidFill>
                  <a:srgbClr val="ff0000"/>
                </a:solidFill>
                <a:uFillTx/>
                <a:latin typeface="Times New Roman"/>
                <a:ea typeface="Times New Roman"/>
              </a:rPr>
              <a:t>Ықтимал жауап</a:t>
            </a:r>
            <a:endParaRPr b="0" lang="ru-RU" sz="2400" strike="noStrike" u="none">
              <a:solidFill>
                <a:srgbClr val="000000"/>
              </a:solidFill>
              <a:uFillTx/>
              <a:latin typeface="Calibri"/>
            </a:endParaRPr>
          </a:p>
          <a:p>
            <a:pP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Өнер-адамның әлемді көркемдік жағынан игеру әрекеті болса, өнер иесі өнерді насихаттап, белгілі бір өнер түрін таратушы.</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 өнерді, өнер иелерін дәріптейді.</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Жаңа күйдің пайда болуына ботасы өлген нар түрткі болды.</a:t>
            </a:r>
            <a:endParaRPr b="0" lang="ru-RU" sz="2400" strike="noStrike" u="none">
              <a:solidFill>
                <a:srgbClr val="000000"/>
              </a:solidFill>
              <a:uFillTx/>
              <a:latin typeface="Calibri"/>
            </a:endParaRPr>
          </a:p>
          <a:p>
            <a:pPr>
              <a:lnSpc>
                <a:spcPct val="90000"/>
              </a:lnSpc>
              <a:spcBef>
                <a:spcPts val="1001"/>
              </a:spcBef>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Естеместің шәкірті, жас домбырашы Оразымбет Жаңылдың назарын өзіне аудартып еді.</a:t>
            </a:r>
            <a:endParaRPr b="0" lang="ru-RU" sz="2400" strike="noStrike" u="none">
              <a:solidFill>
                <a:srgbClr val="000000"/>
              </a:solidFill>
              <a:uFillTx/>
              <a:latin typeface="Calibri"/>
            </a:endParaRPr>
          </a:p>
          <a:p>
            <a:pPr algn="just">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9" name="Рисунок 48" descr=""/>
          <p:cNvPicPr/>
          <p:nvPr/>
        </p:nvPicPr>
        <p:blipFill>
          <a:blip r:embed="rId1"/>
          <a:stretch/>
        </p:blipFill>
        <p:spPr>
          <a:xfrm>
            <a:off x="652320" y="7978680"/>
            <a:ext cx="200160" cy="203400"/>
          </a:xfrm>
          <a:prstGeom prst="rect">
            <a:avLst/>
          </a:prstGeom>
          <a:ln w="0">
            <a:noFill/>
          </a:ln>
        </p:spPr>
      </p:pic>
      <p:sp>
        <p:nvSpPr>
          <p:cNvPr id="50" name="object 2"/>
          <p:cNvSpPr/>
          <p:nvPr/>
        </p:nvSpPr>
        <p:spPr>
          <a:xfrm>
            <a:off x="3240" y="0"/>
            <a:ext cx="12188880" cy="446040"/>
          </a:xfrm>
          <a:custGeom>
            <a:avLst/>
            <a:gdLst>
              <a:gd name="textAreaLeft" fmla="*/ 0 w 12188880"/>
              <a:gd name="textAreaRight" fmla="*/ 12189240 w 12188880"/>
              <a:gd name="textAreaTop" fmla="*/ 0 h 446040"/>
              <a:gd name="textAreaBottom" fmla="*/ 446400 h 44604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2" name="Прямоугольник 74"/>
          <p:cNvSpPr/>
          <p:nvPr/>
        </p:nvSpPr>
        <p:spPr>
          <a:xfrm>
            <a:off x="627120" y="719280"/>
            <a:ext cx="1151892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1" lang="ru-RU" sz="2400" strike="noStrike" u="none">
                <a:solidFill>
                  <a:srgbClr val="000000"/>
                </a:solidFill>
                <a:uFillTx/>
                <a:latin typeface="Times New Roman"/>
                <a:ea typeface="Times New Roman"/>
              </a:rPr>
              <a:t> </a:t>
            </a:r>
            <a:r>
              <a:rPr b="1" lang="ru-RU" sz="2400" strike="noStrike" u="none">
                <a:solidFill>
                  <a:srgbClr val="ff0000"/>
                </a:solidFill>
                <a:uFillTx/>
                <a:latin typeface="Times New Roman"/>
                <a:ea typeface="Times New Roman"/>
              </a:rPr>
              <a:t>1-тапсырма.  </a:t>
            </a:r>
            <a:r>
              <a:rPr b="1" lang="kk-KZ" sz="2400" strike="noStrike" u="none">
                <a:solidFill>
                  <a:srgbClr val="ff0000"/>
                </a:solidFill>
                <a:uFillTx/>
                <a:latin typeface="Times New Roman"/>
                <a:ea typeface="Arial"/>
              </a:rPr>
              <a:t>Шығарманың көркемдік- идеялық құндылығын ескере отырып, кестені толтыр.</a:t>
            </a:r>
            <a:endParaRPr b="0" lang="ru-RU" sz="2400" strike="noStrike" u="none">
              <a:solidFill>
                <a:srgbClr val="000000"/>
              </a:solidFill>
              <a:uFillTx/>
              <a:latin typeface="Calibri"/>
            </a:endParaRPr>
          </a:p>
          <a:p>
            <a:pPr algn="just">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Times New Roman"/>
                <a:ea typeface="Times New Roman"/>
              </a:rPr>
              <a:t> </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kk-KZ" sz="2400" strike="noStrike" u="none">
                <a:solidFill>
                  <a:srgbClr val="000000"/>
                </a:solidFill>
                <a:uFillTx/>
                <a:latin typeface="Times New Roman"/>
                <a:ea typeface="Calibri"/>
              </a:rPr>
              <a:t> </a:t>
            </a:r>
            <a:r>
              <a:rPr b="0" lang="ru-RU" sz="2400" strike="noStrike" u="none">
                <a:solidFill>
                  <a:srgbClr val="ffffff"/>
                </a:solidFill>
                <a:uFillTx/>
                <a:latin typeface="Neo Sans Cyr"/>
                <a:ea typeface="Arial"/>
              </a:rPr>
              <a:t>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graphicFrame>
        <p:nvGraphicFramePr>
          <p:cNvPr id="53" name=""/>
          <p:cNvGraphicFramePr/>
          <p:nvPr/>
        </p:nvGraphicFramePr>
        <p:xfrm>
          <a:off x="1600200" y="1898640"/>
          <a:ext cx="9393120" cy="2536920"/>
        </p:xfrm>
        <a:graphic>
          <a:graphicData uri="http://schemas.openxmlformats.org/drawingml/2006/table">
            <a:tbl>
              <a:tblPr/>
              <a:tblGrid>
                <a:gridCol w="2984400"/>
                <a:gridCol w="2984760"/>
                <a:gridCol w="3423960"/>
              </a:tblGrid>
              <a:tr h="1260360">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«Нар идірген» күйінің шығуына әсер еткендер</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r>
                        <a:rPr b="0" lang="kk-KZ" sz="2400" strike="noStrike" u="none">
                          <a:solidFill>
                            <a:srgbClr val="ff0000"/>
                          </a:solidFill>
                          <a:uFillTx/>
                          <a:latin typeface="Times New Roman"/>
                          <a:ea typeface="Times New Roman"/>
                        </a:rPr>
                        <a:t>«Апырым- ай, осы мал жарықтықтың күйге елігетіні болады деуші еді» деген қарт сөзінің мәні</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Естемес пен нардың тағдырында қандай ұқсастық бар?</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76560">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000" strike="noStrike" u="none">
                          <a:solidFill>
                            <a:srgbClr val="333300"/>
                          </a:solidFill>
                          <a:uFillTx/>
                          <a:latin typeface="Georgia"/>
                          <a:ea typeface="Times New Roman"/>
                        </a:rPr>
                        <a:t> </a:t>
                      </a:r>
                      <a:endParaRPr b="0" lang="ru-RU" sz="1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333300"/>
                          </a:solidFill>
                          <a:uFillTx/>
                          <a:latin typeface="Calibri"/>
                          <a:ea typeface="Times New Roman"/>
                        </a:rPr>
                        <a:t> </a:t>
                      </a:r>
                      <a:endParaRPr b="0" lang="ru-RU" sz="11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000" strike="noStrike" u="none">
                          <a:solidFill>
                            <a:srgbClr val="333300"/>
                          </a:solidFill>
                          <a:uFillTx/>
                          <a:latin typeface="Georgia"/>
                          <a:ea typeface="Times New Roman"/>
                        </a:rPr>
                        <a:t> </a:t>
                      </a:r>
                      <a:r>
                        <a:rPr b="0" lang="kk-KZ" sz="1000" strike="noStrike" u="none">
                          <a:solidFill>
                            <a:srgbClr val="333300"/>
                          </a:solidFill>
                          <a:uFillTx/>
                          <a:latin typeface="Cambria"/>
                          <a:ea typeface="Times New Roman"/>
                        </a:rPr>
                        <a:t> </a:t>
                      </a:r>
                      <a:endParaRPr b="0" lang="ru-RU" sz="1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54" name="Прямоугольник 4"/>
          <p:cNvSpPr/>
          <p:nvPr/>
        </p:nvSpPr>
        <p:spPr>
          <a:xfrm>
            <a:off x="1301760" y="5221440"/>
            <a:ext cx="6095880" cy="1223640"/>
          </a:xfrm>
          <a:prstGeom prst="rect">
            <a:avLst/>
          </a:prstGeom>
          <a:noFill/>
          <a:ln w="0">
            <a:noFill/>
          </a:ln>
        </p:spPr>
        <p:style>
          <a:lnRef idx="0"/>
          <a:fillRef idx="0"/>
          <a:effectRef idx="0"/>
          <a:fontRef idx="minor"/>
        </p:style>
        <p:txBody>
          <a:bodyPr lIns="90000" rIns="90000" tIns="46800" bIns="46800" anchor="t">
            <a:sp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Дескрипторы: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 </a:t>
            </a:r>
            <a:r>
              <a:rPr b="0" lang="kk-KZ" sz="2400" strike="noStrike" u="none">
                <a:solidFill>
                  <a:srgbClr val="000000"/>
                </a:solidFill>
                <a:uFillTx/>
                <a:latin typeface="Times New Roman"/>
                <a:ea typeface="Arial"/>
              </a:rPr>
              <a:t>*Күйдің шығу тарихын біледі;</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Arial"/>
              </a:rPr>
              <a:t>*Көркемдік құндылығын анықтай алады;</a:t>
            </a:r>
            <a:endParaRPr b="0" lang="ru-RU" sz="24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5" name="Рисунок 48" descr=""/>
          <p:cNvPicPr/>
          <p:nvPr/>
        </p:nvPicPr>
        <p:blipFill>
          <a:blip r:embed="rId1"/>
          <a:stretch/>
        </p:blipFill>
        <p:spPr>
          <a:xfrm>
            <a:off x="652320" y="7978680"/>
            <a:ext cx="200160" cy="203400"/>
          </a:xfrm>
          <a:prstGeom prst="rect">
            <a:avLst/>
          </a:prstGeom>
          <a:ln w="0">
            <a:noFill/>
          </a:ln>
        </p:spPr>
      </p:pic>
      <p:sp>
        <p:nvSpPr>
          <p:cNvPr id="56"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9" name="Google Shape;77;p1"/>
          <p:cNvCxnSpPr/>
          <p:nvPr/>
        </p:nvCxnSpPr>
        <p:spPr>
          <a:xfrm>
            <a:off x="212400" y="6621120"/>
            <a:ext cx="11729160" cy="26280"/>
          </a:xfrm>
          <a:prstGeom prst="straightConnector1">
            <a:avLst/>
          </a:prstGeom>
          <a:ln w="57240">
            <a:solidFill>
              <a:srgbClr val="33cccc"/>
            </a:solidFill>
            <a:miter/>
          </a:ln>
        </p:spPr>
      </p:cxnSp>
      <p:sp>
        <p:nvSpPr>
          <p:cNvPr id="60" name="Прямоугольник 3"/>
          <p:cNvSpPr/>
          <p:nvPr/>
        </p:nvSpPr>
        <p:spPr>
          <a:xfrm>
            <a:off x="712800" y="4683240"/>
            <a:ext cx="10737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p:txBody>
      </p:sp>
      <p:graphicFrame>
        <p:nvGraphicFramePr>
          <p:cNvPr id="61" name=""/>
          <p:cNvGraphicFramePr/>
          <p:nvPr/>
        </p:nvGraphicFramePr>
        <p:xfrm>
          <a:off x="1309680" y="1795320"/>
          <a:ext cx="9601200" cy="3494160"/>
        </p:xfrm>
        <a:graphic>
          <a:graphicData uri="http://schemas.openxmlformats.org/drawingml/2006/table">
            <a:tbl>
              <a:tblPr/>
              <a:tblGrid>
                <a:gridCol w="3049560"/>
                <a:gridCol w="3049560"/>
                <a:gridCol w="3502080"/>
              </a:tblGrid>
              <a:tr h="1609920">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«Нар идірген» күйінің шығуына әсер еткендер</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r>
                        <a:rPr b="0" lang="kk-KZ" sz="2400" strike="noStrike" u="none">
                          <a:solidFill>
                            <a:srgbClr val="ff0000"/>
                          </a:solidFill>
                          <a:uFillTx/>
                          <a:latin typeface="Times New Roman"/>
                          <a:ea typeface="Times New Roman"/>
                        </a:rPr>
                        <a:t>«Апырым- ай, осы мал жарықтықтың күйге елігетіні болады деуші еді» деген қарт сөзінің мәні</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Естемес пен нардың тағдырында қандай ұқсастық бар?</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884240">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333300"/>
                          </a:solidFill>
                          <a:uFillTx/>
                          <a:latin typeface="Times New Roman"/>
                          <a:ea typeface="Times New Roman"/>
                        </a:rPr>
                        <a:t>Нар, Қарт, Жаңыл, Оразымбет</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333300"/>
                          </a:solidFill>
                          <a:uFillTx/>
                          <a:latin typeface="Times New Roman"/>
                          <a:ea typeface="Times New Roman"/>
                        </a:rPr>
                        <a:t>Күйдің құдіреттілігінің шексіз екендігі.  Күй тілінің тіпті мал екеш малды да еліте алатынын айтқысы келді. </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ts val="1573"/>
                        </a:lnSpc>
                        <a:spcAft>
                          <a:spcPts val="1562"/>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333300"/>
                          </a:solidFill>
                          <a:uFillTx/>
                          <a:latin typeface="Times New Roman"/>
                          <a:ea typeface="Times New Roman"/>
                        </a:rPr>
                        <a:t>Екеуінің ұқсастығы тағдырларында. Естемес өмір бақи жалғыздықтың дәмін сезген жан болса, нар да ботасынан айырылып, жалғыз қалған еді. </a:t>
                      </a:r>
                      <a:endParaRPr b="0" lang="ru-RU" sz="24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62" name="Прямоугольник 2"/>
          <p:cNvSpPr/>
          <p:nvPr/>
        </p:nvSpPr>
        <p:spPr>
          <a:xfrm>
            <a:off x="2736360" y="1057320"/>
            <a:ext cx="50000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Өз жауабыңызбен салыстырыңыз.</a:t>
            </a:r>
            <a:endParaRPr b="0" lang="ru-RU" sz="2400" strike="noStrike" u="none">
              <a:solidFill>
                <a:srgbClr val="000000"/>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3" name="Рисунок 48" descr=""/>
          <p:cNvPicPr/>
          <p:nvPr/>
        </p:nvPicPr>
        <p:blipFill>
          <a:blip r:embed="rId1"/>
          <a:stretch/>
        </p:blipFill>
        <p:spPr>
          <a:xfrm>
            <a:off x="652320" y="7978680"/>
            <a:ext cx="200160" cy="203400"/>
          </a:xfrm>
          <a:prstGeom prst="rect">
            <a:avLst/>
          </a:prstGeom>
          <a:ln w="0">
            <a:noFill/>
          </a:ln>
        </p:spPr>
      </p:pic>
      <p:sp>
        <p:nvSpPr>
          <p:cNvPr id="64"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7" name="Google Shape;77;p1"/>
          <p:cNvCxnSpPr/>
          <p:nvPr/>
        </p:nvCxnSpPr>
        <p:spPr>
          <a:xfrm>
            <a:off x="212400" y="6621120"/>
            <a:ext cx="11729160" cy="26280"/>
          </a:xfrm>
          <a:prstGeom prst="straightConnector1">
            <a:avLst/>
          </a:prstGeom>
          <a:ln w="57240">
            <a:solidFill>
              <a:srgbClr val="33cccc"/>
            </a:solidFill>
            <a:miter/>
          </a:ln>
        </p:spPr>
      </p:cxnSp>
      <p:sp>
        <p:nvSpPr>
          <p:cNvPr id="68" name="Прямоугольник 1"/>
          <p:cNvSpPr/>
          <p:nvPr/>
        </p:nvSpPr>
        <p:spPr>
          <a:xfrm>
            <a:off x="212760" y="1047600"/>
            <a:ext cx="11560320" cy="4910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0000"/>
                </a:solidFill>
                <a:uFillTx/>
                <a:latin typeface="Times New Roman"/>
                <a:ea typeface="Times New Roman"/>
              </a:rPr>
              <a:t>                                                                      </a:t>
            </a:r>
            <a:r>
              <a:rPr b="1" lang="kk-KZ" sz="2400" strike="noStrike" u="none">
                <a:solidFill>
                  <a:srgbClr val="ff0000"/>
                </a:solidFill>
                <a:uFillTx/>
                <a:latin typeface="Times New Roman"/>
                <a:ea typeface="Times New Roman"/>
              </a:rPr>
              <a:t>Теориялық ұғым</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Гуманизм- латын тілінен енген термин. Адамның өмірге, болашаққа құштарлығын, жауапкершілігін, ар- намысын, яғни адами қасиеттерін дәріптеп көрсету.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ea typeface="Arial"/>
              </a:rPr>
              <a:t> </a:t>
            </a:r>
            <a:endParaRPr b="0" lang="ru-RU" sz="2800" strike="noStrike" u="none">
              <a:solidFill>
                <a:srgbClr val="000000"/>
              </a:solidFill>
              <a:uFillTx/>
              <a:latin typeface="Calibri"/>
            </a:endParaRPr>
          </a:p>
        </p:txBody>
      </p:sp>
      <p:sp>
        <p:nvSpPr>
          <p:cNvPr id="69" name="Прямоугольник 3"/>
          <p:cNvSpPr/>
          <p:nvPr/>
        </p:nvSpPr>
        <p:spPr>
          <a:xfrm>
            <a:off x="712800" y="4683240"/>
            <a:ext cx="10737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endParaRPr b="0" lang="ru-RU" sz="24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6470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Пользователь Windows</cp:lastModifiedBy>
  <cp:lastPrinted>2020-03-24T14:36:16Z</cp:lastPrinted>
  <dcterms:modified xsi:type="dcterms:W3CDTF">2021-04-12T00:55:34Z</dcterms:modified>
  <cp:revision>489</cp:revision>
  <dc:subject/>
  <dc:title>Презентация PowerPoint</dc:title>
</cp:coreProperties>
</file>