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4.jpeg" ContentType="image/jpeg"/>
  <Override PartName="/ppt/media/image2.png" ContentType="image/png"/>
  <Override PartName="/ppt/media/image3.png" ContentType="image/png"/>
  <Override PartName="/ppt/media/image5.jpeg" ContentType="image/jpeg"/>
  <Override PartName="/ppt/slides/_rels/slide8.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7146880C-8313-4437-AB18-019E4267B61E}"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AE8E7162-4EA0-4E7E-96AD-9DCAEC092958}"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757080" y="3716280"/>
            <a:ext cx="10694160" cy="37440"/>
          </a:xfrm>
          <a:prstGeom prst="straightConnector1">
            <a:avLst/>
          </a:prstGeom>
          <a:ln w="57240">
            <a:solidFill>
              <a:srgbClr val="4472c4"/>
            </a:solidFill>
            <a:miter/>
          </a:ln>
        </p:spPr>
      </p:cxnSp>
      <p:sp>
        <p:nvSpPr>
          <p:cNvPr id="11" name="TextBox 25"/>
          <p:cNvSpPr/>
          <p:nvPr/>
        </p:nvSpPr>
        <p:spPr>
          <a:xfrm>
            <a:off x="1228680" y="40114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ahoma"/>
                <a:ea typeface="Tahoma"/>
              </a:rPr>
              <a:t>Сабақтың тақырыбы:</a:t>
            </a:r>
            <a:endParaRPr b="0" lang="ru-RU" sz="2400" strike="noStrike" u="none">
              <a:solidFill>
                <a:srgbClr val="000000"/>
              </a:solidFill>
              <a:uFillTx/>
              <a:latin typeface="Calibri"/>
            </a:endParaRPr>
          </a:p>
        </p:txBody>
      </p:sp>
      <p:sp>
        <p:nvSpPr>
          <p:cNvPr id="12" name="TextBox 9"/>
          <p:cNvSpPr/>
          <p:nvPr/>
        </p:nvSpPr>
        <p:spPr>
          <a:xfrm>
            <a:off x="9630720" y="184320"/>
            <a:ext cx="2074320" cy="5814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ff"/>
                </a:solidFill>
                <a:uFillTx/>
                <a:latin typeface="Tahoma"/>
                <a:ea typeface="Tahoma"/>
              </a:rPr>
              <a:t>ҚАЗАҚ ӘДЕБИЕТІ </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ffffff"/>
                </a:solidFill>
                <a:uFillTx/>
                <a:latin typeface="Tahoma"/>
                <a:ea typeface="Tahoma"/>
              </a:rPr>
              <a:t>8-СЫНЫП</a:t>
            </a:r>
            <a:endParaRPr b="0" lang="ru-RU" sz="1600" strike="noStrike" u="none">
              <a:solidFill>
                <a:srgbClr val="000000"/>
              </a:solidFill>
              <a:uFillTx/>
              <a:latin typeface="Calibri"/>
            </a:endParaRPr>
          </a:p>
        </p:txBody>
      </p:sp>
      <p:sp>
        <p:nvSpPr>
          <p:cNvPr id="13" name="TextBox 1"/>
          <p:cNvSpPr/>
          <p:nvPr/>
        </p:nvSpPr>
        <p:spPr>
          <a:xfrm>
            <a:off x="652320" y="320760"/>
            <a:ext cx="5391360" cy="423000"/>
          </a:xfrm>
          <a:prstGeom prst="rect">
            <a:avLst/>
          </a:prstGeom>
          <a:noFill/>
          <a:ln w="0">
            <a:noFill/>
          </a:ln>
        </p:spPr>
        <p:style>
          <a:lnRef idx="0"/>
          <a:fillRef idx="0"/>
          <a:effectRef idx="0"/>
          <a:fontRef idx="minor"/>
        </p:style>
        <p:txBody>
          <a:bodyPr wrap="none"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Calibri"/>
                <a:ea typeface="Arial"/>
              </a:rPr>
              <a:t>Бөлім тақырыбы: </a:t>
            </a:r>
            <a:r>
              <a:rPr b="0" lang="kk-KZ" sz="2400" strike="noStrike" u="none">
                <a:solidFill>
                  <a:srgbClr val="000000"/>
                </a:solidFill>
                <a:uFillTx/>
                <a:latin typeface="Calibri"/>
                <a:ea typeface="Arial"/>
              </a:rPr>
              <a:t> «Қиял мен шындық»</a:t>
            </a:r>
            <a:endParaRPr b="0" lang="ru-RU" sz="2400" strike="noStrike" u="none">
              <a:solidFill>
                <a:srgbClr val="000000"/>
              </a:solidFill>
              <a:uFillTx/>
              <a:latin typeface="Calibri"/>
            </a:endParaRPr>
          </a:p>
        </p:txBody>
      </p:sp>
      <p:sp>
        <p:nvSpPr>
          <p:cNvPr id="14" name="TextBox 2"/>
          <p:cNvSpPr/>
          <p:nvPr/>
        </p:nvSpPr>
        <p:spPr>
          <a:xfrm>
            <a:off x="3023280" y="5073480"/>
            <a:ext cx="841032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Т.Ахтановтың «Күй аңызы» әңгімесі. Көркемдік ерекшелігі</a:t>
            </a:r>
            <a:endParaRPr b="0" lang="ru-RU" sz="2400" strike="noStrike" u="none">
              <a:solidFill>
                <a:srgbClr val="000000"/>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object 2"/>
          <p:cNvSpPr/>
          <p:nvPr/>
        </p:nvSpPr>
        <p:spPr>
          <a:xfrm>
            <a:off x="0" y="0"/>
            <a:ext cx="1219032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ff"/>
                </a:solidFill>
                <a:uFillTx/>
                <a:latin typeface="Calibri"/>
                <a:ea typeface="Arial"/>
              </a:rPr>
              <a:t>    </a:t>
            </a:r>
            <a:r>
              <a:rPr b="1" lang="kk-KZ" sz="2800" strike="noStrike" u="none">
                <a:solidFill>
                  <a:srgbClr val="ffffff"/>
                </a:solidFill>
                <a:uFillTx/>
                <a:latin typeface="Calibri"/>
                <a:ea typeface="Arial"/>
              </a:rPr>
              <a:t>Керібайланыс. «Рефлексиялық шеңбер» тәсілі</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p:txBody>
      </p:sp>
      <p:sp>
        <p:nvSpPr>
          <p:cNvPr id="61" name="TextBox 7"/>
          <p:cNvSpPr/>
          <p:nvPr/>
        </p:nvSpPr>
        <p:spPr>
          <a:xfrm>
            <a:off x="1961640" y="2416320"/>
            <a:ext cx="8631720" cy="22885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Сабақ барысындағы көңіл-күйіңіз қандай болды? Неліктен?</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Бүгін не білдіңіз? Сіз үшін не жаңалық болды?</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Сабаққа қатысуыңызды қалай бағалайсыз?</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Сабақта қандай қиындықтар туындады?</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Сабақ соңында көңіл-күйіңіз қандай болды? Неліктен?</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Calibri"/>
                <a:ea typeface="Arial"/>
              </a:rPr>
              <a:t>  </a:t>
            </a:r>
            <a:r>
              <a:rPr b="1" lang="kk-KZ" sz="2800" strike="noStrike" u="none">
                <a:solidFill>
                  <a:srgbClr val="ffffff"/>
                </a:solidFill>
                <a:uFillTx/>
                <a:latin typeface="Calibri"/>
                <a:ea typeface="Arial"/>
              </a:rPr>
              <a:t>Қорытынды</a:t>
            </a:r>
            <a:endParaRPr b="0" lang="ru-RU" sz="2800" strike="noStrike" u="none">
              <a:solidFill>
                <a:srgbClr val="000000"/>
              </a:solidFill>
              <a:uFillTx/>
              <a:latin typeface="Calibri"/>
            </a:endParaRPr>
          </a:p>
        </p:txBody>
      </p:sp>
      <p:pic>
        <p:nvPicPr>
          <p:cNvPr id="63" name="Рисунок 2" descr=""/>
          <p:cNvPicPr/>
          <p:nvPr/>
        </p:nvPicPr>
        <p:blipFill>
          <a:blip r:embed="rId1"/>
          <a:stretch/>
        </p:blipFill>
        <p:spPr>
          <a:xfrm>
            <a:off x="231840" y="2224080"/>
            <a:ext cx="3959280" cy="2265480"/>
          </a:xfrm>
          <a:prstGeom prst="rect">
            <a:avLst/>
          </a:prstGeom>
          <a:ln w="0">
            <a:noFill/>
          </a:ln>
          <a:effectLst>
            <a:outerShdw dist="139498" dir="2700000" blurRad="0" rotWithShape="0">
              <a:srgbClr val="333333">
                <a:alpha val="65000"/>
              </a:srgbClr>
            </a:outerShdw>
          </a:effectLst>
        </p:spPr>
      </p:pic>
      <p:sp>
        <p:nvSpPr>
          <p:cNvPr id="64" name="TextBox 3"/>
          <p:cNvSpPr/>
          <p:nvPr/>
        </p:nvSpPr>
        <p:spPr>
          <a:xfrm>
            <a:off x="4444920" y="2211480"/>
            <a:ext cx="7142400" cy="283824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Arial"/>
              </a:rPr>
              <a:t>Бүгін біз белгілі жазушы Тахауи Ахтановтың «Күй аңызы» атты шығармасының 3-ші сабағын аяқтадық. Шығармадағы көркемдік ерекшелікке, автордың айтар ойына, негізгі идеясына шолу жасадық. Материалдық және рухани құндылықтарымызды, мұрамызды қастерлеуді, бағалауды  үйрендік. </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Arial"/>
              </a:rPr>
              <a:t>Домбыра – бабалардан келе жатқан асыл мұрамыз. Ендеше, оны көздің қарашығындай сақтап, жан-жақты насихаттау – басты мұратымыз. </a:t>
            </a:r>
            <a:endParaRPr b="0" lang="ru-RU" sz="20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Calibri"/>
                <a:ea typeface="Arial"/>
              </a:rPr>
              <a:t>  </a:t>
            </a:r>
            <a:r>
              <a:rPr b="1" lang="kk-KZ" sz="2800" strike="noStrike" u="none">
                <a:solidFill>
                  <a:srgbClr val="ffffff"/>
                </a:solidFill>
                <a:uFillTx/>
                <a:latin typeface="Calibri"/>
                <a:ea typeface="Arial"/>
              </a:rPr>
              <a:t>Қосымша тапсырма</a:t>
            </a:r>
            <a:endParaRPr b="0" lang="ru-RU" sz="2800" strike="noStrike" u="none">
              <a:solidFill>
                <a:srgbClr val="000000"/>
              </a:solidFill>
              <a:uFillTx/>
              <a:latin typeface="Calibri"/>
            </a:endParaRPr>
          </a:p>
        </p:txBody>
      </p:sp>
      <p:sp>
        <p:nvSpPr>
          <p:cNvPr id="66" name="TextBox 1"/>
          <p:cNvSpPr/>
          <p:nvPr/>
        </p:nvSpPr>
        <p:spPr>
          <a:xfrm>
            <a:off x="2042640" y="2770200"/>
            <a:ext cx="9201960" cy="119124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1.Аңызға айналған күйлердің  шығу тарихын жазып келу.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2. Аңызға айналған күйлерді «Нар идірген» күйімен салыстыру.</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 name="Рисунок 48" descr=""/>
          <p:cNvPicPr/>
          <p:nvPr/>
        </p:nvPicPr>
        <p:blipFill>
          <a:blip r:embed="rId1"/>
          <a:stretch/>
        </p:blipFill>
        <p:spPr>
          <a:xfrm>
            <a:off x="652320" y="7978680"/>
            <a:ext cx="200160" cy="203400"/>
          </a:xfrm>
          <a:prstGeom prst="rect">
            <a:avLst/>
          </a:prstGeom>
          <a:ln w="0">
            <a:noFill/>
          </a:ln>
        </p:spPr>
      </p:pic>
      <p:sp>
        <p:nvSpPr>
          <p:cNvPr id="1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9" name="Google Shape;77;p1"/>
          <p:cNvCxnSpPr/>
          <p:nvPr/>
        </p:nvCxnSpPr>
        <p:spPr>
          <a:xfrm>
            <a:off x="212400" y="6621120"/>
            <a:ext cx="11729160" cy="26280"/>
          </a:xfrm>
          <a:prstGeom prst="straightConnector1">
            <a:avLst/>
          </a:prstGeom>
          <a:ln w="57240">
            <a:solidFill>
              <a:srgbClr val="33cccc"/>
            </a:solidFill>
            <a:miter/>
          </a:ln>
        </p:spPr>
      </p:cxnSp>
      <p:cxnSp>
        <p:nvCxnSpPr>
          <p:cNvPr id="20" name="Google Shape;78;p1"/>
          <p:cNvCxnSpPr/>
          <p:nvPr/>
        </p:nvCxnSpPr>
        <p:spPr>
          <a:xfrm>
            <a:off x="652320" y="3389040"/>
            <a:ext cx="10694160" cy="37080"/>
          </a:xfrm>
          <a:prstGeom prst="straightConnector1">
            <a:avLst/>
          </a:prstGeom>
          <a:ln w="38160">
            <a:solidFill>
              <a:srgbClr val="4472c4"/>
            </a:solidFill>
            <a:miter/>
          </a:ln>
        </p:spPr>
      </p:cxnSp>
      <p:sp>
        <p:nvSpPr>
          <p:cNvPr id="21" name="TextBox 8"/>
          <p:cNvSpPr/>
          <p:nvPr/>
        </p:nvSpPr>
        <p:spPr>
          <a:xfrm>
            <a:off x="1133640" y="258840"/>
            <a:ext cx="4246560" cy="5209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ff"/>
                </a:solidFill>
                <a:uFillTx/>
                <a:latin typeface="Tahoma"/>
                <a:ea typeface="Tahoma"/>
              </a:rPr>
              <a:t>Оқу мақсаты</a:t>
            </a:r>
            <a:endParaRPr b="0" lang="ru-RU" sz="2800" strike="noStrike" u="none">
              <a:solidFill>
                <a:srgbClr val="000000"/>
              </a:solidFill>
              <a:uFillTx/>
              <a:latin typeface="Calibri"/>
            </a:endParaRPr>
          </a:p>
        </p:txBody>
      </p:sp>
      <p:sp>
        <p:nvSpPr>
          <p:cNvPr id="22" name="TextBox 1"/>
          <p:cNvSpPr/>
          <p:nvPr/>
        </p:nvSpPr>
        <p:spPr>
          <a:xfrm>
            <a:off x="1145520" y="3740040"/>
            <a:ext cx="2506680" cy="3988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Arial"/>
                <a:ea typeface="Arial"/>
              </a:rPr>
              <a:t>Сабақ мақсаттары</a:t>
            </a:r>
            <a:endParaRPr b="0" lang="ru-RU" sz="2000" strike="noStrike" u="none">
              <a:solidFill>
                <a:srgbClr val="000000"/>
              </a:solidFill>
              <a:uFillTx/>
              <a:latin typeface="Calibri"/>
            </a:endParaRPr>
          </a:p>
        </p:txBody>
      </p:sp>
      <p:sp>
        <p:nvSpPr>
          <p:cNvPr id="23" name="TextBox 1"/>
          <p:cNvSpPr/>
          <p:nvPr/>
        </p:nvSpPr>
        <p:spPr>
          <a:xfrm>
            <a:off x="1650960" y="1266840"/>
            <a:ext cx="8543880" cy="1191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Б/С 2 шығармадағы материалдық және рухани құндылықтарды заманауи тұрғыда салыстырып, жаңашылдығына баға беру</a:t>
            </a:r>
            <a:endParaRPr b="0" lang="ru-RU" sz="2400" strike="noStrike" u="none">
              <a:solidFill>
                <a:srgbClr val="000000"/>
              </a:solidFill>
              <a:uFillTx/>
              <a:latin typeface="Calibri"/>
            </a:endParaRPr>
          </a:p>
        </p:txBody>
      </p:sp>
      <p:sp>
        <p:nvSpPr>
          <p:cNvPr id="24" name="TextBox 2"/>
          <p:cNvSpPr/>
          <p:nvPr/>
        </p:nvSpPr>
        <p:spPr>
          <a:xfrm>
            <a:off x="1650960" y="4245120"/>
            <a:ext cx="9812520" cy="120816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 көркемдік-идеялық құндылығын заманауи көзқараспен талдайды;</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 материалдық және рухани құндылықтарды салыстыра отырып, шығарманың идеясын ашады.</a:t>
            </a:r>
            <a:endParaRPr b="0" lang="ru-RU" sz="24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5" name="Рисунок 48" descr=""/>
          <p:cNvPicPr/>
          <p:nvPr/>
        </p:nvPicPr>
        <p:blipFill>
          <a:blip r:embed="rId1"/>
          <a:stretch/>
        </p:blipFill>
        <p:spPr>
          <a:xfrm>
            <a:off x="652320" y="7978680"/>
            <a:ext cx="200160" cy="203400"/>
          </a:xfrm>
          <a:prstGeom prst="rect">
            <a:avLst/>
          </a:prstGeom>
          <a:ln w="0">
            <a:noFill/>
          </a:ln>
        </p:spPr>
      </p:pic>
      <p:sp>
        <p:nvSpPr>
          <p:cNvPr id="2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2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29" name="Google Shape;77;p1"/>
          <p:cNvCxnSpPr/>
          <p:nvPr/>
        </p:nvCxnSpPr>
        <p:spPr>
          <a:xfrm>
            <a:off x="212400" y="6621120"/>
            <a:ext cx="11729160" cy="26280"/>
          </a:xfrm>
          <a:prstGeom prst="straightConnector1">
            <a:avLst/>
          </a:prstGeom>
          <a:ln w="57240">
            <a:solidFill>
              <a:srgbClr val="33cccc"/>
            </a:solidFill>
            <a:miter/>
          </a:ln>
        </p:spPr>
      </p:cxnSp>
      <p:cxnSp>
        <p:nvCxnSpPr>
          <p:cNvPr id="30" name="Google Shape;78;p1"/>
          <p:cNvCxnSpPr/>
          <p:nvPr/>
        </p:nvCxnSpPr>
        <p:spPr>
          <a:xfrm>
            <a:off x="757080" y="6364080"/>
            <a:ext cx="10694160" cy="37080"/>
          </a:xfrm>
          <a:prstGeom prst="straightConnector1">
            <a:avLst/>
          </a:prstGeom>
          <a:ln w="38160">
            <a:solidFill>
              <a:srgbClr val="4472c4"/>
            </a:solidFill>
            <a:miter/>
          </a:ln>
        </p:spPr>
      </p:cxnSp>
      <p:sp>
        <p:nvSpPr>
          <p:cNvPr id="31"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2" name="TextBox 9"/>
          <p:cNvSpPr/>
          <p:nvPr/>
        </p:nvSpPr>
        <p:spPr>
          <a:xfrm>
            <a:off x="1133640" y="2588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Бағалау</a:t>
            </a:r>
            <a:r>
              <a:rPr b="1" lang="ru-RU" sz="2400" strike="noStrike" u="none">
                <a:solidFill>
                  <a:srgbClr val="ffffff"/>
                </a:solidFill>
                <a:uFillTx/>
                <a:latin typeface="Tahoma"/>
                <a:ea typeface="Tahoma"/>
              </a:rPr>
              <a:t> </a:t>
            </a:r>
            <a:r>
              <a:rPr b="1" lang="kk-KZ" sz="2400" strike="noStrike" u="none">
                <a:solidFill>
                  <a:srgbClr val="ffffff"/>
                </a:solidFill>
                <a:uFillTx/>
                <a:latin typeface="Tahoma"/>
                <a:ea typeface="Tahoma"/>
              </a:rPr>
              <a:t>критерийлері: </a:t>
            </a:r>
            <a:endParaRPr b="0" lang="ru-RU" sz="2400" strike="noStrike" u="none">
              <a:solidFill>
                <a:srgbClr val="000000"/>
              </a:solidFill>
              <a:uFillTx/>
              <a:latin typeface="Calibri"/>
            </a:endParaRPr>
          </a:p>
        </p:txBody>
      </p:sp>
      <p:sp>
        <p:nvSpPr>
          <p:cNvPr id="33" name="TextBox 1"/>
          <p:cNvSpPr/>
          <p:nvPr/>
        </p:nvSpPr>
        <p:spPr>
          <a:xfrm>
            <a:off x="1374840" y="2847960"/>
            <a:ext cx="9556560" cy="199332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 Шығарманың идеясын ұлттық мүдде тұрғысынан ашады;</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 көркемдік – идеялық құндылығын гуманистік көзқараспен талдайды, бүгінгі  күнмен  байланыстырады;</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 шығармада көтерілген материалдық және рухани мәселені салыстырып, әлеуметтік рөліне өзіндік пікірін білдіреді.</a:t>
            </a:r>
            <a:endParaRPr b="0" lang="ru-RU" sz="24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4" name="Рисунок 48" descr=""/>
          <p:cNvPicPr/>
          <p:nvPr/>
        </p:nvPicPr>
        <p:blipFill>
          <a:blip r:embed="rId1"/>
          <a:stretch/>
        </p:blipFill>
        <p:spPr>
          <a:xfrm>
            <a:off x="652320" y="7978680"/>
            <a:ext cx="200160" cy="203400"/>
          </a:xfrm>
          <a:prstGeom prst="rect">
            <a:avLst/>
          </a:prstGeom>
          <a:ln w="0">
            <a:noFill/>
          </a:ln>
        </p:spPr>
      </p:pic>
      <p:sp>
        <p:nvSpPr>
          <p:cNvPr id="35" name="object 2"/>
          <p:cNvSpPr/>
          <p:nvPr/>
        </p:nvSpPr>
        <p:spPr>
          <a:xfrm>
            <a:off x="-17640" y="0"/>
            <a:ext cx="12188880" cy="977760"/>
          </a:xfrm>
          <a:custGeom>
            <a:avLst/>
            <a:gdLst>
              <a:gd name="textAreaLeft" fmla="*/ 0 w 12188880"/>
              <a:gd name="textAreaRight" fmla="*/ 12189240 w 121888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36"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3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38" name="Google Shape;77;p1"/>
          <p:cNvCxnSpPr/>
          <p:nvPr/>
        </p:nvCxnSpPr>
        <p:spPr>
          <a:xfrm>
            <a:off x="212400" y="6621120"/>
            <a:ext cx="11729160" cy="26280"/>
          </a:xfrm>
          <a:prstGeom prst="straightConnector1">
            <a:avLst/>
          </a:prstGeom>
          <a:ln w="57240">
            <a:solidFill>
              <a:srgbClr val="33cccc"/>
            </a:solidFill>
            <a:miter/>
          </a:ln>
        </p:spPr>
      </p:cxnSp>
      <p:cxnSp>
        <p:nvCxnSpPr>
          <p:cNvPr id="39" name="Google Shape;78;p1"/>
          <p:cNvCxnSpPr/>
          <p:nvPr/>
        </p:nvCxnSpPr>
        <p:spPr>
          <a:xfrm>
            <a:off x="757080" y="6364080"/>
            <a:ext cx="10694160" cy="37080"/>
          </a:xfrm>
          <a:prstGeom prst="straightConnector1">
            <a:avLst/>
          </a:prstGeom>
          <a:ln w="38160">
            <a:solidFill>
              <a:srgbClr val="4472c4"/>
            </a:solidFill>
            <a:miter/>
          </a:ln>
        </p:spPr>
      </p:cxnSp>
      <p:sp>
        <p:nvSpPr>
          <p:cNvPr id="40" name="TextBox 9"/>
          <p:cNvSpPr/>
          <p:nvPr/>
        </p:nvSpPr>
        <p:spPr>
          <a:xfrm>
            <a:off x="770760" y="289080"/>
            <a:ext cx="2682720" cy="5209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ff"/>
                </a:solidFill>
                <a:uFillTx/>
                <a:latin typeface="Calibri"/>
                <a:ea typeface="Arial"/>
              </a:rPr>
              <a:t>Сабаққа кіріспе </a:t>
            </a:r>
            <a:endParaRPr b="0" lang="ru-RU" sz="2800" strike="noStrike" u="none">
              <a:solidFill>
                <a:srgbClr val="000000"/>
              </a:solidFill>
              <a:uFillTx/>
              <a:latin typeface="Calibri"/>
            </a:endParaRPr>
          </a:p>
        </p:txBody>
      </p:sp>
      <p:sp>
        <p:nvSpPr>
          <p:cNvPr id="41" name="TextBox 1"/>
          <p:cNvSpPr/>
          <p:nvPr/>
        </p:nvSpPr>
        <p:spPr>
          <a:xfrm>
            <a:off x="460440" y="1281240"/>
            <a:ext cx="11287080" cy="455076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«Еркін жазу» әдісі арқылы күйден алған әсерін тоқтамай жазады. Бұл әдіс арқылы оқушылар өздерінің ойлары мен негізгі нәтижені, яғни дұрыс мәтінді салыстыру мүмкіндігіне ие болады. </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«Наридірген» күйі.</a:t>
            </a:r>
            <a:endParaRPr b="0" lang="ru-RU" sz="2400" strike="noStrike" u="none">
              <a:solidFill>
                <a:srgbClr val="000000"/>
              </a:solidFill>
              <a:uFillTx/>
              <a:latin typeface="Calibri"/>
            </a:endParaRPr>
          </a:p>
          <a:p>
            <a:pPr algn="just">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Жібек сазды ырғақтың арасында домбыра ақырын ғана күрсініп алғандай болады да, қайтадан сергіп, балапандай талпынады. Лыпылдаған қанат сусылы естілгендей де болады. Діріл қаққан күй тарауға, майда қоңыр сазды сарынға ауысты. Алдынан кең өріс, әлде қиян ашылғандай бойы сергіп қояды. Күй ырғағы баяуланып, ақырын дірілдеп келді де, ботадай боздап кетті. Анадан айырылған жас ботаның зарлы үні үзіліп-үзіліп шығады. </a:t>
            </a:r>
            <a:endParaRPr b="0" lang="ru-RU" sz="2400" strike="noStrike" u="none">
              <a:solidFill>
                <a:srgbClr val="000000"/>
              </a:solidFill>
              <a:uFillTx/>
              <a:latin typeface="Calibri"/>
            </a:endParaRPr>
          </a:p>
          <a:p>
            <a:pPr algn="just">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 Балалар, осы күй мен шығарма арасында қандай байланыс бар?</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 Осындай өнер туындысының бізге айтар ойы, көтерген мәселесі қандай?</a:t>
            </a:r>
            <a:endParaRPr b="0" lang="ru-RU" sz="2400" strike="noStrike" u="none">
              <a:solidFill>
                <a:srgbClr val="000000"/>
              </a:solidFill>
              <a:uFillTx/>
              <a:latin typeface="Calibri"/>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Arial"/>
                <a:ea typeface="Arial"/>
              </a:rPr>
              <a:t>    </a:t>
            </a:r>
            <a:r>
              <a:rPr b="1" lang="kk-KZ" sz="2400" strike="noStrike" u="none">
                <a:solidFill>
                  <a:srgbClr val="ffffff"/>
                </a:solidFill>
                <a:uFillTx/>
                <a:latin typeface="Arial"/>
                <a:ea typeface="Arial"/>
              </a:rPr>
              <a:t>1 тапсырма: «Үш жақты күнделік» әдісі</a:t>
            </a:r>
            <a:endParaRPr b="0" lang="ru-RU" sz="2400" strike="noStrike" u="none">
              <a:solidFill>
                <a:srgbClr val="000000"/>
              </a:solidFill>
              <a:uFillTx/>
              <a:latin typeface="Calibri"/>
            </a:endParaRPr>
          </a:p>
        </p:txBody>
      </p:sp>
      <p:pic>
        <p:nvPicPr>
          <p:cNvPr id="43" name="Схема 2" descr=""/>
          <p:cNvPicPr/>
          <p:nvPr/>
        </p:nvPicPr>
        <p:blipFill>
          <a:blip r:embed="rId1"/>
          <a:stretch/>
        </p:blipFill>
        <p:spPr>
          <a:xfrm>
            <a:off x="762120" y="1103400"/>
            <a:ext cx="10266120" cy="5413320"/>
          </a:xfrm>
          <a:prstGeom prst="rect">
            <a:avLst/>
          </a:prstGeom>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4" name="Рисунок 48" descr=""/>
          <p:cNvPicPr/>
          <p:nvPr/>
        </p:nvPicPr>
        <p:blipFill>
          <a:blip r:embed="rId1"/>
          <a:stretch/>
        </p:blipFill>
        <p:spPr>
          <a:xfrm>
            <a:off x="652320" y="7978680"/>
            <a:ext cx="200160" cy="203400"/>
          </a:xfrm>
          <a:prstGeom prst="rect">
            <a:avLst/>
          </a:prstGeom>
          <a:ln w="0">
            <a:noFill/>
          </a:ln>
        </p:spPr>
      </p:pic>
      <p:sp>
        <p:nvSpPr>
          <p:cNvPr id="45" name="object 2"/>
          <p:cNvSpPr/>
          <p:nvPr/>
        </p:nvSpPr>
        <p:spPr>
          <a:xfrm>
            <a:off x="936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Arial"/>
              </a:rPr>
              <a:t> </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ffffff"/>
                </a:solidFill>
                <a:uFillTx/>
                <a:latin typeface="Arial"/>
              </a:rPr>
              <a:t>   </a:t>
            </a:r>
            <a:r>
              <a:rPr b="1" lang="kk-KZ" sz="2400" strike="noStrike" u="none">
                <a:solidFill>
                  <a:srgbClr val="ffffff"/>
                </a:solidFill>
                <a:uFillTx/>
                <a:latin typeface="Arial"/>
              </a:rPr>
              <a:t>«Үш жақты күнделік» әдісі (жалғасы)</a:t>
            </a:r>
            <a:endParaRPr b="0" lang="ru-RU" sz="2400" strike="noStrike" u="none">
              <a:solidFill>
                <a:srgbClr val="000000"/>
              </a:solidFill>
              <a:uFillTx/>
              <a:latin typeface="Calibri"/>
            </a:endParaRPr>
          </a:p>
        </p:txBody>
      </p:sp>
      <p:sp>
        <p:nvSpPr>
          <p:cNvPr id="46"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4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48" name="Google Shape;77;p1"/>
          <p:cNvCxnSpPr/>
          <p:nvPr/>
        </p:nvCxnSpPr>
        <p:spPr>
          <a:xfrm>
            <a:off x="212400" y="6621120"/>
            <a:ext cx="11729160" cy="26280"/>
          </a:xfrm>
          <a:prstGeom prst="straightConnector1">
            <a:avLst/>
          </a:prstGeom>
          <a:ln w="57240">
            <a:solidFill>
              <a:srgbClr val="33cccc"/>
            </a:solidFill>
            <a:miter/>
          </a:ln>
        </p:spPr>
      </p:cxnSp>
      <p:cxnSp>
        <p:nvCxnSpPr>
          <p:cNvPr id="49" name="Google Shape;78;p1"/>
          <p:cNvCxnSpPr/>
          <p:nvPr/>
        </p:nvCxnSpPr>
        <p:spPr>
          <a:xfrm>
            <a:off x="757080" y="6364080"/>
            <a:ext cx="10694160" cy="37080"/>
          </a:xfrm>
          <a:prstGeom prst="straightConnector1">
            <a:avLst/>
          </a:prstGeom>
          <a:ln w="38160">
            <a:solidFill>
              <a:srgbClr val="4472c4"/>
            </a:solidFill>
            <a:miter/>
          </a:ln>
        </p:spPr>
      </p:cxnSp>
      <p:pic>
        <p:nvPicPr>
          <p:cNvPr id="50" name="Схема 10" descr=""/>
          <p:cNvPicPr/>
          <p:nvPr/>
        </p:nvPicPr>
        <p:blipFill>
          <a:blip r:embed="rId2"/>
          <a:stretch/>
        </p:blipFill>
        <p:spPr>
          <a:xfrm>
            <a:off x="762120" y="1103400"/>
            <a:ext cx="10266120" cy="5413320"/>
          </a:xfrm>
          <a:prstGeom prst="rect">
            <a:avLst/>
          </a:prstGeom>
          <a:ln w="0">
            <a:noFill/>
          </a:ln>
        </p:spPr>
      </p:pic>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rmAutofit fontScale="775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Calibri"/>
                <a:ea typeface="Arial"/>
              </a:rPr>
              <a:t>   </a:t>
            </a:r>
            <a:r>
              <a:rPr b="1" lang="kk-KZ" sz="2800" strike="noStrike" u="none">
                <a:solidFill>
                  <a:srgbClr val="000000"/>
                </a:solidFill>
                <a:uFillTx/>
                <a:latin typeface="Calibri"/>
                <a:ea typeface="Arial"/>
              </a:rPr>
              <a:t> </a:t>
            </a:r>
            <a:r>
              <a:rPr b="1" lang="kk-KZ" sz="2800" strike="noStrike" u="none">
                <a:solidFill>
                  <a:srgbClr val="ffffff"/>
                </a:solidFill>
                <a:uFillTx/>
                <a:latin typeface="Calibri"/>
                <a:ea typeface="Arial"/>
              </a:rPr>
              <a:t>2 тапсырма</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Calibri"/>
                <a:ea typeface="Arial"/>
              </a:rPr>
              <a:t> </a:t>
            </a:r>
            <a:endParaRPr b="0" lang="ru-RU" sz="2800" strike="noStrike" u="none">
              <a:solidFill>
                <a:srgbClr val="000000"/>
              </a:solidFill>
              <a:uFillTx/>
              <a:latin typeface="Calibri"/>
            </a:endParaRPr>
          </a:p>
        </p:txBody>
      </p:sp>
      <p:sp>
        <p:nvSpPr>
          <p:cNvPr id="52" name="TextBox 2"/>
          <p:cNvSpPr/>
          <p:nvPr/>
        </p:nvSpPr>
        <p:spPr>
          <a:xfrm>
            <a:off x="2657520" y="977760"/>
            <a:ext cx="7151760" cy="228852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ea typeface="Arial"/>
              </a:rPr>
              <a:t>«Қадамдар» кестесі арқылы сіздер жеңілден күрделіге қарай тапсырманы орындап, түйінді ойын білдіресіздер. Шығарманың көркемдік – идеялық құндылығын бүгінгі  күнмен  салыстырасыздар.</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pic>
        <p:nvPicPr>
          <p:cNvPr id="53" name="Рисунок 1" descr=""/>
          <p:cNvPicPr/>
          <p:nvPr/>
        </p:nvPicPr>
        <p:blipFill>
          <a:blip r:embed="rId1"/>
          <a:stretch/>
        </p:blipFill>
        <p:spPr>
          <a:xfrm>
            <a:off x="4173480" y="3067200"/>
            <a:ext cx="4119480" cy="2950920"/>
          </a:xfrm>
          <a:prstGeom prst="rect">
            <a:avLst/>
          </a:prstGeom>
          <a:ln w="0">
            <a:noFill/>
          </a:ln>
        </p:spPr>
      </p:pic>
      <p:sp>
        <p:nvSpPr>
          <p:cNvPr id="54" name="TextBox 2"/>
          <p:cNvSpPr/>
          <p:nvPr/>
        </p:nvSpPr>
        <p:spPr>
          <a:xfrm>
            <a:off x="5641920" y="6197760"/>
            <a:ext cx="73980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400" strike="noStrike" u="none">
                <a:solidFill>
                  <a:srgbClr val="000000"/>
                </a:solidFill>
                <a:uFillTx/>
                <a:latin typeface="Arial"/>
              </a:rPr>
              <a:t>Нар</a:t>
            </a:r>
            <a:endParaRPr b="0" lang="ru-RU" sz="24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ff"/>
                </a:solidFill>
                <a:uFillTx/>
                <a:latin typeface="Calibri"/>
                <a:ea typeface="Arial"/>
              </a:rPr>
              <a:t>     </a:t>
            </a:r>
            <a:endParaRPr b="0" lang="ru-RU" sz="2800" strike="noStrike" u="none">
              <a:solidFill>
                <a:srgbClr val="000000"/>
              </a:solidFill>
              <a:uFillTx/>
              <a:latin typeface="Calibri"/>
            </a:endParaRPr>
          </a:p>
        </p:txBody>
      </p:sp>
      <p:graphicFrame>
        <p:nvGraphicFramePr>
          <p:cNvPr id="56" name=""/>
          <p:cNvGraphicFramePr/>
          <p:nvPr/>
        </p:nvGraphicFramePr>
        <p:xfrm>
          <a:off x="982800" y="1160640"/>
          <a:ext cx="10577520" cy="4993920"/>
        </p:xfrm>
        <a:graphic>
          <a:graphicData uri="http://schemas.openxmlformats.org/drawingml/2006/table">
            <a:tbl>
              <a:tblPr/>
              <a:tblGrid>
                <a:gridCol w="3525840"/>
                <a:gridCol w="3525840"/>
                <a:gridCol w="3525840"/>
              </a:tblGrid>
              <a:tr h="3073320">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Calibri"/>
                        </a:rPr>
                        <a:t>1-қадам</a:t>
                      </a:r>
                      <a:endParaRPr b="0" lang="ru-RU" sz="24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Calibri"/>
                        </a:rPr>
                        <a:t>Әңгімеде көтерілген гуманистік құндылықтарды анықтаңдар</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Calibri"/>
                        </a:rPr>
                        <a:t>2-қадам</a:t>
                      </a:r>
                      <a:endParaRPr b="0" lang="ru-RU" sz="24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Calibri"/>
                        </a:rPr>
                        <a:t>Кейіпкерлер тұлғасы шығармада қалай бейнеленген?</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Calibri"/>
                        </a:rPr>
                        <a:t>3-қадам</a:t>
                      </a:r>
                      <a:endParaRPr b="0" lang="ru-RU" sz="24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Calibri"/>
                        </a:rPr>
                        <a:t>Қазіргі өмірде бұл құндылықтар өзекті ме?</a:t>
                      </a:r>
                      <a:endParaRPr b="0" lang="ru-RU" sz="24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Calibri"/>
                        </a:rPr>
                        <a:t>Неліктен?</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1920600">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Calibri"/>
                        </a:rPr>
                        <a:t>әдептілік, сыпайылық, кішіпейілділік, жомарттық, өнерпаздық </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Calibri"/>
                        </a:rPr>
                        <a:t>Естемес-</a:t>
                      </a:r>
                      <a:endParaRPr b="0" lang="ru-RU" sz="24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Calibri"/>
                        </a:rPr>
                        <a:t>Оразымбет – </a:t>
                      </a:r>
                      <a:endParaRPr b="0" lang="ru-RU" sz="24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Calibri"/>
                        </a:rPr>
                        <a:t>Жаңыл - </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bl>
          </a:graphicData>
        </a:graphic>
      </p:graphicFrame>
      <p:sp>
        <p:nvSpPr>
          <p:cNvPr id="57" name="TextBox 1"/>
          <p:cNvSpPr/>
          <p:nvPr/>
        </p:nvSpPr>
        <p:spPr>
          <a:xfrm>
            <a:off x="804600" y="291960"/>
            <a:ext cx="316224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Arial"/>
              </a:rPr>
              <a:t>«Қадамдар» кестесі</a:t>
            </a:r>
            <a:endParaRPr b="0" lang="ru-RU" sz="24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ea typeface="Arial"/>
              </a:rPr>
              <a:t>         </a:t>
            </a:r>
            <a:r>
              <a:rPr b="1" lang="kk-KZ" sz="2800" strike="noStrike" u="none">
                <a:solidFill>
                  <a:srgbClr val="ffffff"/>
                </a:solidFill>
                <a:uFillTx/>
                <a:latin typeface="Calibri"/>
                <a:ea typeface="Arial"/>
              </a:rPr>
              <a:t>Жауабы:</a:t>
            </a:r>
            <a:endParaRPr b="0" lang="ru-RU" sz="2800" strike="noStrike" u="none">
              <a:solidFill>
                <a:srgbClr val="000000"/>
              </a:solidFill>
              <a:uFillTx/>
              <a:latin typeface="Calibri"/>
            </a:endParaRPr>
          </a:p>
        </p:txBody>
      </p:sp>
      <p:graphicFrame>
        <p:nvGraphicFramePr>
          <p:cNvPr id="59" name=""/>
          <p:cNvGraphicFramePr/>
          <p:nvPr/>
        </p:nvGraphicFramePr>
        <p:xfrm>
          <a:off x="1785960" y="1155600"/>
          <a:ext cx="8128080" cy="5303880"/>
        </p:xfrm>
        <a:graphic>
          <a:graphicData uri="http://schemas.openxmlformats.org/drawingml/2006/table">
            <a:tbl>
              <a:tblPr/>
              <a:tblGrid>
                <a:gridCol w="2709720"/>
                <a:gridCol w="2708280"/>
                <a:gridCol w="2710080"/>
              </a:tblGrid>
              <a:tr h="5303880">
                <a:tc>
                  <a:txBody>
                    <a:bodyPr lIns="90000" rIns="900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1.Күй аңызы — Тахауи Ахтановтың алғашқы әңгімесі. Әңгіменің негізгі тақырыбы — өнер құдіреті. Естемес деген күйшінің ауыр тағдыры. Ол өзінің мұңлы да зарлы күйі арқылы ботасы өлген боз інгеннің тақырдай қатып қалған қайыс жонын жұмсартып, тіршілікке нәр бергендей болды.</a:t>
                      </a: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lIns="90000" rIns="900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2.Естемес - күйші, тарамыс денелі, қатқыл өңді, егде кісі, тағдырына ыза болған, өкінген адам.</a:t>
                      </a: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Оразымбет - Естемістің шәкірті.</a:t>
                      </a: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Жаңыл - тік мінезді, басына үкілі тақия киген, талдырмаш қыз.</a:t>
                      </a: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lIns="90000" rIns="900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3.Қазіргі жаһандану заманында ұлттық салт-дәстүрді, көркем тілді, күй секілді рухани мұраларды сақтау және оны дәріптеу – өте маңызды. Себебі тарих пен мәдениетті, әдебиетті ұмыту – сананың құлдырауына, сараптау қабілетінің төмендеуіне негіз болады. Шын мәнінде, кез келген ұлттық болашағын болжау үшін оның жүріп өткен жолына, жалпыұлттық дамуына назар салуымыз керек.</a:t>
                      </a:r>
                      <a:endParaRPr b="0" lang="ru-RU" sz="1800" strike="noStrike" u="none">
                        <a:solidFill>
                          <a:srgbClr val="000000"/>
                        </a:solidFill>
                        <a:uFillTx/>
                        <a:latin typeface="Calibri"/>
                      </a:endParaRPr>
                    </a:p>
                  </a:txBody>
                  <a:tcPr anchor="t" marL="90000" marR="900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bl>
          </a:graphicData>
        </a:graphic>
      </p:graphicFrame>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5934</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Пользователь Windows</cp:lastModifiedBy>
  <cp:lastPrinted>2020-03-24T14:36:16Z</cp:lastPrinted>
  <dcterms:modified xsi:type="dcterms:W3CDTF">2021-03-30T23:13:35Z</dcterms:modified>
  <cp:revision>442</cp:revision>
  <dc:subject/>
  <dc:title>Презентация PowerPoint</dc:title>
</cp:coreProperties>
</file>