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344" r:id="rId3"/>
    <p:sldId id="311" r:id="rId4"/>
    <p:sldId id="312" r:id="rId5"/>
    <p:sldId id="345" r:id="rId6"/>
    <p:sldId id="313" r:id="rId7"/>
    <p:sldId id="346" r:id="rId8"/>
    <p:sldId id="328" r:id="rId9"/>
    <p:sldId id="347" r:id="rId10"/>
    <p:sldId id="351" r:id="rId11"/>
    <p:sldId id="330" r:id="rId12"/>
  </p:sldIdLst>
  <p:sldSz cx="10693400" cy="7561263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803275" y="3292937"/>
            <a:ext cx="9018588" cy="20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әдебиеті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IV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Ж.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Сахиев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 «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Дабыл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әңгімесінің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көркемдік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ерекшелігі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 smtClean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503363" y="555402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110304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1432529"/>
            <a:ext cx="10712450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1– 4;  2-3;  3-1;   4-2</a:t>
            </a: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1.Балалық шақтан таныс үлкен сай аңғарына  қарай бұрылғанда, Жасаған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көліктің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терезесінің бірінен Ақтаудың ұшар басына  қарады.            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 да  мұның келе  жатқанын  жылы  қабылдағандай, күн сәулесіне  шағылысып, әсемдене,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тәкаппарлана 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түскендей.</a:t>
            </a: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Кейіптеу.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2.Ру тайпамыздың сонау арғы  жағындағы  жазба ескерткіштерін  зерттеді. Ал ендігісін өзі айттсын...  </a:t>
            </a: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Эллипсис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3.Онан кейін түскендер – осы  үш еркектің әйелдері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Бірі 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дөңгелек  жүзді, тәмпіш мұрын, арық келген Айгүл, екіншісі – орта  бойлы  арық, бірақ жүзі  реңді, бетінде шамалы сепкілі  бар Ұлдай, үшіншісі – дөңгелек жүзді, толық бет, балық ауыз,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бота көз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Әсел. </a:t>
            </a:r>
            <a:endPara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4.Жасаған  ғана  ілтипат сақтап, отырғандардың әңгімелеріне  құлақ түріп қалған еді.  </a:t>
            </a: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Тұрақты  тіркес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33201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9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047848" y="466725"/>
            <a:ext cx="2572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7811" y="2993469"/>
            <a:ext cx="5792239" cy="212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«3-2-1»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Сабақтағы 3 маңызды ақпарат;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Қиындық тудырған 2 мәселе;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 ұнаған 1 аспект.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А/И3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параллелизм, перифраз, сатира, ирония, гротеск, эллипсис)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Шығармадағы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 құралдардың қолданысын талдай отырып, автор стилін анықтай алады.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2698750" y="515938"/>
            <a:ext cx="537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1318922" y="22225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854075" y="1119188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56" y="1355131"/>
            <a:ext cx="1007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519298"/>
            <a:ext cx="104457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ұғыммен таныс болайық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Эллипсис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түсінуге  қиындық тудырмайтын тілдік тұлғаның түсіруілі,синтаксистік ұғымның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еместігі. Эллипсис  көп жағдайда  ауызекі сөзде кездеседі.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Кейіптеу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әр түрлі жануарларды, табиғат құбылыстарын немесе жансыз нәрселерді адам кейпіне келтіріп суреттейтін көркемдік тәсіл. Мысалы, Абайдың “Қыс” атты өлеңінде қыс мезгілі мейірімсіз, түсі суық, қатал шал кейпінде бейнеленген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Перифраз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перифраза деген атау грек тілінен келген, ол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заттың,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құбылыстың тура атын атамай, суреттеп көрсету, тұспалдап айту дегенді білдіреді. Мысалы: дәрігер деудің орнына «ақ халатты абзал жандар» деп атау, депутаттар деудің орнына «халық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қалаулылары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«халық қызметшісі» деп қолданудағы мақсат бір сөзді басқа сөздермен ауыстырып қана қою емес, бұл ұғымды өз атынан басқаша етіп атау оны бейнелі етіп сипаттау үшін және қандайда бір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экспрессивті баға беру үшін қолданылады.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41288"/>
            <a:ext cx="10693400" cy="7462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7480" y="670560"/>
            <a:ext cx="583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«</a:t>
            </a:r>
            <a:r>
              <a:rPr lang="ru-RU" alt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</a:t>
            </a:r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alt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" y="1246526"/>
            <a:ext cx="1030873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838" y="2177935"/>
            <a:ext cx="5800580" cy="69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30793"/>
              </p:ext>
            </p:extLst>
          </p:nvPr>
        </p:nvGraphicFramePr>
        <p:xfrm>
          <a:off x="6849687" y="2177935"/>
          <a:ext cx="3411913" cy="69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913">
                  <a:extLst>
                    <a:ext uri="{9D8B030D-6E8A-4147-A177-3AD203B41FA5}">
                      <a16:colId xmlns:a16="http://schemas.microsoft.com/office/drawing/2014/main" xmlns="" val="1887833711"/>
                    </a:ext>
                  </a:extLst>
                </a:gridCol>
              </a:tblGrid>
              <a:tr h="6982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бейнесін анықта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18122105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0838" y="3047020"/>
            <a:ext cx="5800580" cy="18076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Кімдер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Не де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тек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радио-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теледидардан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естіп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көзіммен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көзіммен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838" y="4854692"/>
            <a:ext cx="5800580" cy="22096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49687" y="3047019"/>
            <a:ext cx="3411913" cy="18076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6849687" y="4854692"/>
            <a:ext cx="3411913" cy="22096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275" y="40626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5242437" y="466725"/>
            <a:ext cx="184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38" y="1132819"/>
            <a:ext cx="968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" y="466725"/>
            <a:ext cx="1000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тәсілдерге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548"/>
              </p:ext>
            </p:extLst>
          </p:nvPr>
        </p:nvGraphicFramePr>
        <p:xfrm>
          <a:off x="199505" y="1317485"/>
          <a:ext cx="10320583" cy="4002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063">
                  <a:extLst>
                    <a:ext uri="{9D8B030D-6E8A-4147-A177-3AD203B41FA5}">
                      <a16:colId xmlns:a16="http://schemas.microsoft.com/office/drawing/2014/main" xmlns="" val="2362254097"/>
                    </a:ext>
                  </a:extLst>
                </a:gridCol>
                <a:gridCol w="1384882">
                  <a:extLst>
                    <a:ext uri="{9D8B030D-6E8A-4147-A177-3AD203B41FA5}">
                      <a16:colId xmlns:a16="http://schemas.microsoft.com/office/drawing/2014/main" xmlns="" val="2514721919"/>
                    </a:ext>
                  </a:extLst>
                </a:gridCol>
                <a:gridCol w="1314762">
                  <a:extLst>
                    <a:ext uri="{9D8B030D-6E8A-4147-A177-3AD203B41FA5}">
                      <a16:colId xmlns:a16="http://schemas.microsoft.com/office/drawing/2014/main" xmlns="" val="415973303"/>
                    </a:ext>
                  </a:extLst>
                </a:gridCol>
                <a:gridCol w="5936876">
                  <a:extLst>
                    <a:ext uri="{9D8B030D-6E8A-4147-A177-3AD203B41FA5}">
                      <a16:colId xmlns:a16="http://schemas.microsoft.com/office/drawing/2014/main" xmlns="" val="3836101856"/>
                    </a:ext>
                  </a:extLst>
                </a:gridCol>
              </a:tblGrid>
              <a:tr h="2345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Эллипсис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Кейіптеу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Теңеу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Эмоционалды 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-экспрессивті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сөз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06685527"/>
                  </a:ext>
                </a:extLst>
              </a:tr>
              <a:tr h="1657506">
                <a:tc>
                  <a:txBody>
                    <a:bodyPr/>
                    <a:lstStyle/>
                    <a:p>
                      <a:pPr marL="0" algn="just" defTabSz="995690" rtl="0" eaLnBrk="1" latinLnBrk="0" hangingPunct="1">
                        <a:lnSpc>
                          <a:spcPct val="107000"/>
                        </a:lnSpc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15169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38" y="5536276"/>
            <a:ext cx="100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8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071830" y="466725"/>
            <a:ext cx="2524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384300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190750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8" y="1384300"/>
            <a:ext cx="94624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Эллипсис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адамымыз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шығыңыздаршы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боламыз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Айналайындар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- 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шырақ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071834" y="466725"/>
            <a:ext cx="2524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269999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Кейіптеу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Көлік өзен жағасына  жетіп кілт  тоқтап, сәл кідірді  де, аяқтарын түсіріп, адымдап баса  жөнелді.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Көлік аяқтары  қойтастардың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ара-арасынан гүмп-гүмп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түсісіп,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Көлік түйеше  шөгіп барып, дөңгелектеріне  жатты.</a:t>
            </a:r>
          </a:p>
          <a:p>
            <a:pPr algn="just"/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Теңеу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Ініше  ұстамдылық жасап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Тілдей саңылауына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222392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8" y="6237288"/>
            <a:ext cx="86699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5203193" y="466725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                              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4" y="466725"/>
            <a:ext cx="944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Үзінділерді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қатармен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22481"/>
              </p:ext>
            </p:extLst>
          </p:nvPr>
        </p:nvGraphicFramePr>
        <p:xfrm>
          <a:off x="133004" y="1229130"/>
          <a:ext cx="10454034" cy="3136075"/>
        </p:xfrm>
        <a:graphic>
          <a:graphicData uri="http://schemas.openxmlformats.org/drawingml/2006/table">
            <a:tbl>
              <a:tblPr firstRow="1" firstCol="1" bandRow="1"/>
              <a:tblGrid>
                <a:gridCol w="3926533">
                  <a:extLst>
                    <a:ext uri="{9D8B030D-6E8A-4147-A177-3AD203B41FA5}">
                      <a16:colId xmlns:a16="http://schemas.microsoft.com/office/drawing/2014/main" xmlns="" val="3509385294"/>
                    </a:ext>
                  </a:extLst>
                </a:gridCol>
                <a:gridCol w="3700032">
                  <a:extLst>
                    <a:ext uri="{9D8B030D-6E8A-4147-A177-3AD203B41FA5}">
                      <a16:colId xmlns:a16="http://schemas.microsoft.com/office/drawing/2014/main" xmlns="" val="3602214940"/>
                    </a:ext>
                  </a:extLst>
                </a:gridCol>
                <a:gridCol w="2827469">
                  <a:extLst>
                    <a:ext uri="{9D8B030D-6E8A-4147-A177-3AD203B41FA5}">
                      <a16:colId xmlns:a16="http://schemas.microsoft.com/office/drawing/2014/main" xmlns="" val="3948978023"/>
                    </a:ext>
                  </a:extLst>
                </a:gridCol>
              </a:tblGrid>
              <a:tr h="2395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1.Балалық шақтан таныс үлкен сай аңғарына  қарай бұрылғанда, Жасаған </a:t>
                      </a:r>
                      <a:r>
                        <a:rPr lang="kk-KZ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көліктің 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терезесінің бірінен Ақтаудың ұшар басына  қарады.           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 да  мұның келе  жатқанын  жылы  қабылдағандай, күн сәулесіне  шағылысып, әсемдене, </a:t>
                      </a:r>
                      <a:r>
                        <a:rPr lang="kk-KZ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тәкаппарлана  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түскендей.</a:t>
                      </a: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Портрет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04203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4637"/>
              </p:ext>
            </p:extLst>
          </p:nvPr>
        </p:nvGraphicFramePr>
        <p:xfrm>
          <a:off x="133003" y="4536210"/>
          <a:ext cx="10292110" cy="2126528"/>
        </p:xfrm>
        <a:graphic>
          <a:graphicData uri="http://schemas.openxmlformats.org/drawingml/2006/table">
            <a:tbl>
              <a:tblPr firstRow="1" firstCol="1" bandRow="1"/>
              <a:tblGrid>
                <a:gridCol w="3865715">
                  <a:extLst>
                    <a:ext uri="{9D8B030D-6E8A-4147-A177-3AD203B41FA5}">
                      <a16:colId xmlns:a16="http://schemas.microsoft.com/office/drawing/2014/main" xmlns="" val="2372269010"/>
                    </a:ext>
                  </a:extLst>
                </a:gridCol>
                <a:gridCol w="3642722">
                  <a:extLst>
                    <a:ext uri="{9D8B030D-6E8A-4147-A177-3AD203B41FA5}">
                      <a16:colId xmlns:a16="http://schemas.microsoft.com/office/drawing/2014/main" xmlns="" val="850039042"/>
                    </a:ext>
                  </a:extLst>
                </a:gridCol>
                <a:gridCol w="2783673">
                  <a:extLst>
                    <a:ext uri="{9D8B030D-6E8A-4147-A177-3AD203B41FA5}">
                      <a16:colId xmlns:a16="http://schemas.microsoft.com/office/drawing/2014/main" xmlns="" val="1659729467"/>
                    </a:ext>
                  </a:extLst>
                </a:gridCol>
              </a:tblGrid>
              <a:tr h="2126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2.Ру тайпамыздың сонау арғы  жағындағы  жазба ескерткіштерін  зерттеді. Ал ендігісін өзі </a:t>
                      </a:r>
                      <a:r>
                        <a:rPr lang="kk-KZ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айтсын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Тұрақты  </a:t>
                      </a: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тіркес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7942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41288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838" y="6237289"/>
            <a:ext cx="9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>
                <a:latin typeface="Times New Roman" panose="02020603050405020304" pitchFamily="18" charset="0"/>
                <a:ea typeface="Calibri" panose="020F0502020204030204" pitchFamily="34" charset="0"/>
              </a:rPr>
              <a:t>Дескриптор</a:t>
            </a:r>
            <a:r>
              <a:rPr lang="kk-KZ" sz="2400">
                <a:latin typeface="Times New Roman" panose="02020603050405020304" pitchFamily="18" charset="0"/>
                <a:ea typeface="Calibri" panose="020F0502020204030204" pitchFamily="34" charset="0"/>
              </a:rPr>
              <a:t>: Үзінділерді  тиісті  қатармен  сәйкестендіреді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38192"/>
              </p:ext>
            </p:extLst>
          </p:nvPr>
        </p:nvGraphicFramePr>
        <p:xfrm>
          <a:off x="163829" y="1384300"/>
          <a:ext cx="10261283" cy="3141980"/>
        </p:xfrm>
        <a:graphic>
          <a:graphicData uri="http://schemas.openxmlformats.org/drawingml/2006/table">
            <a:tbl>
              <a:tblPr firstRow="1" firstCol="1" bandRow="1"/>
              <a:tblGrid>
                <a:gridCol w="3860829">
                  <a:extLst>
                    <a:ext uri="{9D8B030D-6E8A-4147-A177-3AD203B41FA5}">
                      <a16:colId xmlns:a16="http://schemas.microsoft.com/office/drawing/2014/main" xmlns="" val="3817488102"/>
                    </a:ext>
                  </a:extLst>
                </a:gridCol>
                <a:gridCol w="3638117">
                  <a:extLst>
                    <a:ext uri="{9D8B030D-6E8A-4147-A177-3AD203B41FA5}">
                      <a16:colId xmlns:a16="http://schemas.microsoft.com/office/drawing/2014/main" xmlns="" val="644423888"/>
                    </a:ext>
                  </a:extLst>
                </a:gridCol>
                <a:gridCol w="2762337">
                  <a:extLst>
                    <a:ext uri="{9D8B030D-6E8A-4147-A177-3AD203B41FA5}">
                      <a16:colId xmlns:a16="http://schemas.microsoft.com/office/drawing/2014/main" xmlns="" val="2664135806"/>
                    </a:ext>
                  </a:extLst>
                </a:gridCol>
              </a:tblGrid>
              <a:tr h="182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3.Онан кейін түскендер – осы  үш еркектің әйелдері</a:t>
                      </a:r>
                      <a:r>
                        <a:rPr lang="kk-KZ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Бірі – 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дөңгелек  жүзді, тәмпіш мұрын, арық келген Айгүл, екіншісі – орта  бойлы  арық, бірақ жүзі  реңді, бетінде шамалы сепкілі  бар Ұлдай, үшіншісі – дөңгелек жүзді, толық бет, балық ауыз</a:t>
                      </a:r>
                      <a:r>
                        <a:rPr lang="kk-K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бота көз 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Әсел.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Эллипсис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397177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52784"/>
              </p:ext>
            </p:extLst>
          </p:nvPr>
        </p:nvGraphicFramePr>
        <p:xfrm>
          <a:off x="182879" y="4710087"/>
          <a:ext cx="10242233" cy="1412902"/>
        </p:xfrm>
        <a:graphic>
          <a:graphicData uri="http://schemas.openxmlformats.org/drawingml/2006/table">
            <a:tbl>
              <a:tblPr firstRow="1" firstCol="1" bandRow="1"/>
              <a:tblGrid>
                <a:gridCol w="3846981">
                  <a:extLst>
                    <a:ext uri="{9D8B030D-6E8A-4147-A177-3AD203B41FA5}">
                      <a16:colId xmlns:a16="http://schemas.microsoft.com/office/drawing/2014/main" xmlns="" val="2416179224"/>
                    </a:ext>
                  </a:extLst>
                </a:gridCol>
                <a:gridCol w="3625068">
                  <a:extLst>
                    <a:ext uri="{9D8B030D-6E8A-4147-A177-3AD203B41FA5}">
                      <a16:colId xmlns:a16="http://schemas.microsoft.com/office/drawing/2014/main" xmlns="" val="707721420"/>
                    </a:ext>
                  </a:extLst>
                </a:gridCol>
                <a:gridCol w="2770184">
                  <a:extLst>
                    <a:ext uri="{9D8B030D-6E8A-4147-A177-3AD203B41FA5}">
                      <a16:colId xmlns:a16="http://schemas.microsoft.com/office/drawing/2014/main" xmlns="" val="2832990811"/>
                    </a:ext>
                  </a:extLst>
                </a:gridCol>
              </a:tblGrid>
              <a:tr h="141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4.Жасаған  ғана  ілтипат сақтап, отырғандардың әңгімелеріне  құлақ түріп қалған еді.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Кейіптеу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081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</TotalTime>
  <Words>657</Words>
  <Application>Microsoft Office PowerPoint</Application>
  <PresentationFormat>Произвольный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267</cp:revision>
  <cp:lastPrinted>2020-01-23T03:03:28Z</cp:lastPrinted>
  <dcterms:modified xsi:type="dcterms:W3CDTF">2024-10-29T08:59:20Z</dcterms:modified>
</cp:coreProperties>
</file>