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16"/>
  </p:notesMasterIdLst>
  <p:sldIdLst>
    <p:sldId id="261" r:id="rId2"/>
    <p:sldId id="272" r:id="rId3"/>
    <p:sldId id="263" r:id="rId4"/>
    <p:sldId id="262" r:id="rId5"/>
    <p:sldId id="265" r:id="rId6"/>
    <p:sldId id="278" r:id="rId7"/>
    <p:sldId id="280" r:id="rId8"/>
    <p:sldId id="283" r:id="rId9"/>
    <p:sldId id="284" r:id="rId10"/>
    <p:sldId id="267" r:id="rId11"/>
    <p:sldId id="268" r:id="rId12"/>
    <p:sldId id="269" r:id="rId13"/>
    <p:sldId id="270" r:id="rId14"/>
    <p:sldId id="271" r:id="rId1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Стиль из темы 1 - акцент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DA37D80-6434-44D0-A028-1B22A696006F}" styleName="Светлый стиль 3 - акцент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9CF1AB2-1976-4502-BF36-3FF5EA218861}" styleName="Средний стиль 4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2BDE20-E4D5-4E85-B517-3B127BD6DD8B}" type="datetimeFigureOut">
              <a:rPr lang="ru-RU" smtClean="0"/>
              <a:pPr/>
              <a:t>05.05.2021</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8D65536-906D-479C-B5DB-F7E16A54E460}"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D8D65536-906D-479C-B5DB-F7E16A54E460}" type="slidenum">
              <a:rPr lang="ru-RU" smtClean="0"/>
              <a:pPr/>
              <a:t>11</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2362200" y="4038600"/>
            <a:ext cx="6477000" cy="1828800"/>
          </a:xfrm>
        </p:spPr>
        <p:txBody>
          <a:bodyPr anchor="b"/>
          <a:lstStyle>
            <a:lvl1pPr>
              <a:defRPr cap="all" baseline="0"/>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5B106E36-FD25-4E2D-B0AA-010F637433A0}" type="datetimeFigureOut">
              <a:rPr lang="ru-RU" smtClean="0"/>
              <a:pPr/>
              <a:t>05.05.2021</a:t>
            </a:fld>
            <a:endParaRPr lang="ru-RU"/>
          </a:p>
        </p:txBody>
      </p:sp>
      <p:sp>
        <p:nvSpPr>
          <p:cNvPr id="17" name="Нижний колонтитул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ru-RU"/>
          </a:p>
        </p:txBody>
      </p:sp>
      <p:sp>
        <p:nvSpPr>
          <p:cNvPr id="29" name="Номер слайда 28"/>
          <p:cNvSpPr>
            <a:spLocks noGrp="1"/>
          </p:cNvSpPr>
          <p:nvPr>
            <p:ph type="sldNum" sz="quarter" idx="12"/>
          </p:nvPr>
        </p:nvSpPr>
        <p:spPr>
          <a:xfrm>
            <a:off x="8001000" y="228600"/>
            <a:ext cx="8382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1"/>
      </p:bgRef>
    </p:bg>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609600"/>
            <a:ext cx="2057400" cy="5516563"/>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609600"/>
            <a:ext cx="5562600" cy="5516564"/>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6553200" y="6248402"/>
            <a:ext cx="2209800" cy="365125"/>
          </a:xfrm>
        </p:spPr>
        <p:txBody>
          <a:bodyPr/>
          <a:lstStyle/>
          <a:p>
            <a:fld id="{5B106E36-FD25-4E2D-B0AA-010F637433A0}" type="datetimeFigureOut">
              <a:rPr lang="ru-RU" smtClean="0"/>
              <a:pPr/>
              <a:t>05.05.2021</a:t>
            </a:fld>
            <a:endParaRPr lang="ru-RU"/>
          </a:p>
        </p:txBody>
      </p:sp>
      <p:sp>
        <p:nvSpPr>
          <p:cNvPr id="5" name="Нижний колонтитул 4"/>
          <p:cNvSpPr>
            <a:spLocks noGrp="1"/>
          </p:cNvSpPr>
          <p:nvPr>
            <p:ph type="ftr" sz="quarter" idx="11"/>
          </p:nvPr>
        </p:nvSpPr>
        <p:spPr>
          <a:xfrm>
            <a:off x="457201" y="6248207"/>
            <a:ext cx="5573483" cy="365125"/>
          </a:xfrm>
        </p:spPr>
        <p:txBody>
          <a:bodyPr/>
          <a:lstStyle/>
          <a:p>
            <a:endParaRPr lang="ru-RU"/>
          </a:p>
        </p:txBody>
      </p:sp>
      <p:sp>
        <p:nvSpPr>
          <p:cNvPr id="7" name="Прямоугольник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Прямоугольник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Прямоугольник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Номер слайда 5"/>
          <p:cNvSpPr>
            <a:spLocks noGrp="1"/>
          </p:cNvSpPr>
          <p:nvPr>
            <p:ph type="sldNum" sz="quarter" idx="12"/>
          </p:nvPr>
        </p:nvSpPr>
        <p:spPr>
          <a:xfrm rot="5400000">
            <a:off x="5989638" y="144462"/>
            <a:ext cx="533400" cy="244476"/>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2648" y="228600"/>
            <a:ext cx="8153400" cy="990600"/>
          </a:xfrm>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05.05.2021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612648" y="1600200"/>
            <a:ext cx="8153400" cy="44958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3" name="Текст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7" name="Прямоугольник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05.05.2021</a:t>
            </a:fld>
            <a:endParaRPr lang="ru-RU"/>
          </a:p>
        </p:txBody>
      </p:sp>
      <p:sp>
        <p:nvSpPr>
          <p:cNvPr id="13" name="Номер слайда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9" name="Содержимое 8"/>
          <p:cNvSpPr>
            <a:spLocks noGrp="1"/>
          </p:cNvSpPr>
          <p:nvPr>
            <p:ph sz="quarter" idx="1"/>
          </p:nvPr>
        </p:nvSpPr>
        <p:spPr>
          <a:xfrm>
            <a:off x="609600"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844901" y="1589567"/>
            <a:ext cx="38862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8" name="Дата 7"/>
          <p:cNvSpPr>
            <a:spLocks noGrp="1"/>
          </p:cNvSpPr>
          <p:nvPr>
            <p:ph type="dt" sz="half" idx="15"/>
          </p:nvPr>
        </p:nvSpPr>
        <p:spPr/>
        <p:txBody>
          <a:bodyPr rtlCol="0"/>
          <a:lstStyle/>
          <a:p>
            <a:fld id="{5B106E36-FD25-4E2D-B0AA-010F637433A0}" type="datetimeFigureOut">
              <a:rPr lang="ru-RU" smtClean="0"/>
              <a:pPr/>
              <a:t>05.05.2021</a:t>
            </a:fld>
            <a:endParaRPr lang="ru-RU"/>
          </a:p>
        </p:txBody>
      </p:sp>
      <p:sp>
        <p:nvSpPr>
          <p:cNvPr id="10" name="Номер слайда 9"/>
          <p:cNvSpPr>
            <a:spLocks noGrp="1"/>
          </p:cNvSpPr>
          <p:nvPr>
            <p:ph type="sldNum" sz="quarter" idx="16"/>
          </p:nvPr>
        </p:nvSpPr>
        <p:spPr/>
        <p:txBody>
          <a:bodyPr rtlCol="0"/>
          <a:lstStyle/>
          <a:p>
            <a:fld id="{725C68B6-61C2-468F-89AB-4B9F7531AA68}" type="slidenum">
              <a:rPr lang="ru-RU" smtClean="0"/>
              <a:pPr/>
              <a:t>‹#›</a:t>
            </a:fld>
            <a:endParaRPr lang="ru-RU"/>
          </a:p>
        </p:txBody>
      </p:sp>
      <p:sp>
        <p:nvSpPr>
          <p:cNvPr id="12" name="Нижний колонтитул 11"/>
          <p:cNvSpPr>
            <a:spLocks noGrp="1"/>
          </p:cNvSpPr>
          <p:nvPr>
            <p:ph type="ftr" sz="quarter" idx="17"/>
          </p:nvPr>
        </p:nvSpPr>
        <p:spPr/>
        <p:txBody>
          <a:bodyPr rtlCol="0"/>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3400" y="273050"/>
            <a:ext cx="8153400" cy="869950"/>
          </a:xfrm>
        </p:spPr>
        <p:txBody>
          <a:bodyPr anchor="ctr"/>
          <a:lstStyle>
            <a:lvl1pPr>
              <a:defRPr/>
            </a:lvl1pPr>
          </a:lstStyle>
          <a:p>
            <a:r>
              <a:rPr kumimoji="0" lang="ru-RU" smtClean="0"/>
              <a:t>Образец заголовка</a:t>
            </a:r>
            <a:endParaRPr kumimoji="0" lang="en-US"/>
          </a:p>
        </p:txBody>
      </p:sp>
      <p:sp>
        <p:nvSpPr>
          <p:cNvPr id="11" name="Содержимое 10"/>
          <p:cNvSpPr>
            <a:spLocks noGrp="1"/>
          </p:cNvSpPr>
          <p:nvPr>
            <p:ph sz="quarter" idx="2"/>
          </p:nvPr>
        </p:nvSpPr>
        <p:spPr>
          <a:xfrm>
            <a:off x="609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4800600" y="2438400"/>
            <a:ext cx="3886200" cy="35814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5"/>
          </p:nvPr>
        </p:nvSpPr>
        <p:spPr/>
        <p:txBody>
          <a:bodyPr rtlCol="0"/>
          <a:lstStyle/>
          <a:p>
            <a:fld id="{5B106E36-FD25-4E2D-B0AA-010F637433A0}" type="datetimeFigureOut">
              <a:rPr lang="ru-RU" smtClean="0"/>
              <a:pPr/>
              <a:t>05.05.2021</a:t>
            </a:fld>
            <a:endParaRPr lang="ru-RU"/>
          </a:p>
        </p:txBody>
      </p:sp>
      <p:sp>
        <p:nvSpPr>
          <p:cNvPr id="12" name="Номер слайда 11"/>
          <p:cNvSpPr>
            <a:spLocks noGrp="1"/>
          </p:cNvSpPr>
          <p:nvPr>
            <p:ph type="sldNum" sz="quarter" idx="16"/>
          </p:nvPr>
        </p:nvSpPr>
        <p:spPr/>
        <p:txBody>
          <a:bodyPr rtlCol="0"/>
          <a:lstStyle/>
          <a:p>
            <a:fld id="{725C68B6-61C2-468F-89AB-4B9F7531AA68}" type="slidenum">
              <a:rPr lang="ru-RU" smtClean="0"/>
              <a:pPr/>
              <a:t>‹#›</a:t>
            </a:fld>
            <a:endParaRPr lang="ru-RU"/>
          </a:p>
        </p:txBody>
      </p:sp>
      <p:sp>
        <p:nvSpPr>
          <p:cNvPr id="14" name="Нижний колонтитул 13"/>
          <p:cNvSpPr>
            <a:spLocks noGrp="1"/>
          </p:cNvSpPr>
          <p:nvPr>
            <p:ph type="ftr" sz="quarter" idx="17"/>
          </p:nvPr>
        </p:nvSpPr>
        <p:spPr/>
        <p:txBody>
          <a:bodyPr rtlCol="0"/>
          <a:lstStyle/>
          <a:p>
            <a:endParaRPr lang="ru-RU"/>
          </a:p>
        </p:txBody>
      </p:sp>
      <p:sp>
        <p:nvSpPr>
          <p:cNvPr id="16" name="Текст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5" name="Текст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05.05.2021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05.05.2021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0" y="6248400"/>
            <a:ext cx="533400" cy="381000"/>
          </a:xfrm>
        </p:spPr>
        <p:txBody>
          <a:bodyPr/>
          <a:lstStyle>
            <a:lvl1pPr>
              <a:defRPr>
                <a:solidFill>
                  <a:schemeClr val="tx2"/>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8077200" cy="869950"/>
          </a:xfrm>
        </p:spPr>
        <p:txBody>
          <a:bodyPr anchor="ctr"/>
          <a:lstStyle>
            <a:lvl1pPr algn="l">
              <a:buNone/>
              <a:defRPr sz="4400" b="0"/>
            </a:lvl1p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05.05.2021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lvl1pPr>
              <a:defRPr>
                <a:solidFill>
                  <a:srgbClr val="FFFFFF"/>
                </a:solidFill>
              </a:defRPr>
            </a:lvl1pPr>
          </a:lstStyle>
          <a:p>
            <a:fld id="{725C68B6-61C2-468F-89AB-4B9F7531AA68}" type="slidenum">
              <a:rPr lang="ru-RU" smtClean="0"/>
              <a:pPr/>
              <a:t>‹#›</a:t>
            </a:fld>
            <a:endParaRPr lang="ru-RU"/>
          </a:p>
        </p:txBody>
      </p:sp>
      <p:sp>
        <p:nvSpPr>
          <p:cNvPr id="3" name="Текст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9" name="Содержимое 8"/>
          <p:cNvSpPr>
            <a:spLocks noGrp="1"/>
          </p:cNvSpPr>
          <p:nvPr>
            <p:ph sz="quarter" idx="1"/>
          </p:nvPr>
        </p:nvSpPr>
        <p:spPr>
          <a:xfrm>
            <a:off x="2362200" y="1752600"/>
            <a:ext cx="6400800" cy="4419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3">
        <a:schemeClr val="bg2"/>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ru-RU" smtClean="0"/>
              <a:t>Образец текста</a:t>
            </a:r>
          </a:p>
        </p:txBody>
      </p:sp>
      <p:sp>
        <p:nvSpPr>
          <p:cNvPr id="8" name="Прямоугольник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ru-RU" smtClean="0"/>
              <a:t>Образец заголовка</a:t>
            </a:r>
            <a:endParaRPr kumimoji="0" lang="en-US"/>
          </a:p>
        </p:txBody>
      </p:sp>
      <p:sp>
        <p:nvSpPr>
          <p:cNvPr id="11" name="Прямоугольник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Дата 11"/>
          <p:cNvSpPr>
            <a:spLocks noGrp="1"/>
          </p:cNvSpPr>
          <p:nvPr>
            <p:ph type="dt" sz="half" idx="10"/>
          </p:nvPr>
        </p:nvSpPr>
        <p:spPr>
          <a:xfrm>
            <a:off x="6248400" y="6248400"/>
            <a:ext cx="2667000" cy="365125"/>
          </a:xfrm>
        </p:spPr>
        <p:txBody>
          <a:bodyPr rtlCol="0"/>
          <a:lstStyle/>
          <a:p>
            <a:fld id="{5B106E36-FD25-4E2D-B0AA-010F637433A0}" type="datetimeFigureOut">
              <a:rPr lang="ru-RU" smtClean="0"/>
              <a:pPr/>
              <a:t>05.05.2021</a:t>
            </a:fld>
            <a:endParaRPr lang="ru-RU"/>
          </a:p>
        </p:txBody>
      </p:sp>
      <p:sp>
        <p:nvSpPr>
          <p:cNvPr id="13" name="Номер слайда 12"/>
          <p:cNvSpPr>
            <a:spLocks noGrp="1"/>
          </p:cNvSpPr>
          <p:nvPr>
            <p:ph type="sldNum" sz="quarter" idx="11"/>
          </p:nvPr>
        </p:nvSpPr>
        <p:spPr>
          <a:xfrm>
            <a:off x="0" y="4667249"/>
            <a:ext cx="1447800" cy="663578"/>
          </a:xfrm>
        </p:spPr>
        <p:txBody>
          <a:bodyPr rtlCol="0"/>
          <a:lstStyle>
            <a:lvl1pPr>
              <a:defRPr sz="2800"/>
            </a:lvl1pPr>
          </a:lstStyle>
          <a:p>
            <a:fld id="{725C68B6-61C2-468F-89AB-4B9F7531AA68}" type="slidenum">
              <a:rPr lang="ru-RU" smtClean="0"/>
              <a:pPr/>
              <a:t>‹#›</a:t>
            </a:fld>
            <a:endParaRPr lang="ru-RU"/>
          </a:p>
        </p:txBody>
      </p:sp>
      <p:sp>
        <p:nvSpPr>
          <p:cNvPr id="14" name="Нижний колонтитул 13"/>
          <p:cNvSpPr>
            <a:spLocks noGrp="1"/>
          </p:cNvSpPr>
          <p:nvPr>
            <p:ph type="ftr" sz="quarter" idx="12"/>
          </p:nvPr>
        </p:nvSpPr>
        <p:spPr>
          <a:xfrm>
            <a:off x="1600200" y="6248206"/>
            <a:ext cx="4572000" cy="365125"/>
          </a:xfrm>
        </p:spPr>
        <p:txBody>
          <a:bodyPr rtlCol="0"/>
          <a:lstStyle/>
          <a:p>
            <a:endParaRPr lang="ru-RU"/>
          </a:p>
        </p:txBody>
      </p:sp>
      <p:sp>
        <p:nvSpPr>
          <p:cNvPr id="3" name="Рисунок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ru-RU" smtClean="0"/>
              <a:t>Вставка рисунка</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609600" y="228600"/>
            <a:ext cx="8153400" cy="990600"/>
          </a:xfrm>
          <a:prstGeom prst="rect">
            <a:avLst/>
          </a:prstGeom>
        </p:spPr>
        <p:txBody>
          <a:bodyPr vert="horz" anchor="ctr">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5B106E36-FD25-4E2D-B0AA-010F637433A0}" type="datetimeFigureOut">
              <a:rPr lang="ru-RU" smtClean="0"/>
              <a:pPr/>
              <a:t>05.05.2021</a:t>
            </a:fld>
            <a:endParaRPr lang="ru-RU"/>
          </a:p>
        </p:txBody>
      </p:sp>
      <p:sp>
        <p:nvSpPr>
          <p:cNvPr id="3" name="Нижний колонтитул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ru-RU"/>
          </a:p>
        </p:txBody>
      </p:sp>
      <p:sp>
        <p:nvSpPr>
          <p:cNvPr id="7" name="Прямоугольник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1428736"/>
            <a:ext cx="8715436" cy="4670312"/>
          </a:xfrm>
        </p:spPr>
        <p:txBody>
          <a:bodyPr>
            <a:normAutofit/>
          </a:bodyPr>
          <a:lstStyle/>
          <a:p>
            <a:pPr>
              <a:buNone/>
            </a:pPr>
            <a:endParaRPr lang="kk-KZ" sz="2400" b="1"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Бөлім атауы: </a:t>
            </a:r>
            <a:r>
              <a:rPr lang="kk-KZ" sz="2400" dirty="0" smtClean="0">
                <a:solidFill>
                  <a:srgbClr val="002060"/>
                </a:solidFill>
                <a:latin typeface="Times New Roman" pitchFamily="18" charset="0"/>
                <a:cs typeface="Times New Roman" pitchFamily="18" charset="0"/>
              </a:rPr>
              <a:t>Қиял мен шындық</a:t>
            </a:r>
          </a:p>
          <a:p>
            <a:endParaRPr lang="kk-KZ" sz="2400"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Сабақ тақырыбы:</a:t>
            </a:r>
            <a:r>
              <a:rPr lang="kk-KZ" sz="2400" dirty="0" smtClean="0">
                <a:solidFill>
                  <a:srgbClr val="002060"/>
                </a:solidFill>
                <a:latin typeface="Times New Roman" pitchFamily="18" charset="0"/>
                <a:cs typeface="Times New Roman" pitchFamily="18" charset="0"/>
              </a:rPr>
              <a:t> Ж. Сахиев «Айдағы жасырынбақ» әңгімесінің жанрлық ерекшелігі</a:t>
            </a:r>
          </a:p>
          <a:p>
            <a:pPr>
              <a:buNone/>
            </a:pPr>
            <a:r>
              <a:rPr lang="kk-KZ" sz="2400" b="1" dirty="0" smtClean="0">
                <a:solidFill>
                  <a:srgbClr val="002060"/>
                </a:solidFill>
                <a:latin typeface="Times New Roman" pitchFamily="18" charset="0"/>
                <a:cs typeface="Times New Roman" pitchFamily="18" charset="0"/>
              </a:rPr>
              <a:t> </a:t>
            </a:r>
            <a:endParaRPr lang="ru-RU" sz="2400" dirty="0" smtClean="0">
              <a:solidFill>
                <a:srgbClr val="002060"/>
              </a:solidFill>
              <a:latin typeface="Times New Roman" pitchFamily="18" charset="0"/>
              <a:cs typeface="Times New Roman" pitchFamily="18" charset="0"/>
            </a:endParaRPr>
          </a:p>
          <a:p>
            <a:pPr>
              <a:buNone/>
            </a:pPr>
            <a:endParaRPr lang="ru-RU" dirty="0" smtClean="0"/>
          </a:p>
          <a:p>
            <a:pPr>
              <a:buNone/>
            </a:pPr>
            <a:endParaRPr lang="ru-RU" dirty="0"/>
          </a:p>
        </p:txBody>
      </p:sp>
      <p:sp>
        <p:nvSpPr>
          <p:cNvPr id="4" name="Прямоугольник 3"/>
          <p:cNvSpPr/>
          <p:nvPr/>
        </p:nvSpPr>
        <p:spPr>
          <a:xfrm>
            <a:off x="5000628" y="214290"/>
            <a:ext cx="3143272" cy="785818"/>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2"/>
          <a:srcRect/>
          <a:stretch>
            <a:fillRect/>
          </a:stretch>
        </p:blipFill>
        <p:spPr bwMode="auto">
          <a:xfrm>
            <a:off x="2000232" y="4000504"/>
            <a:ext cx="3691451" cy="2076441"/>
          </a:xfrm>
          <a:prstGeom prst="rect">
            <a:avLst/>
          </a:prstGeom>
          <a:noFill/>
          <a:ln w="9525">
            <a:noFill/>
            <a:miter lim="800000"/>
            <a:headEnd/>
            <a:tailEnd/>
          </a:ln>
          <a:effectLst/>
        </p:spPr>
      </p:pic>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428596" y="1500174"/>
            <a:ext cx="8296276" cy="4495800"/>
          </a:xfrm>
        </p:spPr>
        <p:txBody>
          <a:bodyPr/>
          <a:lstStyle/>
          <a:p>
            <a:pPr>
              <a:buNone/>
            </a:pPr>
            <a:endParaRPr lang="kk-KZ" sz="2400" b="1"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2-тапсырма.</a:t>
            </a:r>
            <a:r>
              <a:rPr lang="kk-KZ" sz="2400" dirty="0" smtClean="0">
                <a:solidFill>
                  <a:srgbClr val="002060"/>
                </a:solidFill>
                <a:latin typeface="Times New Roman" pitchFamily="18" charset="0"/>
                <a:cs typeface="Times New Roman" pitchFamily="18" charset="0"/>
              </a:rPr>
              <a:t> Ж. Сахиев «Айдағы жасырынбақ» әңгімесіне сыни-пікір жазыңдар.</a:t>
            </a:r>
            <a:r>
              <a:rPr lang="kk-KZ" sz="3200" dirty="0" smtClean="0">
                <a:solidFill>
                  <a:srgbClr val="002060"/>
                </a:solidFill>
                <a:latin typeface="Times New Roman" pitchFamily="18" charset="0"/>
                <a:cs typeface="Times New Roman" pitchFamily="18" charset="0"/>
              </a:rPr>
              <a:t/>
            </a:r>
            <a:br>
              <a:rPr lang="kk-KZ" sz="3200" dirty="0" smtClean="0">
                <a:solidFill>
                  <a:srgbClr val="002060"/>
                </a:solidFill>
                <a:latin typeface="Times New Roman" pitchFamily="18" charset="0"/>
                <a:cs typeface="Times New Roman" pitchFamily="18" charset="0"/>
              </a:rPr>
            </a:br>
            <a:endParaRPr lang="kk-KZ" sz="2400" b="1"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Дескриптор:</a:t>
            </a:r>
          </a:p>
          <a:p>
            <a:pPr lvl="0"/>
            <a:r>
              <a:rPr lang="kk-KZ" sz="2400" dirty="0" smtClean="0">
                <a:solidFill>
                  <a:srgbClr val="002060"/>
                </a:solidFill>
                <a:latin typeface="Times New Roman" pitchFamily="18" charset="0"/>
                <a:cs typeface="Times New Roman" pitchFamily="18" charset="0"/>
              </a:rPr>
              <a:t>сыни-пікір жазу талаптарын сақтайды; </a:t>
            </a:r>
            <a:endParaRPr lang="ru-RU" sz="2400" dirty="0" smtClean="0">
              <a:solidFill>
                <a:srgbClr val="002060"/>
              </a:solidFill>
              <a:latin typeface="Times New Roman" pitchFamily="18" charset="0"/>
              <a:cs typeface="Times New Roman" pitchFamily="18" charset="0"/>
            </a:endParaRPr>
          </a:p>
          <a:p>
            <a:pPr lvl="0"/>
            <a:r>
              <a:rPr lang="kk-KZ" sz="2400" dirty="0" smtClean="0">
                <a:solidFill>
                  <a:srgbClr val="002060"/>
                </a:solidFill>
                <a:latin typeface="Times New Roman" pitchFamily="18" charset="0"/>
                <a:cs typeface="Times New Roman" pitchFamily="18" charset="0"/>
              </a:rPr>
              <a:t> пікірін дәлелді жеткізеді; </a:t>
            </a:r>
            <a:endParaRPr lang="ru-RU" sz="2400" dirty="0" smtClean="0">
              <a:solidFill>
                <a:srgbClr val="002060"/>
              </a:solidFill>
              <a:latin typeface="Times New Roman" pitchFamily="18" charset="0"/>
              <a:cs typeface="Times New Roman" pitchFamily="18" charset="0"/>
            </a:endParaRPr>
          </a:p>
          <a:p>
            <a:r>
              <a:rPr lang="kk-KZ" sz="2400" dirty="0" smtClean="0">
                <a:solidFill>
                  <a:srgbClr val="002060"/>
                </a:solidFill>
                <a:latin typeface="Times New Roman" pitchFamily="18" charset="0"/>
                <a:cs typeface="Times New Roman" pitchFamily="18" charset="0"/>
              </a:rPr>
              <a:t>130-150 сөз көлемінде жазады. </a:t>
            </a:r>
            <a:endParaRPr lang="ru-RU" sz="2400" dirty="0">
              <a:solidFill>
                <a:srgbClr val="002060"/>
              </a:solidFill>
              <a:latin typeface="Times New Roman" pitchFamily="18" charset="0"/>
              <a:cs typeface="Times New Roman" pitchFamily="18" charset="0"/>
            </a:endParaRPr>
          </a:p>
        </p:txBody>
      </p:sp>
      <p:sp>
        <p:nvSpPr>
          <p:cNvPr id="4" name="Прямоугольник 3"/>
          <p:cNvSpPr/>
          <p:nvPr/>
        </p:nvSpPr>
        <p:spPr>
          <a:xfrm>
            <a:off x="4357686" y="571480"/>
            <a:ext cx="4572000" cy="646331"/>
          </a:xfrm>
          <a:prstGeom prst="rect">
            <a:avLst/>
          </a:prstGeom>
        </p:spPr>
        <p:txBody>
          <a:bodyPr>
            <a:spAutoFit/>
          </a:bodyP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solidFill>
                  <a:srgbClr val="002060"/>
                </a:solidFill>
                <a:latin typeface="Times New Roman" pitchFamily="18" charset="0"/>
                <a:cs typeface="Times New Roman" pitchFamily="18" charset="0"/>
              </a:rPr>
              <a:t>Ықтимал жауап</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fontScale="62500" lnSpcReduction="20000"/>
          </a:bodyPr>
          <a:lstStyle/>
          <a:p>
            <a:pPr>
              <a:buNone/>
            </a:pPr>
            <a:r>
              <a:rPr lang="ru-RU" b="1" i="1" dirty="0" smtClean="0">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Ж.Сахиев</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әңгіме желісіне</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ғаламдық мәселелердің бірі</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қоршаған ортаны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қорғау тақырыбын арқау еткен</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Ғаламшарымызға жауапкершілікпен</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қарау ғылыми-фантастикалық жанрдағы шығармалардың басты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тақырыбы болуына</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байланысты</a:t>
            </a:r>
            <a:r>
              <a:rPr lang="ru-RU" dirty="0" smtClean="0">
                <a:solidFill>
                  <a:srgbClr val="002060"/>
                </a:solidFill>
                <a:latin typeface="Times New Roman" pitchFamily="18" charset="0"/>
                <a:cs typeface="Times New Roman" pitchFamily="18" charset="0"/>
              </a:rPr>
              <a:t> автор </a:t>
            </a:r>
            <a:r>
              <a:rPr lang="ru-RU" dirty="0" err="1" smtClean="0">
                <a:solidFill>
                  <a:srgbClr val="002060"/>
                </a:solidFill>
                <a:latin typeface="Times New Roman" pitchFamily="18" charset="0"/>
                <a:cs typeface="Times New Roman" pitchFamily="18" charset="0"/>
              </a:rPr>
              <a:t>идеясы</a:t>
            </a:r>
            <a:r>
              <a:rPr lang="ru-RU" dirty="0" smtClean="0">
                <a:solidFill>
                  <a:srgbClr val="002060"/>
                </a:solidFill>
                <a:latin typeface="Times New Roman" pitchFamily="18" charset="0"/>
                <a:cs typeface="Times New Roman" pitchFamily="18" charset="0"/>
              </a:rPr>
              <a:t> да осы </a:t>
            </a:r>
            <a:r>
              <a:rPr lang="ru-RU" dirty="0" err="1" smtClean="0">
                <a:solidFill>
                  <a:srgbClr val="002060"/>
                </a:solidFill>
                <a:latin typeface="Times New Roman" pitchFamily="18" charset="0"/>
                <a:cs typeface="Times New Roman" pitchFamily="18" charset="0"/>
              </a:rPr>
              <a:t>мәселені оқырманына жеткізуді</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мақсат етеді</a:t>
            </a:r>
            <a:r>
              <a:rPr lang="ru-RU" dirty="0" smtClean="0">
                <a:solidFill>
                  <a:srgbClr val="002060"/>
                </a:solidFill>
                <a:latin typeface="Times New Roman" pitchFamily="18" charset="0"/>
                <a:cs typeface="Times New Roman" pitchFamily="18" charset="0"/>
              </a:rPr>
              <a:t>. Осы </a:t>
            </a:r>
            <a:r>
              <a:rPr lang="ru-RU" dirty="0" err="1" smtClean="0">
                <a:solidFill>
                  <a:srgbClr val="002060"/>
                </a:solidFill>
                <a:latin typeface="Times New Roman" pitchFamily="18" charset="0"/>
                <a:cs typeface="Times New Roman" pitchFamily="18" charset="0"/>
              </a:rPr>
              <a:t>тұрғыдан алғанда </a:t>
            </a:r>
            <a:r>
              <a:rPr lang="ru-RU" dirty="0" smtClean="0">
                <a:solidFill>
                  <a:srgbClr val="002060"/>
                </a:solidFill>
                <a:latin typeface="Times New Roman" pitchFamily="18" charset="0"/>
                <a:cs typeface="Times New Roman" pitchFamily="18" charset="0"/>
              </a:rPr>
              <a:t>«</a:t>
            </a:r>
            <a:r>
              <a:rPr lang="ru-RU" dirty="0" err="1" smtClean="0">
                <a:solidFill>
                  <a:srgbClr val="002060"/>
                </a:solidFill>
                <a:latin typeface="Times New Roman" pitchFamily="18" charset="0"/>
                <a:cs typeface="Times New Roman" pitchFamily="18" charset="0"/>
              </a:rPr>
              <a:t>Айдағы жасырынбақ</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қоршаған ортаны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қорғау идеясын</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басты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ұстанымға айналдырған шығарма болып</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табылады</a:t>
            </a:r>
            <a:r>
              <a:rPr lang="ru-RU" dirty="0" smtClean="0">
                <a:solidFill>
                  <a:srgbClr val="002060"/>
                </a:solidFill>
                <a:latin typeface="Times New Roman" pitchFamily="18" charset="0"/>
                <a:cs typeface="Times New Roman" pitchFamily="18" charset="0"/>
              </a:rPr>
              <a:t>.</a:t>
            </a:r>
          </a:p>
          <a:p>
            <a:pPr>
              <a:buNone/>
            </a:pP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Сондықтан </a:t>
            </a:r>
            <a:r>
              <a:rPr lang="ru-RU" dirty="0" smtClean="0">
                <a:solidFill>
                  <a:srgbClr val="002060"/>
                </a:solidFill>
                <a:latin typeface="Times New Roman" pitchFamily="18" charset="0"/>
                <a:cs typeface="Times New Roman" pitchFamily="18" charset="0"/>
              </a:rPr>
              <a:t>да, </a:t>
            </a:r>
            <a:r>
              <a:rPr lang="ru-RU" dirty="0" err="1" smtClean="0">
                <a:solidFill>
                  <a:srgbClr val="002060"/>
                </a:solidFill>
                <a:latin typeface="Times New Roman" pitchFamily="18" charset="0"/>
                <a:cs typeface="Times New Roman" pitchFamily="18" charset="0"/>
              </a:rPr>
              <a:t>фантастикалық әңгімеде қоршаған </a:t>
            </a:r>
            <a:r>
              <a:rPr lang="ru-RU" dirty="0" smtClean="0">
                <a:solidFill>
                  <a:srgbClr val="002060"/>
                </a:solidFill>
                <a:latin typeface="Times New Roman" pitchFamily="18" charset="0"/>
                <a:cs typeface="Times New Roman" pitchFamily="18" charset="0"/>
              </a:rPr>
              <a:t>орта </a:t>
            </a:r>
            <a:r>
              <a:rPr lang="ru-RU" dirty="0" err="1" smtClean="0">
                <a:solidFill>
                  <a:srgbClr val="002060"/>
                </a:solidFill>
                <a:latin typeface="Times New Roman" pitchFamily="18" charset="0"/>
                <a:cs typeface="Times New Roman" pitchFamily="18" charset="0"/>
              </a:rPr>
              <a:t>мәселесі бірден</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айтылмай</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астарлы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түрде</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кейіпкерлердің айдағы тіршіліксіздікке</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әрі таңғалып әрі үрейленіп қараулары нәтижесінде туындаған сұрақтарына әкенің берген</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жауабы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ақыл-кеңесі барлық шешімін</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таппай</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тұрған мәселелердің нүктесін қояды</a:t>
            </a:r>
            <a:r>
              <a:rPr lang="ru-RU" dirty="0" smtClean="0">
                <a:solidFill>
                  <a:srgbClr val="002060"/>
                </a:solidFill>
                <a:latin typeface="Times New Roman" pitchFamily="18" charset="0"/>
                <a:cs typeface="Times New Roman" pitchFamily="18" charset="0"/>
              </a:rPr>
              <a:t>.</a:t>
            </a:r>
          </a:p>
          <a:p>
            <a:pPr>
              <a:buNone/>
            </a:pP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Ж.Сахиев</a:t>
            </a:r>
            <a:r>
              <a:rPr lang="ru-RU" dirty="0" smtClean="0">
                <a:solidFill>
                  <a:srgbClr val="002060"/>
                </a:solidFill>
                <a:latin typeface="Times New Roman" pitchFamily="18" charset="0"/>
                <a:cs typeface="Times New Roman" pitchFamily="18" charset="0"/>
              </a:rPr>
              <a:t> – </a:t>
            </a:r>
            <a:r>
              <a:rPr lang="ru-RU" dirty="0" err="1" smtClean="0">
                <a:solidFill>
                  <a:srgbClr val="002060"/>
                </a:solidFill>
                <a:latin typeface="Times New Roman" pitchFamily="18" charset="0"/>
                <a:cs typeface="Times New Roman" pitchFamily="18" charset="0"/>
              </a:rPr>
              <a:t>қазақ фантастикасы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жанрында</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өзінің көркем туындылары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және ерен</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зерттеулерімен</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жұртшылыққа танылған қаламгер.</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Оның шығармалары жыл</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өткен сайын</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уақыт ағымымен үндесіп, жаңарған қоғамдағы өз оқырмандарын табуда</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Ойы</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ұшқыр, қиялы жүйрік қаламгердің бұл шығармасы оқырманын әлемдегі кезек</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күттірмес мәселелердің біріне</a:t>
            </a:r>
            <a:r>
              <a:rPr lang="ru-RU" dirty="0" smtClean="0">
                <a:solidFill>
                  <a:srgbClr val="002060"/>
                </a:solidFill>
                <a:latin typeface="Times New Roman" pitchFamily="18" charset="0"/>
                <a:cs typeface="Times New Roman" pitchFamily="18" charset="0"/>
              </a:rPr>
              <a:t> </a:t>
            </a:r>
            <a:r>
              <a:rPr lang="ru-RU" dirty="0" err="1" smtClean="0">
                <a:solidFill>
                  <a:srgbClr val="002060"/>
                </a:solidFill>
                <a:latin typeface="Times New Roman" pitchFamily="18" charset="0"/>
                <a:cs typeface="Times New Roman" pitchFamily="18" charset="0"/>
              </a:rPr>
              <a:t>қатысты үн қосуға шақырады.</a:t>
            </a:r>
            <a:endParaRPr lang="ru-RU" dirty="0" smtClean="0">
              <a:solidFill>
                <a:srgbClr val="002060"/>
              </a:solidFill>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
        <p:nvSpPr>
          <p:cNvPr id="4" name="Прямоугольник 3"/>
          <p:cNvSpPr/>
          <p:nvPr/>
        </p:nvSpPr>
        <p:spPr>
          <a:xfrm>
            <a:off x="4286248" y="357166"/>
            <a:ext cx="4572000" cy="646331"/>
          </a:xfrm>
          <a:prstGeom prst="rect">
            <a:avLst/>
          </a:prstGeom>
        </p:spPr>
        <p:txBody>
          <a:bodyPr>
            <a:spAutoFit/>
          </a:bodyP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solidFill>
                  <a:srgbClr val="002060"/>
                </a:solidFill>
                <a:latin typeface="Times New Roman" pitchFamily="18" charset="0"/>
                <a:cs typeface="Times New Roman" pitchFamily="18" charset="0"/>
              </a:rPr>
              <a:t>Қорытынды </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normAutofit/>
          </a:bodyPr>
          <a:lstStyle/>
          <a:p>
            <a:pPr>
              <a:buNone/>
            </a:pPr>
            <a:endParaRPr lang="kk-KZ" sz="2400" b="1"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Бүгінгі сабақта біз:</a:t>
            </a:r>
          </a:p>
          <a:p>
            <a:pPr>
              <a:buNone/>
            </a:pPr>
            <a:r>
              <a:rPr lang="kk-KZ" sz="2400" b="1" dirty="0" smtClean="0">
                <a:solidFill>
                  <a:srgbClr val="002060"/>
                </a:solidFill>
                <a:latin typeface="Times New Roman" pitchFamily="18" charset="0"/>
                <a:cs typeface="Times New Roman" pitchFamily="18" charset="0"/>
              </a:rPr>
              <a:t> -</a:t>
            </a:r>
            <a:r>
              <a:rPr lang="kk-KZ" sz="2400" dirty="0" smtClean="0">
                <a:solidFill>
                  <a:srgbClr val="002060"/>
                </a:solidFill>
                <a:latin typeface="Times New Roman" pitchFamily="18" charset="0"/>
                <a:cs typeface="Times New Roman" pitchFamily="18" charset="0"/>
              </a:rPr>
              <a:t> автор бейнесі мен кейіпкерлер қарым-қатынасының тілдік көрінісін талдадық;</a:t>
            </a:r>
            <a:endParaRPr lang="kk-KZ" sz="2400" b="1"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  -</a:t>
            </a:r>
            <a:r>
              <a:rPr lang="kk-KZ" sz="2400" dirty="0" smtClean="0">
                <a:solidFill>
                  <a:srgbClr val="002060"/>
                </a:solidFill>
                <a:latin typeface="Times New Roman" pitchFamily="18" charset="0"/>
                <a:cs typeface="Times New Roman" pitchFamily="18" charset="0"/>
              </a:rPr>
              <a:t> шығарма бойынша  жазылған  сын – пікірлерді талдадық; </a:t>
            </a:r>
            <a:endParaRPr lang="kk-KZ" sz="2400" b="1"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  -</a:t>
            </a:r>
            <a:r>
              <a:rPr lang="kk-KZ" sz="2400" dirty="0" smtClean="0">
                <a:solidFill>
                  <a:srgbClr val="002060"/>
                </a:solidFill>
                <a:latin typeface="Times New Roman" pitchFamily="18" charset="0"/>
                <a:cs typeface="Times New Roman" pitchFamily="18" charset="0"/>
              </a:rPr>
              <a:t> шығармаға қатысты өзіндік сын-пікір жаздық.</a:t>
            </a:r>
            <a:endParaRPr lang="ru-RU" sz="2400" dirty="0" smtClean="0">
              <a:solidFill>
                <a:srgbClr val="002060"/>
              </a:solidFill>
              <a:latin typeface="Times New Roman" pitchFamily="18" charset="0"/>
              <a:cs typeface="Times New Roman" pitchFamily="18" charset="0"/>
            </a:endParaRPr>
          </a:p>
          <a:p>
            <a:pPr>
              <a:buNone/>
            </a:pPr>
            <a:endParaRPr lang="ru-RU" dirty="0"/>
          </a:p>
        </p:txBody>
      </p:sp>
      <p:sp>
        <p:nvSpPr>
          <p:cNvPr id="4" name="Прямоугольник 3"/>
          <p:cNvSpPr/>
          <p:nvPr/>
        </p:nvSpPr>
        <p:spPr>
          <a:xfrm>
            <a:off x="4143372" y="357166"/>
            <a:ext cx="4572000" cy="646331"/>
          </a:xfrm>
          <a:prstGeom prst="rect">
            <a:avLst/>
          </a:prstGeom>
        </p:spPr>
        <p:txBody>
          <a:bodyPr>
            <a:spAutoFit/>
          </a:bodyP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solidFill>
                  <a:srgbClr val="002060"/>
                </a:solidFill>
                <a:latin typeface="Times New Roman" pitchFamily="18" charset="0"/>
                <a:cs typeface="Times New Roman" pitchFamily="18" charset="0"/>
              </a:rPr>
              <a:t>Кері байланыс</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sz="quarter" idx="1"/>
          </p:nvPr>
        </p:nvSpPr>
        <p:spPr/>
        <p:txBody>
          <a:bodyPr/>
          <a:lstStyle/>
          <a:p>
            <a:pPr>
              <a:buNone/>
            </a:pPr>
            <a:endParaRPr lang="kk-KZ" b="1" dirty="0" smtClean="0">
              <a:solidFill>
                <a:srgbClr val="002060"/>
              </a:solidFill>
              <a:latin typeface="Times New Roman" pitchFamily="18" charset="0"/>
              <a:cs typeface="Times New Roman" pitchFamily="18" charset="0"/>
            </a:endParaRPr>
          </a:p>
          <a:p>
            <a:pPr>
              <a:buNone/>
            </a:pPr>
            <a:r>
              <a:rPr lang="kk-KZ" b="1" dirty="0" smtClean="0">
                <a:solidFill>
                  <a:srgbClr val="002060"/>
                </a:solidFill>
                <a:latin typeface="Times New Roman" pitchFamily="18" charset="0"/>
                <a:cs typeface="Times New Roman" pitchFamily="18" charset="0"/>
              </a:rPr>
              <a:t>«ҚҚҚ кестесі» әдісі</a:t>
            </a:r>
          </a:p>
          <a:p>
            <a:pPr>
              <a:buNone/>
            </a:pPr>
            <a:r>
              <a:rPr lang="kk-KZ" b="1" dirty="0" smtClean="0">
                <a:solidFill>
                  <a:srgbClr val="002060"/>
                </a:solidFill>
                <a:latin typeface="Times New Roman" pitchFamily="18" charset="0"/>
                <a:cs typeface="Times New Roman" pitchFamily="18" charset="0"/>
              </a:rPr>
              <a:t> </a:t>
            </a:r>
            <a:endParaRPr lang="ru-RU" i="1" dirty="0">
              <a:solidFill>
                <a:srgbClr val="002060"/>
              </a:solidFill>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357158" y="3071810"/>
          <a:ext cx="7786743" cy="2096140"/>
        </p:xfrm>
        <a:graphic>
          <a:graphicData uri="http://schemas.openxmlformats.org/drawingml/2006/table">
            <a:tbl>
              <a:tblPr firstRow="1" bandRow="1">
                <a:tableStyleId>{69CF1AB2-1976-4502-BF36-3FF5EA218861}</a:tableStyleId>
              </a:tblPr>
              <a:tblGrid>
                <a:gridCol w="2595581"/>
                <a:gridCol w="2595581"/>
                <a:gridCol w="2595581"/>
              </a:tblGrid>
              <a:tr h="971006">
                <a:tc>
                  <a:txBody>
                    <a:bodyPr/>
                    <a:lstStyle/>
                    <a:p>
                      <a:pPr algn="ctr"/>
                      <a:r>
                        <a:rPr lang="kk-KZ" sz="1800" dirty="0" smtClean="0">
                          <a:solidFill>
                            <a:srgbClr val="002060"/>
                          </a:solidFill>
                          <a:latin typeface="Times New Roman" pitchFamily="18" charset="0"/>
                          <a:cs typeface="Times New Roman" pitchFamily="18" charset="0"/>
                        </a:rPr>
                        <a:t>Сабақта қызық</a:t>
                      </a:r>
                    </a:p>
                    <a:p>
                      <a:pPr algn="ctr"/>
                      <a:r>
                        <a:rPr lang="kk-KZ" sz="1800" dirty="0" smtClean="0">
                          <a:solidFill>
                            <a:srgbClr val="002060"/>
                          </a:solidFill>
                          <a:latin typeface="Times New Roman" pitchFamily="18" charset="0"/>
                          <a:cs typeface="Times New Roman" pitchFamily="18" charset="0"/>
                        </a:rPr>
                        <a:t> болған</a:t>
                      </a:r>
                      <a:r>
                        <a:rPr lang="kk-KZ" sz="1800" baseline="0" dirty="0" smtClean="0">
                          <a:solidFill>
                            <a:srgbClr val="002060"/>
                          </a:solidFill>
                          <a:latin typeface="Times New Roman" pitchFamily="18" charset="0"/>
                          <a:cs typeface="Times New Roman" pitchFamily="18" charset="0"/>
                        </a:rPr>
                        <a:t> 2 нәрсе</a:t>
                      </a:r>
                      <a:endParaRPr lang="ru-RU" sz="1800" b="0" dirty="0">
                        <a:solidFill>
                          <a:srgbClr val="002060"/>
                        </a:solidFill>
                        <a:latin typeface="Times New Roman" pitchFamily="18" charset="0"/>
                        <a:cs typeface="Times New Roman" pitchFamily="18" charset="0"/>
                      </a:endParaRPr>
                    </a:p>
                  </a:txBody>
                  <a:tcPr/>
                </a:tc>
                <a:tc>
                  <a:txBody>
                    <a:bodyPr/>
                    <a:lstStyle/>
                    <a:p>
                      <a:pPr algn="ctr"/>
                      <a:r>
                        <a:rPr lang="kk-KZ" sz="1800" dirty="0" smtClean="0">
                          <a:solidFill>
                            <a:srgbClr val="002060"/>
                          </a:solidFill>
                          <a:latin typeface="Times New Roman" pitchFamily="18" charset="0"/>
                          <a:cs typeface="Times New Roman" pitchFamily="18" charset="0"/>
                        </a:rPr>
                        <a:t>Сабақта қиын болған 2 нәрсе</a:t>
                      </a:r>
                      <a:endParaRPr lang="ru-RU" sz="1800" b="0" dirty="0">
                        <a:solidFill>
                          <a:srgbClr val="002060"/>
                        </a:solidFill>
                        <a:latin typeface="Times New Roman" pitchFamily="18" charset="0"/>
                        <a:cs typeface="Times New Roman" pitchFamily="18" charset="0"/>
                      </a:endParaRPr>
                    </a:p>
                  </a:txBody>
                  <a:tcPr/>
                </a:tc>
                <a:tc>
                  <a:txBody>
                    <a:bodyPr/>
                    <a:lstStyle/>
                    <a:p>
                      <a:pPr algn="ctr"/>
                      <a:r>
                        <a:rPr lang="kk-KZ" sz="1800" dirty="0" smtClean="0">
                          <a:solidFill>
                            <a:srgbClr val="002060"/>
                          </a:solidFill>
                          <a:latin typeface="Times New Roman" pitchFamily="18" charset="0"/>
                          <a:cs typeface="Times New Roman" pitchFamily="18" charset="0"/>
                        </a:rPr>
                        <a:t>Сабақта құнды</a:t>
                      </a:r>
                    </a:p>
                    <a:p>
                      <a:pPr algn="ctr"/>
                      <a:r>
                        <a:rPr lang="kk-KZ" sz="1800" dirty="0" smtClean="0">
                          <a:solidFill>
                            <a:srgbClr val="002060"/>
                          </a:solidFill>
                          <a:latin typeface="Times New Roman" pitchFamily="18" charset="0"/>
                          <a:cs typeface="Times New Roman" pitchFamily="18" charset="0"/>
                        </a:rPr>
                        <a:t> болған 2 нәрсе</a:t>
                      </a:r>
                      <a:endParaRPr lang="ru-RU" sz="1800" b="0" dirty="0">
                        <a:solidFill>
                          <a:srgbClr val="002060"/>
                        </a:solidFill>
                        <a:latin typeface="Times New Roman" pitchFamily="18" charset="0"/>
                        <a:cs typeface="Times New Roman" pitchFamily="18" charset="0"/>
                      </a:endParaRPr>
                    </a:p>
                  </a:txBody>
                  <a:tcPr/>
                </a:tc>
              </a:tr>
              <a:tr h="562567">
                <a:tc>
                  <a:txBody>
                    <a:bodyPr/>
                    <a:lstStyle/>
                    <a:p>
                      <a:endParaRPr lang="ru-RU" dirty="0"/>
                    </a:p>
                  </a:txBody>
                  <a:tcPr/>
                </a:tc>
                <a:tc>
                  <a:txBody>
                    <a:bodyPr/>
                    <a:lstStyle/>
                    <a:p>
                      <a:endParaRPr lang="ru-RU"/>
                    </a:p>
                  </a:txBody>
                  <a:tcPr/>
                </a:tc>
                <a:tc>
                  <a:txBody>
                    <a:bodyPr/>
                    <a:lstStyle/>
                    <a:p>
                      <a:endParaRPr lang="ru-RU" dirty="0"/>
                    </a:p>
                  </a:txBody>
                  <a:tcPr/>
                </a:tc>
              </a:tr>
              <a:tr h="562567">
                <a:tc>
                  <a:txBody>
                    <a:bodyPr/>
                    <a:lstStyle/>
                    <a:p>
                      <a:endParaRPr lang="ru-RU"/>
                    </a:p>
                  </a:txBody>
                  <a:tcPr/>
                </a:tc>
                <a:tc>
                  <a:txBody>
                    <a:bodyPr/>
                    <a:lstStyle/>
                    <a:p>
                      <a:endParaRPr lang="ru-RU"/>
                    </a:p>
                  </a:txBody>
                  <a:tcPr/>
                </a:tc>
                <a:tc>
                  <a:txBody>
                    <a:bodyPr/>
                    <a:lstStyle/>
                    <a:p>
                      <a:endParaRPr lang="ru-RU" dirty="0"/>
                    </a:p>
                  </a:txBody>
                  <a:tcPr/>
                </a:tc>
              </a:tr>
            </a:tbl>
          </a:graphicData>
        </a:graphic>
      </p:graphicFrame>
      <p:sp>
        <p:nvSpPr>
          <p:cNvPr id="5" name="Прямоугольник 4"/>
          <p:cNvSpPr/>
          <p:nvPr/>
        </p:nvSpPr>
        <p:spPr>
          <a:xfrm>
            <a:off x="4286248" y="357166"/>
            <a:ext cx="4572000" cy="646331"/>
          </a:xfrm>
          <a:prstGeom prst="rect">
            <a:avLst/>
          </a:prstGeom>
        </p:spPr>
        <p:txBody>
          <a:bodyPr>
            <a:spAutoFit/>
          </a:bodyP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dirty="0" smtClean="0">
                <a:solidFill>
                  <a:srgbClr val="002060"/>
                </a:solidFill>
                <a:latin typeface="Times New Roman" pitchFamily="18" charset="0"/>
                <a:cs typeface="Times New Roman" pitchFamily="18" charset="0"/>
              </a:rPr>
              <a:t>Оқу тапсырмасы</a:t>
            </a:r>
            <a:endParaRPr lang="ru-RU" sz="24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sz="quarter" idx="1"/>
          </p:nvPr>
        </p:nvSpPr>
        <p:spPr>
          <a:xfrm>
            <a:off x="214282" y="1600200"/>
            <a:ext cx="8715436" cy="4495800"/>
          </a:xfrm>
        </p:spPr>
        <p:txBody>
          <a:bodyPr>
            <a:normAutofit/>
          </a:bodyPr>
          <a:lstStyle/>
          <a:p>
            <a:pPr>
              <a:buNone/>
            </a:pPr>
            <a:endParaRPr lang="kk-KZ" sz="2400" dirty="0" smtClean="0">
              <a:solidFill>
                <a:srgbClr val="002060"/>
              </a:solidFill>
              <a:latin typeface="Times New Roman" pitchFamily="18" charset="0"/>
              <a:cs typeface="Times New Roman" pitchFamily="18" charset="0"/>
            </a:endParaRPr>
          </a:p>
          <a:p>
            <a:pPr>
              <a:buNone/>
            </a:pPr>
            <a:r>
              <a:rPr lang="kk-KZ" sz="2000" dirty="0" smtClean="0">
                <a:solidFill>
                  <a:srgbClr val="002060"/>
                </a:solidFill>
                <a:latin typeface="Times New Roman" pitchFamily="18" charset="0"/>
                <a:cs typeface="Times New Roman" pitchFamily="18" charset="0"/>
              </a:rPr>
              <a:t>          «</a:t>
            </a:r>
            <a:r>
              <a:rPr lang="kk-KZ" sz="2000" i="1" dirty="0" smtClean="0">
                <a:solidFill>
                  <a:srgbClr val="002060"/>
                </a:solidFill>
                <a:latin typeface="Times New Roman" pitchFamily="18" charset="0"/>
                <a:cs typeface="Times New Roman" pitchFamily="18" charset="0"/>
              </a:rPr>
              <a:t>Адамзаттың табиғатсыз күні жоқ, оны айтуға табиғаттың тілі жоқ</a:t>
            </a:r>
            <a:r>
              <a:rPr lang="kk-KZ" sz="2000" dirty="0" smtClean="0">
                <a:solidFill>
                  <a:srgbClr val="002060"/>
                </a:solidFill>
                <a:latin typeface="Times New Roman" pitchFamily="18" charset="0"/>
                <a:cs typeface="Times New Roman" pitchFamily="18" charset="0"/>
              </a:rPr>
              <a:t>» деген сөздің мәнін ашып, табиғат пен адам арасындағы байланыс туралы пікірлеріңді «</a:t>
            </a:r>
            <a:r>
              <a:rPr lang="kk-KZ" sz="2000" i="1" dirty="0" smtClean="0">
                <a:solidFill>
                  <a:srgbClr val="002060"/>
                </a:solidFill>
                <a:latin typeface="Times New Roman" pitchFamily="18" charset="0"/>
                <a:cs typeface="Times New Roman" pitchFamily="18" charset="0"/>
              </a:rPr>
              <a:t>Дербес пікір жазу</a:t>
            </a:r>
            <a:r>
              <a:rPr lang="kk-KZ" sz="2000" dirty="0" smtClean="0">
                <a:solidFill>
                  <a:srgbClr val="002060"/>
                </a:solidFill>
                <a:latin typeface="Times New Roman" pitchFamily="18" charset="0"/>
                <a:cs typeface="Times New Roman" pitchFamily="18" charset="0"/>
              </a:rPr>
              <a:t>» тәсілін қолданып жазыңдар. </a:t>
            </a:r>
          </a:p>
          <a:p>
            <a:pPr>
              <a:buNone/>
            </a:pPr>
            <a:r>
              <a:rPr lang="kk-KZ" sz="2000" b="1" dirty="0" smtClean="0">
                <a:solidFill>
                  <a:srgbClr val="002060"/>
                </a:solidFill>
                <a:latin typeface="Times New Roman" pitchFamily="18" charset="0"/>
                <a:cs typeface="Times New Roman" pitchFamily="18" charset="0"/>
              </a:rPr>
              <a:t>Бірінші сөйлем. </a:t>
            </a:r>
            <a:r>
              <a:rPr lang="kk-KZ" sz="2000" dirty="0" smtClean="0">
                <a:solidFill>
                  <a:srgbClr val="002060"/>
                </a:solidFill>
                <a:latin typeface="Times New Roman" pitchFamily="18" charset="0"/>
                <a:cs typeface="Times New Roman" pitchFamily="18" charset="0"/>
              </a:rPr>
              <a:t>«Менің ойымша...» .</a:t>
            </a:r>
          </a:p>
          <a:p>
            <a:pPr>
              <a:buNone/>
            </a:pPr>
            <a:r>
              <a:rPr lang="kk-KZ" sz="2000" b="1" dirty="0" smtClean="0">
                <a:solidFill>
                  <a:srgbClr val="002060"/>
                </a:solidFill>
                <a:latin typeface="Times New Roman" pitchFamily="18" charset="0"/>
                <a:cs typeface="Times New Roman" pitchFamily="18" charset="0"/>
              </a:rPr>
              <a:t>Екінші сөйлем. </a:t>
            </a:r>
            <a:r>
              <a:rPr lang="kk-KZ" sz="2000" dirty="0" smtClean="0">
                <a:solidFill>
                  <a:srgbClr val="002060"/>
                </a:solidFill>
                <a:latin typeface="Times New Roman" pitchFamily="18" charset="0"/>
                <a:cs typeface="Times New Roman" pitchFamily="18" charset="0"/>
              </a:rPr>
              <a:t>«Себебі, мен оны ... деп түсіндіремін» .</a:t>
            </a:r>
          </a:p>
          <a:p>
            <a:pPr>
              <a:buNone/>
            </a:pPr>
            <a:r>
              <a:rPr lang="kk-KZ" sz="2000" b="1" dirty="0" smtClean="0">
                <a:solidFill>
                  <a:srgbClr val="002060"/>
                </a:solidFill>
                <a:latin typeface="Times New Roman" pitchFamily="18" charset="0"/>
                <a:cs typeface="Times New Roman" pitchFamily="18" charset="0"/>
              </a:rPr>
              <a:t>Үшінші сөйлем. </a:t>
            </a:r>
            <a:r>
              <a:rPr lang="kk-KZ" sz="2000" dirty="0" smtClean="0">
                <a:solidFill>
                  <a:srgbClr val="002060"/>
                </a:solidFill>
                <a:latin typeface="Times New Roman" pitchFamily="18" charset="0"/>
                <a:cs typeface="Times New Roman" pitchFamily="18" charset="0"/>
              </a:rPr>
              <a:t>«Себебі, мен оны ... деген деректермен, мысалдармен дәлелдей аламын» .</a:t>
            </a:r>
          </a:p>
          <a:p>
            <a:pPr>
              <a:buNone/>
            </a:pPr>
            <a:r>
              <a:rPr lang="kk-KZ" sz="2000" b="1" dirty="0" smtClean="0">
                <a:solidFill>
                  <a:srgbClr val="002060"/>
                </a:solidFill>
                <a:latin typeface="Times New Roman" pitchFamily="18" charset="0"/>
                <a:cs typeface="Times New Roman" pitchFamily="18" charset="0"/>
              </a:rPr>
              <a:t>Соңғы сөйлем</a:t>
            </a:r>
            <a:r>
              <a:rPr lang="kk-KZ" sz="2000" dirty="0" smtClean="0">
                <a:solidFill>
                  <a:srgbClr val="002060"/>
                </a:solidFill>
                <a:latin typeface="Times New Roman" pitchFamily="18" charset="0"/>
                <a:cs typeface="Times New Roman" pitchFamily="18" charset="0"/>
              </a:rPr>
              <a:t>. «Осыған байланысты мен... деген шешімге келдім» .</a:t>
            </a:r>
          </a:p>
          <a:p>
            <a:pPr>
              <a:buNone/>
            </a:pPr>
            <a:endParaRPr lang="kk-KZ" sz="2400" dirty="0" smtClean="0">
              <a:solidFill>
                <a:srgbClr val="002060"/>
              </a:solidFill>
              <a:latin typeface="Times New Roman" pitchFamily="18" charset="0"/>
              <a:cs typeface="Times New Roman" pitchFamily="18" charset="0"/>
            </a:endParaRPr>
          </a:p>
          <a:p>
            <a:pPr>
              <a:buNone/>
            </a:pPr>
            <a:endParaRPr lang="ru-RU" sz="2400" dirty="0">
              <a:solidFill>
                <a:srgbClr val="002060"/>
              </a:solidFill>
              <a:latin typeface="Times New Roman" pitchFamily="18" charset="0"/>
              <a:cs typeface="Times New Roman" pitchFamily="18" charset="0"/>
            </a:endParaRPr>
          </a:p>
        </p:txBody>
      </p:sp>
      <p:sp>
        <p:nvSpPr>
          <p:cNvPr id="4" name="Прямоугольник 3"/>
          <p:cNvSpPr/>
          <p:nvPr/>
        </p:nvSpPr>
        <p:spPr>
          <a:xfrm>
            <a:off x="4071934" y="428604"/>
            <a:ext cx="4572000" cy="646331"/>
          </a:xfrm>
          <a:prstGeom prst="rect">
            <a:avLst/>
          </a:prstGeom>
        </p:spPr>
        <p:txBody>
          <a:bodyPr>
            <a:spAutoFit/>
          </a:bodyP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1428736"/>
            <a:ext cx="8715436" cy="4670312"/>
          </a:xfrm>
        </p:spPr>
        <p:txBody>
          <a:bodyPr>
            <a:normAutofit/>
          </a:bodyPr>
          <a:lstStyle/>
          <a:p>
            <a:pPr>
              <a:buNone/>
            </a:pPr>
            <a:endParaRPr lang="kk-KZ" sz="2400" b="1"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Оқу мақсаты: </a:t>
            </a:r>
          </a:p>
          <a:p>
            <a:pPr>
              <a:buNone/>
            </a:pPr>
            <a:r>
              <a:rPr lang="kk-KZ" sz="2400" dirty="0" smtClean="0">
                <a:solidFill>
                  <a:srgbClr val="002060"/>
                </a:solidFill>
                <a:latin typeface="Times New Roman" pitchFamily="18" charset="0"/>
                <a:cs typeface="Times New Roman" pitchFamily="18" charset="0"/>
              </a:rPr>
              <a:t>8.А/И2- автор бейнесі мен кейіпкерлер қарым-қатынасының тілдік көрінісін талдау;</a:t>
            </a:r>
            <a:endParaRPr lang="ru-RU" sz="2400" dirty="0" smtClean="0">
              <a:solidFill>
                <a:srgbClr val="002060"/>
              </a:solidFill>
              <a:latin typeface="Times New Roman" pitchFamily="18" charset="0"/>
              <a:cs typeface="Times New Roman" pitchFamily="18" charset="0"/>
            </a:endParaRPr>
          </a:p>
          <a:p>
            <a:pPr>
              <a:buNone/>
            </a:pPr>
            <a:r>
              <a:rPr lang="kk-KZ" sz="2400" dirty="0" smtClean="0">
                <a:solidFill>
                  <a:srgbClr val="002060"/>
                </a:solidFill>
                <a:latin typeface="Times New Roman" pitchFamily="18" charset="0"/>
                <a:cs typeface="Times New Roman" pitchFamily="18" charset="0"/>
              </a:rPr>
              <a:t>8.Б/С4- шығарма бойынша  жазылған әдеби сын – пікірлерге сүйене отырып, өзіндік сыни пікір жазу.</a:t>
            </a:r>
            <a:endParaRPr lang="ru-RU" sz="2400"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Бағалау критерийі: </a:t>
            </a:r>
          </a:p>
          <a:p>
            <a:pPr>
              <a:buNone/>
            </a:pPr>
            <a:r>
              <a:rPr lang="kk-KZ" sz="2400" b="1" dirty="0" smtClean="0">
                <a:solidFill>
                  <a:srgbClr val="002060"/>
                </a:solidFill>
                <a:latin typeface="Times New Roman" pitchFamily="18" charset="0"/>
                <a:cs typeface="Times New Roman" pitchFamily="18" charset="0"/>
              </a:rPr>
              <a:t>-</a:t>
            </a:r>
            <a:r>
              <a:rPr lang="kk-KZ" sz="2400" dirty="0" smtClean="0">
                <a:solidFill>
                  <a:srgbClr val="002060"/>
                </a:solidFill>
                <a:latin typeface="Times New Roman" pitchFamily="18" charset="0"/>
                <a:cs typeface="Times New Roman" pitchFamily="18" charset="0"/>
              </a:rPr>
              <a:t>автор бейнесі мен кейіпкерлер қарым-қатынасының тілдік көрінісін талдайды;</a:t>
            </a:r>
          </a:p>
          <a:p>
            <a:pPr>
              <a:buNone/>
            </a:pPr>
            <a:r>
              <a:rPr lang="kk-KZ" sz="2400" dirty="0" smtClean="0">
                <a:solidFill>
                  <a:srgbClr val="002060"/>
                </a:solidFill>
                <a:latin typeface="Times New Roman" pitchFamily="18" charset="0"/>
                <a:cs typeface="Times New Roman" pitchFamily="18" charset="0"/>
              </a:rPr>
              <a:t>-шығарма бойынша  жазылған әдеби сын – пікірлерге сүйене отырып, өзіндік сыни пікір жазады.</a:t>
            </a:r>
            <a:endParaRPr lang="ru-RU" sz="2400" dirty="0" smtClean="0">
              <a:solidFill>
                <a:srgbClr val="002060"/>
              </a:solidFill>
              <a:latin typeface="Times New Roman" pitchFamily="18" charset="0"/>
              <a:cs typeface="Times New Roman" pitchFamily="18" charset="0"/>
            </a:endParaRPr>
          </a:p>
          <a:p>
            <a:pPr>
              <a:buNone/>
            </a:pPr>
            <a:endParaRPr lang="ru-RU" sz="2400" dirty="0" smtClean="0">
              <a:solidFill>
                <a:srgbClr val="002060"/>
              </a:solidFill>
              <a:latin typeface="Times New Roman" pitchFamily="18" charset="0"/>
              <a:cs typeface="Times New Roman" pitchFamily="18" charset="0"/>
            </a:endParaRPr>
          </a:p>
          <a:p>
            <a:pPr>
              <a:buNone/>
            </a:pPr>
            <a:endParaRPr lang="ru-RU" dirty="0" smtClean="0"/>
          </a:p>
          <a:p>
            <a:pPr>
              <a:buNone/>
            </a:pPr>
            <a:endParaRPr lang="ru-RU" dirty="0"/>
          </a:p>
        </p:txBody>
      </p:sp>
      <p:sp>
        <p:nvSpPr>
          <p:cNvPr id="4" name="Прямоугольник 3"/>
          <p:cNvSpPr/>
          <p:nvPr/>
        </p:nvSpPr>
        <p:spPr>
          <a:xfrm>
            <a:off x="5429256" y="285728"/>
            <a:ext cx="3143272" cy="785818"/>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14282" y="1527048"/>
            <a:ext cx="8591390" cy="4572000"/>
          </a:xfrm>
        </p:spPr>
        <p:txBody>
          <a:bodyPr/>
          <a:lstStyle/>
          <a:p>
            <a:pPr>
              <a:buNone/>
            </a:pPr>
            <a:r>
              <a:rPr lang="kk-KZ" sz="2400" b="1" dirty="0" smtClean="0">
                <a:solidFill>
                  <a:srgbClr val="002060"/>
                </a:solidFill>
                <a:latin typeface="Times New Roman" pitchFamily="18" charset="0"/>
                <a:cs typeface="Times New Roman" pitchFamily="18" charset="0"/>
              </a:rPr>
              <a:t> </a:t>
            </a:r>
            <a:endParaRPr lang="kk-KZ" sz="2400"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Бүгінгі сабақта:</a:t>
            </a:r>
          </a:p>
          <a:p>
            <a:pPr>
              <a:buNone/>
            </a:pPr>
            <a:r>
              <a:rPr lang="kk-KZ" sz="2400" b="1" dirty="0" smtClean="0">
                <a:solidFill>
                  <a:srgbClr val="002060"/>
                </a:solidFill>
                <a:latin typeface="Times New Roman" pitchFamily="18" charset="0"/>
                <a:cs typeface="Times New Roman" pitchFamily="18" charset="0"/>
              </a:rPr>
              <a:t>  -</a:t>
            </a:r>
            <a:r>
              <a:rPr lang="kk-KZ" sz="2400" dirty="0" smtClean="0">
                <a:solidFill>
                  <a:srgbClr val="002060"/>
                </a:solidFill>
                <a:latin typeface="Times New Roman" pitchFamily="18" charset="0"/>
                <a:cs typeface="Times New Roman" pitchFamily="18" charset="0"/>
              </a:rPr>
              <a:t> автор бейнесі мен кейіпкерлер қарым-қатынасының тілдік көрінісін талдау;</a:t>
            </a:r>
            <a:endParaRPr lang="kk-KZ" sz="2400" b="1"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  -</a:t>
            </a:r>
            <a:r>
              <a:rPr lang="kk-KZ" sz="2400" dirty="0" smtClean="0">
                <a:solidFill>
                  <a:srgbClr val="002060"/>
                </a:solidFill>
                <a:latin typeface="Times New Roman" pitchFamily="18" charset="0"/>
                <a:cs typeface="Times New Roman" pitchFamily="18" charset="0"/>
              </a:rPr>
              <a:t> шығарма бойынша  жазылған  сын – пікірлерді талдау; </a:t>
            </a:r>
            <a:endParaRPr lang="kk-KZ" sz="2400" b="1"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  -</a:t>
            </a:r>
            <a:r>
              <a:rPr lang="kk-KZ" sz="2400" dirty="0" smtClean="0">
                <a:solidFill>
                  <a:srgbClr val="002060"/>
                </a:solidFill>
                <a:latin typeface="Times New Roman" pitchFamily="18" charset="0"/>
                <a:cs typeface="Times New Roman" pitchFamily="18" charset="0"/>
              </a:rPr>
              <a:t> шығармаға қатысты өзіндік сын-пікір жазу.</a:t>
            </a:r>
            <a:endParaRPr lang="ru-RU" sz="2400" dirty="0" smtClean="0">
              <a:solidFill>
                <a:srgbClr val="002060"/>
              </a:solidFill>
              <a:latin typeface="Times New Roman" pitchFamily="18" charset="0"/>
              <a:cs typeface="Times New Roman" pitchFamily="18" charset="0"/>
            </a:endParaRPr>
          </a:p>
          <a:p>
            <a:pPr>
              <a:buNone/>
            </a:pPr>
            <a:endParaRPr lang="kk-KZ" sz="2400" dirty="0" smtClean="0">
              <a:solidFill>
                <a:srgbClr val="002060"/>
              </a:solidFill>
              <a:latin typeface="Times New Roman" pitchFamily="18" charset="0"/>
              <a:cs typeface="Times New Roman" pitchFamily="18" charset="0"/>
            </a:endParaRPr>
          </a:p>
          <a:p>
            <a:endParaRPr lang="kk-KZ" sz="2400" dirty="0" smtClean="0">
              <a:solidFill>
                <a:srgbClr val="002060"/>
              </a:solidFill>
              <a:latin typeface="Times New Roman" pitchFamily="18" charset="0"/>
              <a:cs typeface="Times New Roman" pitchFamily="18" charset="0"/>
            </a:endParaRPr>
          </a:p>
          <a:p>
            <a:pPr>
              <a:buNone/>
            </a:pPr>
            <a:r>
              <a:rPr lang="kk-KZ" sz="2400" b="1" dirty="0" smtClean="0">
                <a:solidFill>
                  <a:srgbClr val="002060"/>
                </a:solidFill>
                <a:latin typeface="Times New Roman" pitchFamily="18" charset="0"/>
                <a:cs typeface="Times New Roman" pitchFamily="18" charset="0"/>
              </a:rPr>
              <a:t> </a:t>
            </a:r>
            <a:endParaRPr lang="ru-RU" sz="2400" dirty="0" smtClean="0">
              <a:solidFill>
                <a:srgbClr val="002060"/>
              </a:solidFill>
              <a:latin typeface="Times New Roman" pitchFamily="18" charset="0"/>
              <a:cs typeface="Times New Roman" pitchFamily="18" charset="0"/>
            </a:endParaRPr>
          </a:p>
          <a:p>
            <a:pPr>
              <a:buNone/>
            </a:pPr>
            <a:endParaRPr lang="ru-RU" dirty="0" smtClean="0"/>
          </a:p>
          <a:p>
            <a:pPr>
              <a:buNone/>
            </a:pPr>
            <a:endParaRPr lang="ru-RU" dirty="0"/>
          </a:p>
        </p:txBody>
      </p:sp>
      <p:sp>
        <p:nvSpPr>
          <p:cNvPr id="4" name="Прямоугольник 3"/>
          <p:cNvSpPr/>
          <p:nvPr/>
        </p:nvSpPr>
        <p:spPr>
          <a:xfrm>
            <a:off x="5500694" y="428604"/>
            <a:ext cx="3143272" cy="785818"/>
          </a:xfrm>
          <a:prstGeom prst="rect">
            <a:avLst/>
          </a:prstGeom>
          <a:ln>
            <a:noFill/>
          </a:ln>
        </p:spPr>
        <p:style>
          <a:lnRef idx="2">
            <a:schemeClr val="accent3"/>
          </a:lnRef>
          <a:fillRef idx="1">
            <a:schemeClr val="lt1"/>
          </a:fillRef>
          <a:effectRef idx="0">
            <a:schemeClr val="accent3"/>
          </a:effectRef>
          <a:fontRef idx="minor">
            <a:schemeClr val="dk1"/>
          </a:fontRef>
        </p:style>
        <p:txBody>
          <a:bodyPr rtlCol="0" anchor="ct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solidFill>
                  <a:srgbClr val="002060"/>
                </a:solidFill>
                <a:latin typeface="Times New Roman" pitchFamily="18" charset="0"/>
                <a:cs typeface="Times New Roman" pitchFamily="18" charset="0"/>
              </a:rPr>
              <a:t>Ойтүрткі</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sz="quarter" idx="1"/>
          </p:nvPr>
        </p:nvSpPr>
        <p:spPr>
          <a:xfrm>
            <a:off x="214282" y="1857364"/>
            <a:ext cx="8229600" cy="4325112"/>
          </a:xfrm>
        </p:spPr>
        <p:txBody>
          <a:bodyPr/>
          <a:lstStyle/>
          <a:p>
            <a:pPr>
              <a:buNone/>
            </a:pPr>
            <a:endParaRPr lang="kk-KZ" sz="2400" dirty="0" smtClean="0">
              <a:solidFill>
                <a:srgbClr val="002060"/>
              </a:solidFill>
              <a:latin typeface="Times New Roman" pitchFamily="18" charset="0"/>
              <a:cs typeface="Times New Roman" pitchFamily="18" charset="0"/>
            </a:endParaRPr>
          </a:p>
          <a:p>
            <a:pPr>
              <a:buNone/>
            </a:pPr>
            <a:r>
              <a:rPr lang="kk-KZ" sz="2400" dirty="0" smtClean="0">
                <a:solidFill>
                  <a:srgbClr val="002060"/>
                </a:solidFill>
                <a:latin typeface="Times New Roman" pitchFamily="18" charset="0"/>
                <a:cs typeface="Times New Roman" pitchFamily="18" charset="0"/>
              </a:rPr>
              <a:t>1.  Автордың  «Айдағы жасырынбақ» әңгімесі арқылы оқырманға  айтпақ болған ойы қандай?</a:t>
            </a:r>
          </a:p>
          <a:p>
            <a:pPr>
              <a:buNone/>
            </a:pPr>
            <a:r>
              <a:rPr lang="kk-KZ" sz="2400" dirty="0" smtClean="0">
                <a:solidFill>
                  <a:srgbClr val="002060"/>
                </a:solidFill>
                <a:latin typeface="Times New Roman" pitchFamily="18" charset="0"/>
                <a:cs typeface="Times New Roman" pitchFamily="18" charset="0"/>
              </a:rPr>
              <a:t>2.</a:t>
            </a:r>
            <a:r>
              <a:rPr lang="ru-RU" sz="2400" dirty="0" smtClean="0">
                <a:solidFill>
                  <a:srgbClr val="002060"/>
                </a:solidFill>
                <a:latin typeface="Times New Roman" pitchFamily="18" charset="0"/>
                <a:cs typeface="Times New Roman" pitchFamily="18" charset="0"/>
              </a:rPr>
              <a:t>  Планетолог </a:t>
            </a:r>
            <a:r>
              <a:rPr lang="ru-RU" sz="2400" dirty="0" err="1" smtClean="0">
                <a:solidFill>
                  <a:srgbClr val="002060"/>
                </a:solidFill>
                <a:latin typeface="Times New Roman" pitchFamily="18" charset="0"/>
                <a:cs typeface="Times New Roman" pitchFamily="18" charset="0"/>
              </a:rPr>
              <a:t>Айдағы көлеңкенің пайда</a:t>
            </a:r>
            <a:r>
              <a:rPr lang="ru-RU" sz="2400" dirty="0" smtClean="0">
                <a:solidFill>
                  <a:srgbClr val="002060"/>
                </a:solidFill>
                <a:latin typeface="Times New Roman" pitchFamily="18" charset="0"/>
                <a:cs typeface="Times New Roman" pitchFamily="18" charset="0"/>
              </a:rPr>
              <a:t> болу </a:t>
            </a:r>
            <a:r>
              <a:rPr lang="ru-RU" sz="2400" dirty="0" err="1" smtClean="0">
                <a:solidFill>
                  <a:srgbClr val="002060"/>
                </a:solidFill>
                <a:latin typeface="Times New Roman" pitchFamily="18" charset="0"/>
                <a:cs typeface="Times New Roman" pitchFamily="18" charset="0"/>
              </a:rPr>
              <a:t>себебін</a:t>
            </a:r>
            <a:r>
              <a:rPr lang="ru-RU" sz="2400" dirty="0" smtClean="0">
                <a:solidFill>
                  <a:srgbClr val="002060"/>
                </a:solidFill>
                <a:latin typeface="Times New Roman" pitchFamily="18" charset="0"/>
                <a:cs typeface="Times New Roman" pitchFamily="18" charset="0"/>
              </a:rPr>
              <a:t> </a:t>
            </a:r>
            <a:r>
              <a:rPr lang="ru-RU" sz="2400" dirty="0" err="1" smtClean="0">
                <a:solidFill>
                  <a:srgbClr val="002060"/>
                </a:solidFill>
                <a:latin typeface="Times New Roman" pitchFamily="18" charset="0"/>
                <a:cs typeface="Times New Roman" pitchFamily="18" charset="0"/>
              </a:rPr>
              <a:t>қалай түсіндірді</a:t>
            </a:r>
            <a:r>
              <a:rPr lang="ru-RU" sz="2400" dirty="0" smtClean="0">
                <a:solidFill>
                  <a:srgbClr val="002060"/>
                </a:solidFill>
                <a:latin typeface="Times New Roman" pitchFamily="18" charset="0"/>
                <a:cs typeface="Times New Roman" pitchFamily="18" charset="0"/>
              </a:rPr>
              <a:t>?</a:t>
            </a:r>
          </a:p>
          <a:p>
            <a:pPr>
              <a:buNone/>
            </a:pPr>
            <a:r>
              <a:rPr lang="kk-KZ" sz="2400" dirty="0" smtClean="0">
                <a:solidFill>
                  <a:srgbClr val="002060"/>
                </a:solidFill>
                <a:latin typeface="Times New Roman" pitchFamily="18" charset="0"/>
                <a:cs typeface="Times New Roman" pitchFamily="18" charset="0"/>
              </a:rPr>
              <a:t> </a:t>
            </a:r>
            <a:endParaRPr lang="ru-RU" sz="2400" dirty="0" smtClean="0">
              <a:solidFill>
                <a:srgbClr val="002060"/>
              </a:solidFill>
              <a:latin typeface="Times New Roman" pitchFamily="18" charset="0"/>
              <a:cs typeface="Times New Roman" pitchFamily="18" charset="0"/>
            </a:endParaRPr>
          </a:p>
          <a:p>
            <a:endParaRPr lang="ru-RU" dirty="0"/>
          </a:p>
        </p:txBody>
      </p:sp>
      <p:sp>
        <p:nvSpPr>
          <p:cNvPr id="4" name="Прямоугольник 3"/>
          <p:cNvSpPr/>
          <p:nvPr/>
        </p:nvSpPr>
        <p:spPr>
          <a:xfrm>
            <a:off x="4286248" y="428604"/>
            <a:ext cx="4572000" cy="646331"/>
          </a:xfrm>
          <a:prstGeom prst="rect">
            <a:avLst/>
          </a:prstGeom>
        </p:spPr>
        <p:txBody>
          <a:bodyPr>
            <a:spAutoFit/>
          </a:bodyP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800" b="1" dirty="0" smtClean="0">
                <a:solidFill>
                  <a:srgbClr val="002060"/>
                </a:solidFill>
                <a:latin typeface="Times New Roman" pitchFamily="18" charset="0"/>
                <a:cs typeface="Times New Roman" pitchFamily="18" charset="0"/>
              </a:rPr>
              <a:t>Өзіңді тексер</a:t>
            </a:r>
            <a:endParaRPr lang="ru-RU" sz="2800" b="1" dirty="0">
              <a:solidFill>
                <a:srgbClr val="002060"/>
              </a:solidFill>
              <a:latin typeface="Times New Roman" pitchFamily="18" charset="0"/>
              <a:cs typeface="Times New Roman" pitchFamily="18" charset="0"/>
            </a:endParaRPr>
          </a:p>
        </p:txBody>
      </p:sp>
      <p:sp>
        <p:nvSpPr>
          <p:cNvPr id="3" name="Содержимое 2"/>
          <p:cNvSpPr>
            <a:spLocks noGrp="1"/>
          </p:cNvSpPr>
          <p:nvPr>
            <p:ph sz="quarter" idx="1"/>
          </p:nvPr>
        </p:nvSpPr>
        <p:spPr>
          <a:xfrm>
            <a:off x="285720" y="1214422"/>
            <a:ext cx="8229600" cy="4968054"/>
          </a:xfrm>
        </p:spPr>
        <p:txBody>
          <a:bodyPr>
            <a:normAutofit/>
          </a:bodyPr>
          <a:lstStyle/>
          <a:p>
            <a:pPr marL="457200" indent="-457200">
              <a:buNone/>
            </a:pPr>
            <a:r>
              <a:rPr lang="kk-KZ" sz="2400" dirty="0" smtClean="0">
                <a:solidFill>
                  <a:srgbClr val="002060"/>
                </a:solidFill>
                <a:latin typeface="Times New Roman" pitchFamily="18" charset="0"/>
                <a:cs typeface="Times New Roman" pitchFamily="18" charset="0"/>
              </a:rPr>
              <a:t> </a:t>
            </a:r>
            <a:endParaRPr lang="ru-RU" sz="2400" dirty="0" smtClean="0"/>
          </a:p>
          <a:p>
            <a:pPr marL="457200" indent="-457200">
              <a:buAutoNum type="arabicPeriod"/>
            </a:pPr>
            <a:r>
              <a:rPr lang="kk-KZ" sz="1800" dirty="0" smtClean="0">
                <a:solidFill>
                  <a:srgbClr val="002060"/>
                </a:solidFill>
                <a:latin typeface="Times New Roman" pitchFamily="18" charset="0"/>
                <a:cs typeface="Times New Roman" pitchFamily="18" charset="0"/>
              </a:rPr>
              <a:t>Автор «Айдағы жасырынбақ» әңгімесінде  оқырманға  терең ой салады. Жиегі қара пердемен тұтылғандай қап-қараңғы күйге енген Айдың көрінісін суреттеу арқылы  Жеріміздегі атмосферамыздың, гидросфера мен биосферамыздың тазалығын ойлауға шақырады.</a:t>
            </a:r>
          </a:p>
          <a:p>
            <a:pPr marL="457200" indent="-457200">
              <a:buAutoNum type="arabicPeriod"/>
            </a:pPr>
            <a:r>
              <a:rPr lang="kk-KZ" sz="1800" dirty="0" smtClean="0">
                <a:solidFill>
                  <a:srgbClr val="002060"/>
                </a:solidFill>
                <a:latin typeface="Times New Roman" pitchFamily="18" charset="0"/>
                <a:cs typeface="Times New Roman" pitchFamily="18" charset="0"/>
              </a:rPr>
              <a:t>Озондық ойықтың ұлғаюы нәтижесінже Күн радиациясының электрамагниттік ағымы, оған қоса қысқа толқынды диапазондағы рентгендік және ультракүлгін сәулелер ғаламшар бетіндегі тіршілікті жойып жіберген.Ай беті жалаңаштанып, шектен тыс қызып,жасыл желек біткен қурап, бұлақ,көл, теңіз бен мұхит буланып ғарышқа ұшып кеткен. Қиыр ғарыштан қаңғып келген аспан тастары ғаламшардың бетін әжімге толтыра берді.Ай беті жыпырлаған қазаншұңқырларға толды.Ғаламшардың күнгей жағы құрғап,түнгі жағындағы ішкі суы мәңгілік мұз болып қатып қалды. Ай өз осінен айналуын мейлінше баяулатты.Біздің ғылыми зерттеуіміз осыны дәлелдеді.</a:t>
            </a:r>
          </a:p>
          <a:p>
            <a:pPr marL="457200" indent="-457200">
              <a:buAutoNum type="arabicPeriod"/>
            </a:pPr>
            <a:endParaRPr lang="kk-KZ" sz="2400" dirty="0" smtClean="0">
              <a:solidFill>
                <a:srgbClr val="002060"/>
              </a:solidFill>
              <a:latin typeface="Times New Roman" pitchFamily="18" charset="0"/>
              <a:cs typeface="Times New Roman" pitchFamily="18" charset="0"/>
            </a:endParaRPr>
          </a:p>
          <a:p>
            <a:pPr marL="457200" indent="-457200">
              <a:buAutoNum type="arabicPeriod"/>
            </a:pPr>
            <a:endParaRPr lang="ru-RU" sz="2400" dirty="0" smtClean="0">
              <a:solidFill>
                <a:srgbClr val="002060"/>
              </a:solidFill>
              <a:latin typeface="Times New Roman" pitchFamily="18" charset="0"/>
              <a:cs typeface="Times New Roman" pitchFamily="18" charset="0"/>
            </a:endParaRPr>
          </a:p>
          <a:p>
            <a:endParaRPr lang="ru-RU" dirty="0"/>
          </a:p>
        </p:txBody>
      </p:sp>
      <p:sp>
        <p:nvSpPr>
          <p:cNvPr id="4" name="Прямоугольник 3"/>
          <p:cNvSpPr/>
          <p:nvPr/>
        </p:nvSpPr>
        <p:spPr>
          <a:xfrm>
            <a:off x="4286248" y="357166"/>
            <a:ext cx="4572000" cy="646331"/>
          </a:xfrm>
          <a:prstGeom prst="rect">
            <a:avLst/>
          </a:prstGeom>
        </p:spPr>
        <p:txBody>
          <a:bodyPr>
            <a:spAutoFit/>
          </a:bodyP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2400" b="1" dirty="0" smtClean="0">
                <a:solidFill>
                  <a:srgbClr val="002060"/>
                </a:solidFill>
                <a:latin typeface="Times New Roman" pitchFamily="18" charset="0"/>
                <a:cs typeface="Times New Roman" pitchFamily="18" charset="0"/>
              </a:rPr>
              <a:t>Мағынаны тану</a:t>
            </a:r>
            <a:endParaRPr lang="ru-RU" sz="2400" dirty="0"/>
          </a:p>
        </p:txBody>
      </p:sp>
      <p:sp>
        <p:nvSpPr>
          <p:cNvPr id="5" name="Овальная выноска 4"/>
          <p:cNvSpPr/>
          <p:nvPr/>
        </p:nvSpPr>
        <p:spPr>
          <a:xfrm>
            <a:off x="0" y="1571612"/>
            <a:ext cx="6072198" cy="2357454"/>
          </a:xfrm>
          <a:prstGeom prst="wedgeEllipseCallout">
            <a:avLst/>
          </a:prstGeom>
        </p:spPr>
        <p:style>
          <a:lnRef idx="2">
            <a:schemeClr val="accent1"/>
          </a:lnRef>
          <a:fillRef idx="1">
            <a:schemeClr val="lt1"/>
          </a:fillRef>
          <a:effectRef idx="0">
            <a:schemeClr val="accent1"/>
          </a:effectRef>
          <a:fontRef idx="minor">
            <a:schemeClr val="dk1"/>
          </a:fontRef>
        </p:style>
        <p:txBody>
          <a:bodyPr rtlCol="0" anchor="ctr"/>
          <a:lstStyle/>
          <a:p>
            <a:r>
              <a:rPr lang="ru-RU" sz="1400" b="1" i="1" dirty="0" smtClean="0">
                <a:solidFill>
                  <a:srgbClr val="002060"/>
                </a:solidFill>
                <a:latin typeface="Times New Roman" pitchFamily="18" charset="0"/>
                <a:cs typeface="Times New Roman" pitchFamily="18" charset="0"/>
              </a:rPr>
              <a:t>                 </a:t>
            </a:r>
            <a:r>
              <a:rPr lang="ru-RU" sz="1400" b="1" i="1" dirty="0" err="1" smtClean="0">
                <a:solidFill>
                  <a:srgbClr val="002060"/>
                </a:solidFill>
                <a:latin typeface="Times New Roman" pitchFamily="18" charset="0"/>
                <a:cs typeface="Times New Roman" pitchFamily="18" charset="0"/>
              </a:rPr>
              <a:t>Автордың бейнесі</a:t>
            </a:r>
            <a:r>
              <a:rPr lang="ru-RU" sz="1400" dirty="0" smtClean="0">
                <a:solidFill>
                  <a:srgbClr val="002060"/>
                </a:solidFill>
                <a:latin typeface="Times New Roman" pitchFamily="18" charset="0"/>
                <a:cs typeface="Times New Roman" pitchFamily="18" charset="0"/>
              </a:rPr>
              <a:t> – </a:t>
            </a:r>
            <a:r>
              <a:rPr lang="ru-RU" sz="1400" dirty="0" err="1" smtClean="0">
                <a:solidFill>
                  <a:srgbClr val="002060"/>
                </a:solidFill>
                <a:latin typeface="Times New Roman" pitchFamily="18" charset="0"/>
                <a:cs typeface="Times New Roman" pitchFamily="18" charset="0"/>
              </a:rPr>
              <a:t>әдеби шығармадағы жазушының өз тұлғасының көріну қалпы.</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Автордың идеялық нысанасы</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көзқарасы, ұғым-түсініктері, наным-сенімдері</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көркемдік принциптері</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суреткерлік</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шеберлігі</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бәрі-бәрі кең, толық мағынасында, әрине, шығарманың өн-бойынан, бүкіл құрылыс-бітімінен, идеялық-көркемдік сипатынан</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танылады</a:t>
            </a:r>
            <a:r>
              <a:rPr lang="ru-RU" sz="1400" dirty="0" smtClean="0">
                <a:solidFill>
                  <a:srgbClr val="002060"/>
                </a:solidFill>
                <a:latin typeface="Times New Roman" pitchFamily="18" charset="0"/>
                <a:cs typeface="Times New Roman" pitchFamily="18" charset="0"/>
              </a:rPr>
              <a:t>.</a:t>
            </a:r>
          </a:p>
          <a:p>
            <a:endParaRPr lang="ru-RU" dirty="0"/>
          </a:p>
        </p:txBody>
      </p:sp>
      <p:sp>
        <p:nvSpPr>
          <p:cNvPr id="7" name="Овальная выноска 6"/>
          <p:cNvSpPr/>
          <p:nvPr/>
        </p:nvSpPr>
        <p:spPr>
          <a:xfrm>
            <a:off x="3143240" y="3929066"/>
            <a:ext cx="5786478" cy="2643206"/>
          </a:xfrm>
          <a:prstGeom prst="wedgeEllipseCallout">
            <a:avLst/>
          </a:prstGeom>
        </p:spPr>
        <p:style>
          <a:lnRef idx="2">
            <a:schemeClr val="accent1"/>
          </a:lnRef>
          <a:fillRef idx="1">
            <a:schemeClr val="lt1"/>
          </a:fillRef>
          <a:effectRef idx="0">
            <a:schemeClr val="accent1"/>
          </a:effectRef>
          <a:fontRef idx="minor">
            <a:schemeClr val="dk1"/>
          </a:fontRef>
        </p:style>
        <p:txBody>
          <a:bodyPr rtlCol="0" anchor="ctr"/>
          <a:lstStyle/>
          <a:p>
            <a:r>
              <a:rPr lang="ru-RU" b="1" i="1" dirty="0" smtClean="0">
                <a:solidFill>
                  <a:srgbClr val="002060"/>
                </a:solidFill>
                <a:latin typeface="Times New Roman" pitchFamily="18" charset="0"/>
                <a:cs typeface="Times New Roman" pitchFamily="18" charset="0"/>
              </a:rPr>
              <a:t>                 </a:t>
            </a:r>
          </a:p>
          <a:p>
            <a:r>
              <a:rPr lang="ru-RU" b="1" i="1"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Ж.Сахиевтің «Айдағы жасырынбақ» әңгімесінде </a:t>
            </a:r>
            <a:r>
              <a:rPr lang="ru-RU" sz="1400" dirty="0" smtClean="0">
                <a:solidFill>
                  <a:srgbClr val="002060"/>
                </a:solidFill>
                <a:latin typeface="Times New Roman" pitchFamily="18" charset="0"/>
                <a:cs typeface="Times New Roman" pitchFamily="18" charset="0"/>
              </a:rPr>
              <a:t>автор </a:t>
            </a:r>
            <a:r>
              <a:rPr lang="ru-RU" sz="1400" dirty="0" err="1" smtClean="0">
                <a:solidFill>
                  <a:srgbClr val="002060"/>
                </a:solidFill>
                <a:latin typeface="Times New Roman" pitchFamily="18" charset="0"/>
                <a:cs typeface="Times New Roman" pitchFamily="18" charset="0"/>
              </a:rPr>
              <a:t>бейнесі</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айқын көрінбейді</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автор</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өзі көтерген мәселелерді</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оқиғаларды басты</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кейіпкер</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атынан</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баяндайды</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Кейіпкерлерді</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табиғаттың тылсым</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құбылысына, беймәлім құбылыстардың ортасына</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жібере</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отырып</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сол</a:t>
            </a:r>
            <a:r>
              <a:rPr lang="ru-RU" sz="1400" dirty="0" smtClean="0">
                <a:solidFill>
                  <a:srgbClr val="002060"/>
                </a:solidFill>
                <a:latin typeface="Times New Roman" pitchFamily="18" charset="0"/>
                <a:cs typeface="Times New Roman" pitchFamily="18" charset="0"/>
              </a:rPr>
              <a:t> </a:t>
            </a:r>
            <a:r>
              <a:rPr lang="ru-RU" sz="1400" dirty="0" err="1" smtClean="0">
                <a:solidFill>
                  <a:srgbClr val="002060"/>
                </a:solidFill>
                <a:latin typeface="Times New Roman" pitchFamily="18" charset="0"/>
                <a:cs typeface="Times New Roman" pitchFamily="18" charset="0"/>
              </a:rPr>
              <a:t>арқылы мәселенің маңыздылығын түсіндіреді.</a:t>
            </a:r>
            <a:endParaRPr lang="ru-RU" sz="1400" dirty="0" smtClean="0">
              <a:solidFill>
                <a:srgbClr val="002060"/>
              </a:solidFill>
              <a:latin typeface="Times New Roman" pitchFamily="18" charset="0"/>
              <a:cs typeface="Times New Roman" pitchFamily="18" charset="0"/>
            </a:endParaRPr>
          </a:p>
          <a:p>
            <a:endParaRPr lang="ru-RU" dirty="0" smtClean="0"/>
          </a:p>
          <a:p>
            <a:pPr algn="ctr"/>
            <a:endParaRPr lang="ru-RU" dirty="0" smtClean="0"/>
          </a:p>
          <a:p>
            <a:endParaRPr lang="ru-RU" dirty="0"/>
          </a:p>
        </p:txBody>
      </p:sp>
      <p:sp>
        <p:nvSpPr>
          <p:cNvPr id="6" name="Прямоугольник 5"/>
          <p:cNvSpPr/>
          <p:nvPr/>
        </p:nvSpPr>
        <p:spPr>
          <a:xfrm>
            <a:off x="4357686" y="357166"/>
            <a:ext cx="4572000" cy="646331"/>
          </a:xfrm>
          <a:prstGeom prst="rect">
            <a:avLst/>
          </a:prstGeom>
        </p:spPr>
        <p:txBody>
          <a:bodyPr>
            <a:spAutoFit/>
          </a:bodyP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Вертикальный свиток 3"/>
          <p:cNvSpPr/>
          <p:nvPr/>
        </p:nvSpPr>
        <p:spPr>
          <a:xfrm>
            <a:off x="785786" y="1714488"/>
            <a:ext cx="7786742" cy="4572032"/>
          </a:xfrm>
          <a:prstGeom prst="verticalScroll">
            <a:avLst/>
          </a:prstGeom>
        </p:spPr>
        <p:style>
          <a:lnRef idx="2">
            <a:schemeClr val="accent1"/>
          </a:lnRef>
          <a:fillRef idx="1">
            <a:schemeClr val="lt1"/>
          </a:fillRef>
          <a:effectRef idx="0">
            <a:schemeClr val="accent1"/>
          </a:effectRef>
          <a:fontRef idx="minor">
            <a:schemeClr val="dk1"/>
          </a:fontRef>
        </p:style>
        <p:txBody>
          <a:bodyPr rtlCol="0" anchor="ctr"/>
          <a:lstStyle/>
          <a:p>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«Айдағы жасырынбақ» әңгімесі Ж.Сахиевтің шығармашылық жолындағы табыс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қана емес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бүкіл қазақ фантастикалық әдебиетіндегі елеулі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көркем туынды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Себебі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шығарма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қазақ әдебиетінде ғылыми-фантастикалық жанрда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жазылған шығармалардың бірегейі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Жазушы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Айдағы тіршіліксіздік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жайын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таныту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арқылы «өз ғаламшарымыздың </a:t>
            </a:r>
            <a:r>
              <a:rPr lang="ru-RU" dirty="0" smtClean="0">
                <a:latin typeface="Times New Roman" pitchFamily="18" charset="0"/>
                <a:cs typeface="Times New Roman" pitchFamily="18" charset="0"/>
              </a:rPr>
              <a:t>да </a:t>
            </a:r>
            <a:r>
              <a:rPr lang="ru-RU" dirty="0" err="1" smtClean="0">
                <a:latin typeface="Times New Roman" pitchFamily="18" charset="0"/>
                <a:cs typeface="Times New Roman" pitchFamily="18" charset="0"/>
              </a:rPr>
              <a:t>күндердің 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күнінде сондай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күн кешпесіне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кім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кепіл</a:t>
            </a:r>
            <a:r>
              <a:rPr lang="ru-RU" dirty="0" smtClean="0">
                <a:latin typeface="Times New Roman" pitchFamily="18" charset="0"/>
                <a:cs typeface="Times New Roman" pitchFamily="18" charset="0"/>
              </a:rPr>
              <a:t> бола </a:t>
            </a:r>
            <a:r>
              <a:rPr lang="ru-RU" dirty="0" err="1" smtClean="0">
                <a:latin typeface="Times New Roman" pitchFamily="18" charset="0"/>
                <a:cs typeface="Times New Roman" pitchFamily="18" charset="0"/>
              </a:rPr>
              <a:t>алады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дегендей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ойға қалдырады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Қазақ әдебиетінің </a:t>
            </a:r>
            <a:r>
              <a:rPr lang="ru-RU" dirty="0" smtClean="0">
                <a:latin typeface="Times New Roman" pitchFamily="18" charset="0"/>
                <a:cs typeface="Times New Roman" pitchFamily="18" charset="0"/>
              </a:rPr>
              <a:t>фантастика </a:t>
            </a:r>
            <a:r>
              <a:rPr lang="ru-RU" dirty="0" err="1" smtClean="0">
                <a:latin typeface="Times New Roman" pitchFamily="18" charset="0"/>
                <a:cs typeface="Times New Roman" pitchFamily="18" charset="0"/>
              </a:rPr>
              <a:t>жанрын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дамытуға өлшеусіз үлес қосқан </a:t>
            </a:r>
            <a:r>
              <a:rPr lang="ru-RU" dirty="0" smtClean="0">
                <a:latin typeface="Times New Roman" pitchFamily="18" charset="0"/>
                <a:cs typeface="Times New Roman" pitchFamily="18" charset="0"/>
              </a:rPr>
              <a:t>дара </a:t>
            </a:r>
            <a:r>
              <a:rPr lang="ru-RU" dirty="0" err="1" smtClean="0">
                <a:latin typeface="Times New Roman" pitchFamily="18" charset="0"/>
                <a:cs typeface="Times New Roman" pitchFamily="18" charset="0"/>
              </a:rPr>
              <a:t>тұлға </a:t>
            </a:r>
            <a:r>
              <a:rPr lang="ru-RU" dirty="0" smtClean="0">
                <a:latin typeface="Times New Roman" pitchFamily="18" charset="0"/>
                <a:cs typeface="Times New Roman" pitchFamily="18" charset="0"/>
              </a:rPr>
              <a:t>Ж.</a:t>
            </a:r>
            <a:r>
              <a:rPr lang="ru-RU" dirty="0" err="1" smtClean="0">
                <a:latin typeface="Times New Roman" pitchFamily="18" charset="0"/>
                <a:cs typeface="Times New Roman" pitchFamily="18" charset="0"/>
              </a:rPr>
              <a:t>Сахиевтің шығармалары оқырман қауымның санасында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жатталып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тарихымызда</a:t>
            </a:r>
            <a:r>
              <a:rPr lang="ru-RU" dirty="0" smtClean="0">
                <a:latin typeface="Times New Roman" pitchFamily="18" charset="0"/>
                <a:cs typeface="Times New Roman" pitchFamily="18" charset="0"/>
              </a:rPr>
              <a:t> алтын </a:t>
            </a:r>
            <a:r>
              <a:rPr lang="ru-RU" dirty="0" err="1" smtClean="0">
                <a:latin typeface="Times New Roman" pitchFamily="18" charset="0"/>
                <a:cs typeface="Times New Roman" pitchFamily="18" charset="0"/>
              </a:rPr>
              <a:t>әріптермен сақталып қалары ақиқат</a:t>
            </a:r>
            <a:r>
              <a:rPr lang="ru-RU" dirty="0" smtClean="0">
                <a:latin typeface="Times New Roman" pitchFamily="18" charset="0"/>
                <a:cs typeface="Times New Roman" pitchFamily="18" charset="0"/>
              </a:rPr>
              <a:t>.</a:t>
            </a:r>
          </a:p>
          <a:p>
            <a:endParaRPr lang="ru-RU" dirty="0" smtClean="0">
              <a:latin typeface="Times New Roman" pitchFamily="18" charset="0"/>
              <a:cs typeface="Times New Roman" pitchFamily="18" charset="0"/>
            </a:endParaRPr>
          </a:p>
          <a:p>
            <a:endParaRPr lang="ru-RU" dirty="0" smtClean="0"/>
          </a:p>
          <a:p>
            <a:endParaRPr lang="ru-RU" dirty="0" smtClean="0"/>
          </a:p>
          <a:p>
            <a:pPr algn="ctr"/>
            <a:endParaRPr lang="ru-RU" dirty="0"/>
          </a:p>
        </p:txBody>
      </p:sp>
      <p:sp>
        <p:nvSpPr>
          <p:cNvPr id="5" name="Прямоугольник 4"/>
          <p:cNvSpPr/>
          <p:nvPr/>
        </p:nvSpPr>
        <p:spPr>
          <a:xfrm>
            <a:off x="2143108" y="1785926"/>
            <a:ext cx="5357850" cy="35719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kk-KZ" dirty="0" smtClean="0">
                <a:solidFill>
                  <a:srgbClr val="002060"/>
                </a:solidFill>
                <a:latin typeface="Times New Roman" pitchFamily="18" charset="0"/>
                <a:cs typeface="Times New Roman" pitchFamily="18" charset="0"/>
              </a:rPr>
              <a:t>Шығарма бойынша  жазылған әдеби сын – пікір</a:t>
            </a:r>
            <a:endParaRPr lang="ru-RU" dirty="0"/>
          </a:p>
        </p:txBody>
      </p:sp>
      <p:sp>
        <p:nvSpPr>
          <p:cNvPr id="6" name="Прямоугольник 5"/>
          <p:cNvSpPr/>
          <p:nvPr/>
        </p:nvSpPr>
        <p:spPr>
          <a:xfrm>
            <a:off x="4214810" y="428604"/>
            <a:ext cx="4572000" cy="646331"/>
          </a:xfrm>
          <a:prstGeom prst="rect">
            <a:avLst/>
          </a:prstGeom>
        </p:spPr>
        <p:txBody>
          <a:bodyPr>
            <a:spAutoFit/>
          </a:bodyPr>
          <a:lstStyle/>
          <a:p>
            <a:pPr algn="ctr"/>
            <a:r>
              <a:rPr lang="kk-KZ" altLang="ru-RU" b="1" dirty="0" smtClean="0">
                <a:solidFill>
                  <a:srgbClr val="2E77E2"/>
                </a:solidFill>
                <a:latin typeface="Times New Roman" pitchFamily="18" charset="0"/>
                <a:cs typeface="Times New Roman" pitchFamily="18" charset="0"/>
              </a:rPr>
              <a:t>ҚАЗАҚ </a:t>
            </a:r>
            <a:r>
              <a:rPr lang="ru-RU" altLang="ru-RU" b="1" dirty="0" smtClean="0">
                <a:solidFill>
                  <a:srgbClr val="2E77E2"/>
                </a:solidFill>
                <a:latin typeface="Times New Roman" pitchFamily="18" charset="0"/>
                <a:cs typeface="Times New Roman" pitchFamily="18" charset="0"/>
              </a:rPr>
              <a:t>ӘДЕБИЕТІ</a:t>
            </a:r>
            <a:r>
              <a:rPr lang="kk-KZ" altLang="ru-RU" b="1" dirty="0" smtClean="0">
                <a:solidFill>
                  <a:srgbClr val="2E77E2"/>
                </a:solidFill>
                <a:latin typeface="Times New Roman" pitchFamily="18" charset="0"/>
                <a:cs typeface="Times New Roman" pitchFamily="18" charset="0"/>
              </a:rPr>
              <a:t>  (Т</a:t>
            </a:r>
            <a:r>
              <a:rPr lang="en-US" altLang="ru-RU" b="1" dirty="0" smtClean="0">
                <a:solidFill>
                  <a:srgbClr val="2E77E2"/>
                </a:solidFill>
                <a:latin typeface="Times New Roman" pitchFamily="18" charset="0"/>
                <a:cs typeface="Times New Roman" pitchFamily="18" charset="0"/>
              </a:rPr>
              <a:t>1</a:t>
            </a:r>
            <a:r>
              <a:rPr lang="kk-KZ" altLang="ru-RU" b="1" dirty="0" smtClean="0">
                <a:solidFill>
                  <a:srgbClr val="2E77E2"/>
                </a:solidFill>
                <a:latin typeface="Times New Roman" pitchFamily="18" charset="0"/>
                <a:cs typeface="Times New Roman" pitchFamily="18" charset="0"/>
              </a:rPr>
              <a:t>)</a:t>
            </a:r>
            <a:endParaRPr lang="ru-RU" altLang="ru-RU" b="1" dirty="0" smtClean="0">
              <a:solidFill>
                <a:srgbClr val="2E77E2"/>
              </a:solidFill>
              <a:latin typeface="Times New Roman" pitchFamily="18" charset="0"/>
              <a:cs typeface="Times New Roman" pitchFamily="18" charset="0"/>
            </a:endParaRPr>
          </a:p>
          <a:p>
            <a:pPr algn="ctr"/>
            <a:r>
              <a:rPr lang="ru-RU" altLang="ru-RU" b="1" dirty="0" smtClean="0">
                <a:solidFill>
                  <a:srgbClr val="2E77E2"/>
                </a:solidFill>
                <a:latin typeface="Times New Roman" pitchFamily="18" charset="0"/>
                <a:cs typeface="Times New Roman" pitchFamily="18" charset="0"/>
              </a:rPr>
              <a:t>8-сынып</a:t>
            </a:r>
            <a:endParaRPr lang="ru-RU" altLang="ru-RU" b="1" dirty="0">
              <a:solidFill>
                <a:srgbClr val="2E77E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228600"/>
            <a:ext cx="8786874" cy="990600"/>
          </a:xfrm>
        </p:spPr>
        <p:txBody>
          <a:bodyPr>
            <a:noAutofit/>
          </a:bodyPr>
          <a:lstStyle/>
          <a:p>
            <a:r>
              <a:rPr lang="kk-KZ" sz="2400" b="1" dirty="0" smtClean="0">
                <a:solidFill>
                  <a:srgbClr val="002060"/>
                </a:solidFill>
                <a:latin typeface="Times New Roman" pitchFamily="18" charset="0"/>
                <a:cs typeface="Times New Roman" pitchFamily="18" charset="0"/>
              </a:rPr>
              <a:t>1-тапсырма. </a:t>
            </a:r>
            <a:r>
              <a:rPr lang="kk-KZ" sz="2400" dirty="0" smtClean="0">
                <a:solidFill>
                  <a:srgbClr val="002060"/>
                </a:solidFill>
                <a:latin typeface="Times New Roman" pitchFamily="18" charset="0"/>
                <a:cs typeface="Times New Roman" pitchFamily="18" charset="0"/>
              </a:rPr>
              <a:t>Кестеде берілген сыни-пікір жазу бөлімдеріне жазылатын ойларды сәйкестендіріңдер.</a:t>
            </a:r>
            <a:r>
              <a:rPr lang="ru-RU" sz="2400" dirty="0" smtClean="0">
                <a:solidFill>
                  <a:srgbClr val="002060"/>
                </a:solidFill>
                <a:latin typeface="Times New Roman" pitchFamily="18" charset="0"/>
                <a:cs typeface="Times New Roman" pitchFamily="18" charset="0"/>
              </a:rPr>
              <a:t> </a:t>
            </a:r>
            <a:br>
              <a:rPr lang="ru-RU" sz="2400" dirty="0" smtClean="0">
                <a:solidFill>
                  <a:srgbClr val="002060"/>
                </a:solidFill>
                <a:latin typeface="Times New Roman" pitchFamily="18" charset="0"/>
                <a:cs typeface="Times New Roman" pitchFamily="18" charset="0"/>
              </a:rPr>
            </a:br>
            <a:endParaRPr lang="ru-RU" sz="2400" dirty="0">
              <a:solidFill>
                <a:srgbClr val="002060"/>
              </a:solidFill>
              <a:latin typeface="Times New Roman" pitchFamily="18" charset="0"/>
              <a:cs typeface="Times New Roman" pitchFamily="18" charset="0"/>
            </a:endParaRPr>
          </a:p>
        </p:txBody>
      </p:sp>
      <p:graphicFrame>
        <p:nvGraphicFramePr>
          <p:cNvPr id="6" name="Таблица 5"/>
          <p:cNvGraphicFramePr>
            <a:graphicFrameLocks noGrp="1"/>
          </p:cNvGraphicFramePr>
          <p:nvPr/>
        </p:nvGraphicFramePr>
        <p:xfrm>
          <a:off x="142844" y="1607307"/>
          <a:ext cx="8786874" cy="5036404"/>
        </p:xfrm>
        <a:graphic>
          <a:graphicData uri="http://schemas.openxmlformats.org/drawingml/2006/table">
            <a:tbl>
              <a:tblPr firstRow="1" bandRow="1">
                <a:tableStyleId>{69CF1AB2-1976-4502-BF36-3FF5EA218861}</a:tableStyleId>
              </a:tblPr>
              <a:tblGrid>
                <a:gridCol w="357190"/>
                <a:gridCol w="4036247"/>
                <a:gridCol w="321471"/>
                <a:gridCol w="4071966"/>
              </a:tblGrid>
              <a:tr h="1438972">
                <a:tc>
                  <a:txBody>
                    <a:bodyPr/>
                    <a:lstStyle/>
                    <a:p>
                      <a:r>
                        <a:rPr lang="kk-KZ" sz="1400" dirty="0" smtClean="0">
                          <a:latin typeface="Times New Roman" pitchFamily="18" charset="0"/>
                          <a:cs typeface="Times New Roman" pitchFamily="18" charset="0"/>
                        </a:rPr>
                        <a:t>1</a:t>
                      </a:r>
                      <a:endParaRPr lang="ru-RU" sz="1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err="1" smtClean="0">
                          <a:latin typeface="Times New Roman" pitchFamily="18" charset="0"/>
                          <a:cs typeface="Times New Roman" pitchFamily="18" charset="0"/>
                        </a:rPr>
                        <a:t>Шығарма бойынша</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сыни</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пікір</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жазуда</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қажет болатын</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сөйлемді көрсет.</a:t>
                      </a:r>
                      <a:endParaRPr lang="ru-RU" sz="1400" b="0" dirty="0" smtClean="0">
                        <a:latin typeface="Times New Roman" pitchFamily="18" charset="0"/>
                        <a:cs typeface="Times New Roman" pitchFamily="18" charset="0"/>
                      </a:endParaRPr>
                    </a:p>
                    <a:p>
                      <a:endParaRPr lang="ru-RU" sz="1400" dirty="0">
                        <a:latin typeface="Times New Roman" pitchFamily="18" charset="0"/>
                        <a:cs typeface="Times New Roman" pitchFamily="18" charset="0"/>
                      </a:endParaRPr>
                    </a:p>
                  </a:txBody>
                  <a:tcPr/>
                </a:tc>
                <a:tc>
                  <a:txBody>
                    <a:bodyPr/>
                    <a:lstStyle/>
                    <a:p>
                      <a:r>
                        <a:rPr lang="kk-KZ" sz="1400" dirty="0" smtClean="0">
                          <a:latin typeface="Times New Roman" pitchFamily="18" charset="0"/>
                          <a:cs typeface="Times New Roman" pitchFamily="18" charset="0"/>
                        </a:rPr>
                        <a:t>А</a:t>
                      </a:r>
                      <a:endParaRPr lang="ru-RU" sz="1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err="1" smtClean="0">
                          <a:latin typeface="Times New Roman" pitchFamily="18" charset="0"/>
                          <a:cs typeface="Times New Roman" pitchFamily="18" charset="0"/>
                        </a:rPr>
                        <a:t>Себебі</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бұл шығарма </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қазақ әдебиетінде ғылыми-фантастикалық жанрда</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жазылған шығармалардың бірегейі</a:t>
                      </a:r>
                      <a:r>
                        <a:rPr lang="ru-RU" sz="1400" b="0" dirty="0" smtClean="0">
                          <a:latin typeface="Times New Roman" pitchFamily="18" charset="0"/>
                          <a:cs typeface="Times New Roman" pitchFamily="18" charset="0"/>
                        </a:rPr>
                        <a:t>.</a:t>
                      </a:r>
                    </a:p>
                    <a:p>
                      <a:endParaRPr lang="ru-RU" sz="1400" dirty="0">
                        <a:latin typeface="Times New Roman" pitchFamily="18" charset="0"/>
                        <a:cs typeface="Times New Roman" pitchFamily="18" charset="0"/>
                      </a:endParaRPr>
                    </a:p>
                  </a:txBody>
                  <a:tcPr/>
                </a:tc>
              </a:tr>
              <a:tr h="1199144">
                <a:tc>
                  <a:txBody>
                    <a:bodyPr/>
                    <a:lstStyle/>
                    <a:p>
                      <a:r>
                        <a:rPr lang="kk-KZ" sz="1400" dirty="0" smtClean="0">
                          <a:latin typeface="Times New Roman" pitchFamily="18" charset="0"/>
                          <a:cs typeface="Times New Roman" pitchFamily="18" charset="0"/>
                        </a:rPr>
                        <a:t>2</a:t>
                      </a:r>
                      <a:endParaRPr lang="ru-RU" sz="1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smtClean="0">
                          <a:latin typeface="Times New Roman" pitchFamily="18" charset="0"/>
                          <a:cs typeface="Times New Roman" pitchFamily="18" charset="0"/>
                        </a:rPr>
                        <a:t>Автор </a:t>
                      </a:r>
                      <a:r>
                        <a:rPr lang="ru-RU" sz="1400" b="0" dirty="0" err="1" smtClean="0">
                          <a:latin typeface="Times New Roman" pitchFamily="18" charset="0"/>
                          <a:cs typeface="Times New Roman" pitchFamily="18" charset="0"/>
                        </a:rPr>
                        <a:t>шығармасына қатысты берілген</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сын-пікірдің кіріспесін</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негізге</a:t>
                      </a:r>
                      <a:r>
                        <a:rPr lang="ru-RU" sz="1400" b="0" dirty="0" smtClean="0">
                          <a:latin typeface="Times New Roman" pitchFamily="18" charset="0"/>
                          <a:cs typeface="Times New Roman" pitchFamily="18" charset="0"/>
                        </a:rPr>
                        <a:t> ала </a:t>
                      </a:r>
                      <a:r>
                        <a:rPr lang="ru-RU" sz="1400" b="0" dirty="0" err="1" smtClean="0">
                          <a:latin typeface="Times New Roman" pitchFamily="18" charset="0"/>
                          <a:cs typeface="Times New Roman" pitchFamily="18" charset="0"/>
                        </a:rPr>
                        <a:t>отырып</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ойды</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қалай жалғастыруға болатынын</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көрсет</a:t>
                      </a:r>
                      <a:r>
                        <a:rPr lang="ru-RU" sz="1400" b="0" dirty="0" smtClean="0">
                          <a:latin typeface="Times New Roman" pitchFamily="18" charset="0"/>
                          <a:cs typeface="Times New Roman" pitchFamily="18" charset="0"/>
                        </a:rPr>
                        <a:t>.</a:t>
                      </a:r>
                    </a:p>
                    <a:p>
                      <a:endParaRPr lang="ru-RU" sz="1400" dirty="0">
                        <a:latin typeface="Times New Roman" pitchFamily="18" charset="0"/>
                        <a:cs typeface="Times New Roman" pitchFamily="18" charset="0"/>
                      </a:endParaRPr>
                    </a:p>
                  </a:txBody>
                  <a:tcPr/>
                </a:tc>
                <a:tc>
                  <a:txBody>
                    <a:bodyPr/>
                    <a:lstStyle/>
                    <a:p>
                      <a:r>
                        <a:rPr lang="kk-KZ" sz="1400" dirty="0" smtClean="0">
                          <a:latin typeface="Times New Roman" pitchFamily="18" charset="0"/>
                          <a:cs typeface="Times New Roman" pitchFamily="18" charset="0"/>
                        </a:rPr>
                        <a:t>Ә</a:t>
                      </a:r>
                      <a:endParaRPr lang="ru-RU" sz="1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err="1" smtClean="0">
                          <a:latin typeface="Times New Roman" pitchFamily="18" charset="0"/>
                          <a:cs typeface="Times New Roman" pitchFamily="18" charset="0"/>
                        </a:rPr>
                        <a:t>Қазақ әдебиетінің </a:t>
                      </a:r>
                      <a:r>
                        <a:rPr lang="ru-RU" sz="1400" dirty="0" smtClean="0">
                          <a:latin typeface="Times New Roman" pitchFamily="18" charset="0"/>
                          <a:cs typeface="Times New Roman" pitchFamily="18" charset="0"/>
                        </a:rPr>
                        <a:t>фантастика </a:t>
                      </a:r>
                      <a:r>
                        <a:rPr lang="ru-RU" sz="1400" dirty="0" err="1" smtClean="0">
                          <a:latin typeface="Times New Roman" pitchFamily="18" charset="0"/>
                          <a:cs typeface="Times New Roman" pitchFamily="18" charset="0"/>
                        </a:rPr>
                        <a:t>жанрын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дамытуға өлшеусіз үлес қосқан </a:t>
                      </a:r>
                      <a:r>
                        <a:rPr lang="ru-RU" sz="1400" dirty="0" smtClean="0">
                          <a:latin typeface="Times New Roman" pitchFamily="18" charset="0"/>
                          <a:cs typeface="Times New Roman" pitchFamily="18" charset="0"/>
                        </a:rPr>
                        <a:t>дара </a:t>
                      </a:r>
                      <a:r>
                        <a:rPr lang="ru-RU" sz="1400" dirty="0" err="1" smtClean="0">
                          <a:latin typeface="Times New Roman" pitchFamily="18" charset="0"/>
                          <a:cs typeface="Times New Roman" pitchFamily="18" charset="0"/>
                        </a:rPr>
                        <a:t>тұлға </a:t>
                      </a:r>
                      <a:r>
                        <a:rPr lang="ru-RU" sz="1400" dirty="0" smtClean="0">
                          <a:latin typeface="Times New Roman" pitchFamily="18" charset="0"/>
                          <a:cs typeface="Times New Roman" pitchFamily="18" charset="0"/>
                        </a:rPr>
                        <a:t>Ж.</a:t>
                      </a:r>
                      <a:r>
                        <a:rPr lang="ru-RU" sz="1400" dirty="0" err="1" smtClean="0">
                          <a:latin typeface="Times New Roman" pitchFamily="18" charset="0"/>
                          <a:cs typeface="Times New Roman" pitchFamily="18" charset="0"/>
                        </a:rPr>
                        <a:t>Сахиевтің шығармалары оқырман қауымның санасында</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жатталып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тарихымызда</a:t>
                      </a:r>
                      <a:r>
                        <a:rPr lang="ru-RU" sz="1400" dirty="0" smtClean="0">
                          <a:latin typeface="Times New Roman" pitchFamily="18" charset="0"/>
                          <a:cs typeface="Times New Roman" pitchFamily="18" charset="0"/>
                        </a:rPr>
                        <a:t> алтын </a:t>
                      </a:r>
                      <a:r>
                        <a:rPr lang="ru-RU" sz="1400" dirty="0" err="1" smtClean="0">
                          <a:latin typeface="Times New Roman" pitchFamily="18" charset="0"/>
                          <a:cs typeface="Times New Roman" pitchFamily="18" charset="0"/>
                        </a:rPr>
                        <a:t>әріптермен сақталып қалары ақиқат</a:t>
                      </a:r>
                      <a:r>
                        <a:rPr lang="ru-RU" sz="1400" dirty="0" smtClean="0">
                          <a:latin typeface="Times New Roman" pitchFamily="18" charset="0"/>
                          <a:cs typeface="Times New Roman" pitchFamily="18" charset="0"/>
                        </a:rPr>
                        <a:t>.</a:t>
                      </a:r>
                    </a:p>
                  </a:txBody>
                  <a:tcPr/>
                </a:tc>
              </a:tr>
              <a:tr h="1199144">
                <a:tc>
                  <a:txBody>
                    <a:bodyPr/>
                    <a:lstStyle/>
                    <a:p>
                      <a:r>
                        <a:rPr lang="kk-KZ" sz="1400" dirty="0" smtClean="0">
                          <a:latin typeface="Times New Roman" pitchFamily="18" charset="0"/>
                          <a:cs typeface="Times New Roman" pitchFamily="18" charset="0"/>
                        </a:rPr>
                        <a:t>3</a:t>
                      </a:r>
                      <a:endParaRPr lang="ru-RU" sz="1400" dirty="0">
                        <a:latin typeface="Times New Roman" pitchFamily="18" charset="0"/>
                        <a:cs typeface="Times New Roman" pitchFamily="18" charset="0"/>
                      </a:endParaRPr>
                    </a:p>
                  </a:txBody>
                  <a:tcPr/>
                </a:tc>
                <a:tc>
                  <a:txBody>
                    <a:bodyPr/>
                    <a:lstStyle/>
                    <a:p>
                      <a:r>
                        <a:rPr lang="ru-RU" sz="1400" b="0" dirty="0" smtClean="0">
                          <a:latin typeface="Times New Roman" pitchFamily="18" charset="0"/>
                          <a:cs typeface="Times New Roman" pitchFamily="18" charset="0"/>
                        </a:rPr>
                        <a:t>Автор </a:t>
                      </a:r>
                      <a:r>
                        <a:rPr lang="ru-RU" sz="1400" b="0" dirty="0" err="1" smtClean="0">
                          <a:latin typeface="Times New Roman" pitchFamily="18" charset="0"/>
                          <a:cs typeface="Times New Roman" pitchFamily="18" charset="0"/>
                        </a:rPr>
                        <a:t>шығармасына қатысты берілген</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сын-пікірдің негізгі</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бөлімін негізге</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алып</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ойды</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қалай жалғастыруға болатынын</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көрсет</a:t>
                      </a:r>
                      <a:r>
                        <a:rPr lang="ru-RU" sz="1400" b="0" dirty="0" smtClean="0">
                          <a:latin typeface="Times New Roman" pitchFamily="18" charset="0"/>
                          <a:cs typeface="Times New Roman" pitchFamily="18" charset="0"/>
                        </a:rPr>
                        <a:t>.</a:t>
                      </a:r>
                      <a:endParaRPr lang="ru-RU" sz="1400" dirty="0">
                        <a:latin typeface="Times New Roman" pitchFamily="18" charset="0"/>
                        <a:cs typeface="Times New Roman" pitchFamily="18" charset="0"/>
                      </a:endParaRPr>
                    </a:p>
                  </a:txBody>
                  <a:tcPr/>
                </a:tc>
                <a:tc>
                  <a:txBody>
                    <a:bodyPr/>
                    <a:lstStyle/>
                    <a:p>
                      <a:r>
                        <a:rPr lang="kk-KZ" sz="1400" dirty="0" smtClean="0">
                          <a:latin typeface="Times New Roman" pitchFamily="18" charset="0"/>
                          <a:cs typeface="Times New Roman" pitchFamily="18" charset="0"/>
                        </a:rPr>
                        <a:t>Б</a:t>
                      </a:r>
                      <a:endParaRPr lang="ru-RU" sz="1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err="1" smtClean="0">
                          <a:latin typeface="Times New Roman" pitchFamily="18" charset="0"/>
                          <a:cs typeface="Times New Roman" pitchFamily="18" charset="0"/>
                        </a:rPr>
                        <a:t>Қазақ әдебиетінде </a:t>
                      </a:r>
                      <a:r>
                        <a:rPr lang="ru-RU" sz="1400" b="0" dirty="0" smtClean="0">
                          <a:latin typeface="Times New Roman" pitchFamily="18" charset="0"/>
                          <a:cs typeface="Times New Roman" pitchFamily="18" charset="0"/>
                        </a:rPr>
                        <a:t>фантастика </a:t>
                      </a:r>
                      <a:r>
                        <a:rPr lang="ru-RU" sz="1400" b="0" dirty="0" err="1" smtClean="0">
                          <a:latin typeface="Times New Roman" pitchFamily="18" charset="0"/>
                          <a:cs typeface="Times New Roman" pitchFamily="18" charset="0"/>
                        </a:rPr>
                        <a:t>саласында</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қалам тербегендер</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бірен-саран</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ғана</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Солардың бірегейі</a:t>
                      </a:r>
                      <a:r>
                        <a:rPr lang="ru-RU" sz="1400" b="0" dirty="0" smtClean="0">
                          <a:latin typeface="Times New Roman" pitchFamily="18" charset="0"/>
                          <a:cs typeface="Times New Roman" pitchFamily="18" charset="0"/>
                        </a:rPr>
                        <a:t> – </a:t>
                      </a:r>
                      <a:r>
                        <a:rPr lang="ru-RU" sz="1400" b="0" dirty="0" err="1" smtClean="0">
                          <a:latin typeface="Times New Roman" pitchFamily="18" charset="0"/>
                          <a:cs typeface="Times New Roman" pitchFamily="18" charset="0"/>
                        </a:rPr>
                        <a:t>Жүніс Сахиев</a:t>
                      </a:r>
                      <a:endParaRPr lang="ru-RU" sz="1400" b="0" dirty="0" smtClean="0">
                        <a:latin typeface="Times New Roman" pitchFamily="18" charset="0"/>
                        <a:cs typeface="Times New Roman" pitchFamily="18" charset="0"/>
                      </a:endParaRPr>
                    </a:p>
                  </a:txBody>
                  <a:tcPr/>
                </a:tc>
              </a:tr>
              <a:tr h="1199144">
                <a:tc>
                  <a:txBody>
                    <a:bodyPr/>
                    <a:lstStyle/>
                    <a:p>
                      <a:r>
                        <a:rPr lang="kk-KZ" sz="1400" dirty="0" smtClean="0">
                          <a:latin typeface="Times New Roman" pitchFamily="18" charset="0"/>
                          <a:cs typeface="Times New Roman" pitchFamily="18" charset="0"/>
                        </a:rPr>
                        <a:t>4</a:t>
                      </a:r>
                      <a:endParaRPr lang="ru-RU" sz="1400" dirty="0">
                        <a:latin typeface="Times New Roman" pitchFamily="18" charset="0"/>
                        <a:cs typeface="Times New Roman" pitchFamily="18" charset="0"/>
                      </a:endParaRPr>
                    </a:p>
                  </a:txBody>
                  <a:tcPr/>
                </a:tc>
                <a:tc>
                  <a:txBody>
                    <a:bodyPr/>
                    <a:lstStyle/>
                    <a:p>
                      <a:r>
                        <a:rPr lang="ru-RU" sz="1400" dirty="0" err="1" smtClean="0">
                          <a:latin typeface="Times New Roman" pitchFamily="18" charset="0"/>
                          <a:cs typeface="Times New Roman" pitchFamily="18" charset="0"/>
                        </a:rPr>
                        <a:t>қатысты берілген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сын-пікірдің қорытынды бөлімін негізге</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алып</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ойды</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қалай жалғастыруға болатынын</a:t>
                      </a:r>
                      <a:r>
                        <a:rPr lang="ru-RU" sz="1400" dirty="0" smtClean="0">
                          <a:latin typeface="Times New Roman" pitchFamily="18" charset="0"/>
                          <a:cs typeface="Times New Roman" pitchFamily="18" charset="0"/>
                        </a:rPr>
                        <a:t> </a:t>
                      </a:r>
                      <a:r>
                        <a:rPr lang="ru-RU" sz="1400" dirty="0" err="1" smtClean="0">
                          <a:latin typeface="Times New Roman" pitchFamily="18" charset="0"/>
                          <a:cs typeface="Times New Roman" pitchFamily="18" charset="0"/>
                        </a:rPr>
                        <a:t>көрсет.</a:t>
                      </a:r>
                      <a:endParaRPr lang="ru-RU" sz="1400" dirty="0">
                        <a:latin typeface="Times New Roman" pitchFamily="18" charset="0"/>
                        <a:cs typeface="Times New Roman" pitchFamily="18" charset="0"/>
                      </a:endParaRPr>
                    </a:p>
                  </a:txBody>
                  <a:tcPr/>
                </a:tc>
                <a:tc>
                  <a:txBody>
                    <a:bodyPr/>
                    <a:lstStyle/>
                    <a:p>
                      <a:r>
                        <a:rPr lang="kk-KZ" sz="1400" dirty="0" smtClean="0">
                          <a:latin typeface="Times New Roman" pitchFamily="18" charset="0"/>
                          <a:cs typeface="Times New Roman" pitchFamily="18" charset="0"/>
                        </a:rPr>
                        <a:t>В</a:t>
                      </a:r>
                      <a:endParaRPr lang="ru-RU" sz="140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b="0" dirty="0" err="1" smtClean="0">
                          <a:latin typeface="Times New Roman" pitchFamily="18" charset="0"/>
                          <a:cs typeface="Times New Roman" pitchFamily="18" charset="0"/>
                        </a:rPr>
                        <a:t>Жазушы</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Айдағы тіршіліксіздік</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жайын</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таныту</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арқылы «өз ғаламшарымыздың </a:t>
                      </a:r>
                      <a:r>
                        <a:rPr lang="ru-RU" sz="1400" b="0" dirty="0" smtClean="0">
                          <a:latin typeface="Times New Roman" pitchFamily="18" charset="0"/>
                          <a:cs typeface="Times New Roman" pitchFamily="18" charset="0"/>
                        </a:rPr>
                        <a:t>да </a:t>
                      </a:r>
                      <a:r>
                        <a:rPr lang="ru-RU" sz="1400" b="0" dirty="0" err="1" smtClean="0">
                          <a:latin typeface="Times New Roman" pitchFamily="18" charset="0"/>
                          <a:cs typeface="Times New Roman" pitchFamily="18" charset="0"/>
                        </a:rPr>
                        <a:t>күндердің бір</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күнінде сондай</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күн кешпесіне</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кім</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кепіл</a:t>
                      </a:r>
                      <a:r>
                        <a:rPr lang="ru-RU" sz="1400" b="0" dirty="0" smtClean="0">
                          <a:latin typeface="Times New Roman" pitchFamily="18" charset="0"/>
                          <a:cs typeface="Times New Roman" pitchFamily="18" charset="0"/>
                        </a:rPr>
                        <a:t> бола </a:t>
                      </a:r>
                      <a:r>
                        <a:rPr lang="ru-RU" sz="1400" b="0" dirty="0" err="1" smtClean="0">
                          <a:latin typeface="Times New Roman" pitchFamily="18" charset="0"/>
                          <a:cs typeface="Times New Roman" pitchFamily="18" charset="0"/>
                        </a:rPr>
                        <a:t>алады</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дегендей</a:t>
                      </a:r>
                      <a:r>
                        <a:rPr lang="ru-RU" sz="1400" b="0" dirty="0" smtClean="0">
                          <a:latin typeface="Times New Roman" pitchFamily="18" charset="0"/>
                          <a:cs typeface="Times New Roman" pitchFamily="18" charset="0"/>
                        </a:rPr>
                        <a:t> </a:t>
                      </a:r>
                      <a:r>
                        <a:rPr lang="ru-RU" sz="1400" b="0" dirty="0" err="1" smtClean="0">
                          <a:latin typeface="Times New Roman" pitchFamily="18" charset="0"/>
                          <a:cs typeface="Times New Roman" pitchFamily="18" charset="0"/>
                        </a:rPr>
                        <a:t>ойға қалдырады</a:t>
                      </a:r>
                      <a:r>
                        <a:rPr lang="ru-RU" sz="1400" b="0" dirty="0" smtClean="0">
                          <a:latin typeface="Times New Roman" pitchFamily="18" charset="0"/>
                          <a:cs typeface="Times New Roman" pitchFamily="18" charset="0"/>
                        </a:rPr>
                        <a:t>.</a:t>
                      </a:r>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4282" y="142852"/>
            <a:ext cx="8153400" cy="990600"/>
          </a:xfrm>
        </p:spPr>
        <p:txBody>
          <a:bodyPr>
            <a:normAutofit/>
          </a:bodyPr>
          <a:lstStyle/>
          <a:p>
            <a:r>
              <a:rPr lang="kk-KZ" sz="2400" b="1" dirty="0" smtClean="0">
                <a:solidFill>
                  <a:srgbClr val="002060"/>
                </a:solidFill>
                <a:latin typeface="Times New Roman" pitchFamily="18" charset="0"/>
                <a:cs typeface="Times New Roman" pitchFamily="18" charset="0"/>
              </a:rPr>
              <a:t>Өзіңді тексер</a:t>
            </a:r>
            <a:endParaRPr lang="ru-RU" sz="2400" b="1" dirty="0">
              <a:solidFill>
                <a:srgbClr val="002060"/>
              </a:solidFill>
              <a:latin typeface="Times New Roman" pitchFamily="18" charset="0"/>
              <a:cs typeface="Times New Roman" pitchFamily="18" charset="0"/>
            </a:endParaRPr>
          </a:p>
        </p:txBody>
      </p:sp>
      <p:graphicFrame>
        <p:nvGraphicFramePr>
          <p:cNvPr id="4" name="Содержимое 3"/>
          <p:cNvGraphicFramePr>
            <a:graphicFrameLocks noGrp="1"/>
          </p:cNvGraphicFramePr>
          <p:nvPr>
            <p:ph sz="quarter" idx="1"/>
          </p:nvPr>
        </p:nvGraphicFramePr>
        <p:xfrm>
          <a:off x="357158" y="1643049"/>
          <a:ext cx="8572560" cy="4382475"/>
        </p:xfrm>
        <a:graphic>
          <a:graphicData uri="http://schemas.openxmlformats.org/drawingml/2006/table">
            <a:tbl>
              <a:tblPr firstRow="1" bandRow="1">
                <a:tableStyleId>{69CF1AB2-1976-4502-BF36-3FF5EA218861}</a:tableStyleId>
              </a:tblPr>
              <a:tblGrid>
                <a:gridCol w="4286280"/>
                <a:gridCol w="4286280"/>
              </a:tblGrid>
              <a:tr h="928694">
                <a:tc>
                  <a:txBody>
                    <a:bodyPr/>
                    <a:lstStyle/>
                    <a:p>
                      <a:r>
                        <a:rPr lang="ru-RU" sz="1600" b="0" dirty="0" err="1" smtClean="0">
                          <a:latin typeface="Times New Roman" pitchFamily="18" charset="0"/>
                          <a:cs typeface="Times New Roman" pitchFamily="18" charset="0"/>
                        </a:rPr>
                        <a:t>Шығарма бойынша</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сыни</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пікір</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жазуда</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қажет болатын</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сөйлемді көрсет.</a:t>
                      </a:r>
                      <a:endParaRPr lang="ru-RU" sz="1600" b="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0" dirty="0" err="1" smtClean="0">
                          <a:latin typeface="Times New Roman" pitchFamily="18" charset="0"/>
                          <a:cs typeface="Times New Roman" pitchFamily="18" charset="0"/>
                        </a:rPr>
                        <a:t>Қазақ әдебиетінде </a:t>
                      </a:r>
                      <a:r>
                        <a:rPr lang="ru-RU" sz="1600" b="0" dirty="0" smtClean="0">
                          <a:latin typeface="Times New Roman" pitchFamily="18" charset="0"/>
                          <a:cs typeface="Times New Roman" pitchFamily="18" charset="0"/>
                        </a:rPr>
                        <a:t>фантастика </a:t>
                      </a:r>
                      <a:r>
                        <a:rPr lang="ru-RU" sz="1600" b="0" dirty="0" err="1" smtClean="0">
                          <a:latin typeface="Times New Roman" pitchFamily="18" charset="0"/>
                          <a:cs typeface="Times New Roman" pitchFamily="18" charset="0"/>
                        </a:rPr>
                        <a:t>саласында</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қалам тербегендер</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бірен-саран</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ғана</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Солардың бірегейі</a:t>
                      </a:r>
                      <a:r>
                        <a:rPr lang="ru-RU" sz="1600" b="0" dirty="0" smtClean="0">
                          <a:latin typeface="Times New Roman" pitchFamily="18" charset="0"/>
                          <a:cs typeface="Times New Roman" pitchFamily="18" charset="0"/>
                        </a:rPr>
                        <a:t> – </a:t>
                      </a:r>
                      <a:r>
                        <a:rPr lang="ru-RU" sz="1600" b="0" dirty="0" err="1" smtClean="0">
                          <a:latin typeface="Times New Roman" pitchFamily="18" charset="0"/>
                          <a:cs typeface="Times New Roman" pitchFamily="18" charset="0"/>
                        </a:rPr>
                        <a:t>Жүніс Сахиев</a:t>
                      </a:r>
                      <a:endParaRPr lang="ru-RU" sz="1600" b="0" dirty="0" smtClean="0">
                        <a:latin typeface="Times New Roman" pitchFamily="18" charset="0"/>
                        <a:cs typeface="Times New Roman" pitchFamily="18" charset="0"/>
                      </a:endParaRPr>
                    </a:p>
                  </a:txBody>
                  <a:tcPr/>
                </a:tc>
              </a:tr>
              <a:tr h="100013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0" dirty="0" smtClean="0">
                          <a:latin typeface="Times New Roman" pitchFamily="18" charset="0"/>
                          <a:cs typeface="Times New Roman" pitchFamily="18" charset="0"/>
                        </a:rPr>
                        <a:t>Автор </a:t>
                      </a:r>
                      <a:r>
                        <a:rPr lang="ru-RU" sz="1600" b="0" dirty="0" err="1" smtClean="0">
                          <a:latin typeface="Times New Roman" pitchFamily="18" charset="0"/>
                          <a:cs typeface="Times New Roman" pitchFamily="18" charset="0"/>
                        </a:rPr>
                        <a:t>шығармасына қатысты берілген</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сын-пікірдің кіріспесін</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негізге</a:t>
                      </a:r>
                      <a:r>
                        <a:rPr lang="ru-RU" sz="1600" b="0" dirty="0" smtClean="0">
                          <a:latin typeface="Times New Roman" pitchFamily="18" charset="0"/>
                          <a:cs typeface="Times New Roman" pitchFamily="18" charset="0"/>
                        </a:rPr>
                        <a:t> ала </a:t>
                      </a:r>
                      <a:r>
                        <a:rPr lang="ru-RU" sz="1600" b="0" dirty="0" err="1" smtClean="0">
                          <a:latin typeface="Times New Roman" pitchFamily="18" charset="0"/>
                          <a:cs typeface="Times New Roman" pitchFamily="18" charset="0"/>
                        </a:rPr>
                        <a:t>отырып</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ойды</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қалай жалғастыруға болатынын</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көрсет</a:t>
                      </a:r>
                      <a:r>
                        <a:rPr lang="ru-RU" sz="1600" b="0" dirty="0" smtClean="0">
                          <a:latin typeface="Times New Roman" pitchFamily="18" charset="0"/>
                          <a:cs typeface="Times New Roman" pitchFamily="18" charset="0"/>
                        </a:rPr>
                        <a: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0" dirty="0" err="1" smtClean="0">
                          <a:latin typeface="Times New Roman" pitchFamily="18" charset="0"/>
                          <a:cs typeface="Times New Roman" pitchFamily="18" charset="0"/>
                        </a:rPr>
                        <a:t>Себебі</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бұл шығарма </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қазақ әдебиетінде ғылыми-фантастикалық жанрда</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жазылған шығармалардың бірегейі</a:t>
                      </a:r>
                      <a:r>
                        <a:rPr lang="ru-RU" sz="1600" b="0" dirty="0" smtClean="0">
                          <a:latin typeface="Times New Roman" pitchFamily="18" charset="0"/>
                          <a:cs typeface="Times New Roman" pitchFamily="18" charset="0"/>
                        </a:rPr>
                        <a:t>.</a:t>
                      </a:r>
                      <a:r>
                        <a:rPr lang="ru-RU" sz="1600" dirty="0" smtClean="0">
                          <a:latin typeface="Times New Roman" pitchFamily="18" charset="0"/>
                          <a:cs typeface="Times New Roman" pitchFamily="18" charset="0"/>
                        </a:rPr>
                        <a:t> </a:t>
                      </a:r>
                    </a:p>
                  </a:txBody>
                  <a:tcPr/>
                </a:tc>
              </a:tr>
              <a:tr h="1143009">
                <a:tc>
                  <a:txBody>
                    <a:bodyPr/>
                    <a:lstStyle/>
                    <a:p>
                      <a:r>
                        <a:rPr lang="ru-RU" sz="1600" b="0" dirty="0" smtClean="0">
                          <a:latin typeface="Times New Roman" pitchFamily="18" charset="0"/>
                          <a:cs typeface="Times New Roman" pitchFamily="18" charset="0"/>
                        </a:rPr>
                        <a:t>Автор </a:t>
                      </a:r>
                      <a:r>
                        <a:rPr lang="ru-RU" sz="1600" b="0" dirty="0" err="1" smtClean="0">
                          <a:latin typeface="Times New Roman" pitchFamily="18" charset="0"/>
                          <a:cs typeface="Times New Roman" pitchFamily="18" charset="0"/>
                        </a:rPr>
                        <a:t>шығармасына қатысты берілген</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сын-пікірдің негізгі</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бөлімін негізге</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алып</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ойды</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қалай жалғастыруға болатынын</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көрсет</a:t>
                      </a:r>
                      <a:r>
                        <a:rPr lang="ru-RU" sz="1600" b="0" dirty="0" smtClean="0">
                          <a:latin typeface="Times New Roman" pitchFamily="18" charset="0"/>
                          <a:cs typeface="Times New Roman" pitchFamily="18" charset="0"/>
                        </a:rPr>
                        <a:t>.</a:t>
                      </a:r>
                      <a:endParaRPr lang="ru-RU" sz="1600" b="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b="0" dirty="0" err="1" smtClean="0">
                          <a:latin typeface="Times New Roman" pitchFamily="18" charset="0"/>
                          <a:cs typeface="Times New Roman" pitchFamily="18" charset="0"/>
                        </a:rPr>
                        <a:t>Жазушы</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Айдағы тіршіліксіздік</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жайын</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таныту</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арқылы «өз ғаламшарымыздың </a:t>
                      </a:r>
                      <a:r>
                        <a:rPr lang="ru-RU" sz="1600" b="0" dirty="0" smtClean="0">
                          <a:latin typeface="Times New Roman" pitchFamily="18" charset="0"/>
                          <a:cs typeface="Times New Roman" pitchFamily="18" charset="0"/>
                        </a:rPr>
                        <a:t>да </a:t>
                      </a:r>
                      <a:r>
                        <a:rPr lang="ru-RU" sz="1600" b="0" dirty="0" err="1" smtClean="0">
                          <a:latin typeface="Times New Roman" pitchFamily="18" charset="0"/>
                          <a:cs typeface="Times New Roman" pitchFamily="18" charset="0"/>
                        </a:rPr>
                        <a:t>күндердің бір</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күнінде сондай</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күн кешпесіне</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кім</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кепіл</a:t>
                      </a:r>
                      <a:r>
                        <a:rPr lang="ru-RU" sz="1600" b="0" dirty="0" smtClean="0">
                          <a:latin typeface="Times New Roman" pitchFamily="18" charset="0"/>
                          <a:cs typeface="Times New Roman" pitchFamily="18" charset="0"/>
                        </a:rPr>
                        <a:t> бола </a:t>
                      </a:r>
                      <a:r>
                        <a:rPr lang="ru-RU" sz="1600" b="0" dirty="0" err="1" smtClean="0">
                          <a:latin typeface="Times New Roman" pitchFamily="18" charset="0"/>
                          <a:cs typeface="Times New Roman" pitchFamily="18" charset="0"/>
                        </a:rPr>
                        <a:t>алады</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дегендей</a:t>
                      </a:r>
                      <a:r>
                        <a:rPr lang="ru-RU" sz="1600" b="0" dirty="0" smtClean="0">
                          <a:latin typeface="Times New Roman" pitchFamily="18" charset="0"/>
                          <a:cs typeface="Times New Roman" pitchFamily="18" charset="0"/>
                        </a:rPr>
                        <a:t> </a:t>
                      </a:r>
                      <a:r>
                        <a:rPr lang="ru-RU" sz="1600" b="0" dirty="0" err="1" smtClean="0">
                          <a:latin typeface="Times New Roman" pitchFamily="18" charset="0"/>
                          <a:cs typeface="Times New Roman" pitchFamily="18" charset="0"/>
                        </a:rPr>
                        <a:t>ойға қалдырады</a:t>
                      </a:r>
                      <a:r>
                        <a:rPr lang="ru-RU" sz="1600" b="0" dirty="0" smtClean="0">
                          <a:latin typeface="Times New Roman" pitchFamily="18" charset="0"/>
                          <a:cs typeface="Times New Roman" pitchFamily="18" charset="0"/>
                        </a:rPr>
                        <a:t>.</a:t>
                      </a:r>
                    </a:p>
                  </a:txBody>
                  <a:tcPr/>
                </a:tc>
              </a:tr>
              <a:tr h="1143009">
                <a:tc>
                  <a:txBody>
                    <a:bodyPr/>
                    <a:lstStyle/>
                    <a:p>
                      <a:r>
                        <a:rPr lang="ru-RU" sz="1600" dirty="0" smtClean="0">
                          <a:latin typeface="Times New Roman" pitchFamily="18" charset="0"/>
                          <a:cs typeface="Times New Roman" pitchFamily="18" charset="0"/>
                        </a:rPr>
                        <a:t>Автор </a:t>
                      </a:r>
                      <a:r>
                        <a:rPr lang="ru-RU" sz="1600" dirty="0" err="1" smtClean="0">
                          <a:latin typeface="Times New Roman" pitchFamily="18" charset="0"/>
                          <a:cs typeface="Times New Roman" pitchFamily="18" charset="0"/>
                        </a:rPr>
                        <a:t>шығармасына қатысты берілген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сын-пікірдің қорытынды бөлімін негізге</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алып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ойды</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қалай жалғастыруға болатынын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көрсет</a:t>
                      </a:r>
                      <a:r>
                        <a:rPr lang="ru-RU" sz="1600" dirty="0" smtClean="0">
                          <a:latin typeface="Times New Roman" pitchFamily="18" charset="0"/>
                          <a:cs typeface="Times New Roman" pitchFamily="18" charset="0"/>
                        </a:rPr>
                        <a:t>.</a:t>
                      </a:r>
                      <a:endParaRPr lang="ru-RU" sz="1600" b="0" dirty="0">
                        <a:latin typeface="Times New Roman" pitchFamily="18" charset="0"/>
                        <a:cs typeface="Times New Roman"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600" dirty="0" err="1" smtClean="0">
                          <a:latin typeface="Times New Roman" pitchFamily="18" charset="0"/>
                          <a:cs typeface="Times New Roman" pitchFamily="18" charset="0"/>
                        </a:rPr>
                        <a:t>Қазақ әдебиетінің </a:t>
                      </a:r>
                      <a:r>
                        <a:rPr lang="ru-RU" sz="1600" dirty="0" smtClean="0">
                          <a:latin typeface="Times New Roman" pitchFamily="18" charset="0"/>
                          <a:cs typeface="Times New Roman" pitchFamily="18" charset="0"/>
                        </a:rPr>
                        <a:t>фантастика </a:t>
                      </a:r>
                      <a:r>
                        <a:rPr lang="ru-RU" sz="1600" dirty="0" err="1" smtClean="0">
                          <a:latin typeface="Times New Roman" pitchFamily="18" charset="0"/>
                          <a:cs typeface="Times New Roman" pitchFamily="18" charset="0"/>
                        </a:rPr>
                        <a:t>жанрын</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дамытуға өлшеусіз үлес қосқан </a:t>
                      </a:r>
                      <a:r>
                        <a:rPr lang="ru-RU" sz="1600" dirty="0" smtClean="0">
                          <a:latin typeface="Times New Roman" pitchFamily="18" charset="0"/>
                          <a:cs typeface="Times New Roman" pitchFamily="18" charset="0"/>
                        </a:rPr>
                        <a:t>дара </a:t>
                      </a:r>
                      <a:r>
                        <a:rPr lang="ru-RU" sz="1600" dirty="0" err="1" smtClean="0">
                          <a:latin typeface="Times New Roman" pitchFamily="18" charset="0"/>
                          <a:cs typeface="Times New Roman" pitchFamily="18" charset="0"/>
                        </a:rPr>
                        <a:t>тұлға </a:t>
                      </a:r>
                      <a:r>
                        <a:rPr lang="ru-RU" sz="1600" dirty="0" smtClean="0">
                          <a:latin typeface="Times New Roman" pitchFamily="18" charset="0"/>
                          <a:cs typeface="Times New Roman" pitchFamily="18" charset="0"/>
                        </a:rPr>
                        <a:t>Ж.</a:t>
                      </a:r>
                      <a:r>
                        <a:rPr lang="ru-RU" sz="1600" dirty="0" err="1" smtClean="0">
                          <a:latin typeface="Times New Roman" pitchFamily="18" charset="0"/>
                          <a:cs typeface="Times New Roman" pitchFamily="18" charset="0"/>
                        </a:rPr>
                        <a:t>Сахиевтің шығармалары оқырман қауымның санасында</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жатталып</a:t>
                      </a:r>
                      <a:r>
                        <a:rPr lang="ru-RU" sz="1600" dirty="0" smtClean="0">
                          <a:latin typeface="Times New Roman" pitchFamily="18" charset="0"/>
                          <a:cs typeface="Times New Roman" pitchFamily="18" charset="0"/>
                        </a:rPr>
                        <a:t>, </a:t>
                      </a:r>
                      <a:r>
                        <a:rPr lang="ru-RU" sz="1600" dirty="0" err="1" smtClean="0">
                          <a:latin typeface="Times New Roman" pitchFamily="18" charset="0"/>
                          <a:cs typeface="Times New Roman" pitchFamily="18" charset="0"/>
                        </a:rPr>
                        <a:t>тарихымызда</a:t>
                      </a:r>
                      <a:r>
                        <a:rPr lang="ru-RU" sz="1600" dirty="0" smtClean="0">
                          <a:latin typeface="Times New Roman" pitchFamily="18" charset="0"/>
                          <a:cs typeface="Times New Roman" pitchFamily="18" charset="0"/>
                        </a:rPr>
                        <a:t> алтын </a:t>
                      </a:r>
                      <a:r>
                        <a:rPr lang="ru-RU" sz="1600" dirty="0" err="1" smtClean="0">
                          <a:latin typeface="Times New Roman" pitchFamily="18" charset="0"/>
                          <a:cs typeface="Times New Roman" pitchFamily="18" charset="0"/>
                        </a:rPr>
                        <a:t>әріптермен сақталып қалары ақиқат</a:t>
                      </a:r>
                      <a:r>
                        <a:rPr lang="ru-RU" sz="1600" dirty="0" smtClean="0">
                          <a:latin typeface="Times New Roman" pitchFamily="18" charset="0"/>
                          <a:cs typeface="Times New Roman" pitchFamily="18" charset="0"/>
                        </a:rPr>
                        <a:t>.</a:t>
                      </a:r>
                    </a:p>
                  </a:txBody>
                  <a:tcPr/>
                </a:tc>
              </a:tr>
            </a:tbl>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бычная">
  <a:themeElements>
    <a:clrScheme name="Обычная">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Обычная">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Обычная">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629</TotalTime>
  <Words>883</Words>
  <PresentationFormat>Экран (4:3)</PresentationFormat>
  <Paragraphs>127</Paragraphs>
  <Slides>14</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Обычная</vt:lpstr>
      <vt:lpstr>Слайд 1</vt:lpstr>
      <vt:lpstr>Слайд 2</vt:lpstr>
      <vt:lpstr>Слайд 3</vt:lpstr>
      <vt:lpstr>Ойтүрткі</vt:lpstr>
      <vt:lpstr>Өзіңді тексер</vt:lpstr>
      <vt:lpstr>Мағынаны тану</vt:lpstr>
      <vt:lpstr>Слайд 7</vt:lpstr>
      <vt:lpstr>1-тапсырма. Кестеде берілген сыни-пікір жазу бөлімдеріне жазылатын ойларды сәйкестендіріңдер.  </vt:lpstr>
      <vt:lpstr>Өзіңді тексер</vt:lpstr>
      <vt:lpstr>Слайд 10</vt:lpstr>
      <vt:lpstr>Ықтимал жауап</vt:lpstr>
      <vt:lpstr>Қорытынды </vt:lpstr>
      <vt:lpstr>Кері байланыс</vt:lpstr>
      <vt:lpstr>Оқу тапсырмасы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Базаркул</dc:creator>
  <cp:lastModifiedBy>Windows User</cp:lastModifiedBy>
  <cp:revision>26</cp:revision>
  <dcterms:created xsi:type="dcterms:W3CDTF">2021-04-10T07:04:55Z</dcterms:created>
  <dcterms:modified xsi:type="dcterms:W3CDTF">2021-05-05T05:18:22Z</dcterms:modified>
</cp:coreProperties>
</file>