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4.jpeg" ContentType="image/jpeg"/>
  <Override PartName="/ppt/media/image2.jpeg" ContentType="image/jpeg"/>
  <Override PartName="/ppt/media/image3.png" ContentType="image/png"/>
  <Override PartName="/ppt/media/image5.jpeg" ContentType="image/jpeg"/>
  <Override PartName="/ppt/media/image6.jpeg" ContentType="image/jpe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398D34BE-43D0-4065-97E6-017A39CA1A4F}"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B31D610D-432C-47CE-9632-13885B0AB8B9}"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6.jpeg"/><Relationship Id="rId3" Type="http://schemas.openxmlformats.org/officeDocument/2006/relationships/image" Target="../media/image5.jpeg"/><Relationship Id="rId4"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jpeg"/><Relationship Id="rId3" Type="http://schemas.openxmlformats.org/officeDocument/2006/relationships/image" Target="../media/image5.jpeg"/><Relationship Id="rId4"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757080" y="3716280"/>
            <a:ext cx="10694160" cy="37440"/>
          </a:xfrm>
          <a:prstGeom prst="straightConnector1">
            <a:avLst/>
          </a:prstGeom>
          <a:ln w="57240">
            <a:solidFill>
              <a:srgbClr val="4472c4"/>
            </a:solidFill>
            <a:miter/>
          </a:ln>
        </p:spPr>
      </p:cxnSp>
      <p:sp>
        <p:nvSpPr>
          <p:cNvPr id="11" name="TextBox 25"/>
          <p:cNvSpPr/>
          <p:nvPr/>
        </p:nvSpPr>
        <p:spPr>
          <a:xfrm>
            <a:off x="873000" y="3753000"/>
            <a:ext cx="477684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000000"/>
                </a:solidFill>
                <a:uFillTx/>
                <a:latin typeface="Times New Roman"/>
                <a:ea typeface="Times New Roman"/>
              </a:rPr>
              <a:t>Сабақтың тақырыбы:</a:t>
            </a:r>
            <a:endParaRPr b="0" lang="ru-RU" sz="3200" strike="noStrike" u="none">
              <a:solidFill>
                <a:srgbClr val="000000"/>
              </a:solidFill>
              <a:uFillTx/>
              <a:latin typeface="Calibri"/>
            </a:endParaRPr>
          </a:p>
        </p:txBody>
      </p:sp>
      <p:sp>
        <p:nvSpPr>
          <p:cNvPr id="12" name="TextBox 9"/>
          <p:cNvSpPr/>
          <p:nvPr/>
        </p:nvSpPr>
        <p:spPr>
          <a:xfrm>
            <a:off x="7948080" y="0"/>
            <a:ext cx="3915360" cy="106956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ҚАЗАҚ ӘДЕБИЕТІ </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8-СЫНЫП</a:t>
            </a:r>
            <a:endParaRPr b="0" lang="ru-RU" sz="3200" strike="noStrike" u="none">
              <a:solidFill>
                <a:srgbClr val="000000"/>
              </a:solidFill>
              <a:uFillTx/>
              <a:latin typeface="Calibri"/>
            </a:endParaRPr>
          </a:p>
        </p:txBody>
      </p:sp>
      <p:sp>
        <p:nvSpPr>
          <p:cNvPr id="13" name="TextBox 1"/>
          <p:cNvSpPr/>
          <p:nvPr/>
        </p:nvSpPr>
        <p:spPr>
          <a:xfrm>
            <a:off x="633240" y="210960"/>
            <a:ext cx="352944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Бөлім тақырыбы:</a:t>
            </a:r>
            <a:endParaRPr b="0" lang="ru-RU" sz="3200" strike="noStrike" u="none">
              <a:solidFill>
                <a:srgbClr val="000000"/>
              </a:solidFill>
              <a:uFillTx/>
              <a:latin typeface="Calibri"/>
            </a:endParaRPr>
          </a:p>
        </p:txBody>
      </p:sp>
      <p:sp>
        <p:nvSpPr>
          <p:cNvPr id="14" name="TextBox 25"/>
          <p:cNvSpPr/>
          <p:nvPr/>
        </p:nvSpPr>
        <p:spPr>
          <a:xfrm>
            <a:off x="887400" y="1600200"/>
            <a:ext cx="9212400" cy="5817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Times New Roman"/>
              </a:rPr>
              <a:t>Қиял мен шындық</a:t>
            </a:r>
            <a:endParaRPr b="0" lang="ru-RU" sz="3200" strike="noStrike" u="none">
              <a:solidFill>
                <a:srgbClr val="000000"/>
              </a:solidFill>
              <a:uFillTx/>
              <a:latin typeface="Calibri"/>
            </a:endParaRPr>
          </a:p>
        </p:txBody>
      </p:sp>
      <p:sp>
        <p:nvSpPr>
          <p:cNvPr id="15" name="Прямоугольник 12"/>
          <p:cNvSpPr/>
          <p:nvPr/>
        </p:nvSpPr>
        <p:spPr>
          <a:xfrm>
            <a:off x="914400" y="4389480"/>
            <a:ext cx="10699920" cy="10695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Times New Roman"/>
              </a:rPr>
              <a:t>Р.Мұқанова “Мәңгілік бала бейне” әңгімесіндегі тарихи деректер</a:t>
            </a:r>
            <a:endParaRPr b="0" lang="ru-RU" sz="3200" strike="noStrike" u="none">
              <a:solidFill>
                <a:srgbClr val="000000"/>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6" name="Рисунок 48" descr=""/>
          <p:cNvPicPr/>
          <p:nvPr/>
        </p:nvPicPr>
        <p:blipFill>
          <a:blip r:embed="rId1"/>
          <a:stretch/>
        </p:blipFill>
        <p:spPr>
          <a:xfrm>
            <a:off x="652320" y="7978680"/>
            <a:ext cx="200160" cy="203400"/>
          </a:xfrm>
          <a:prstGeom prst="rect">
            <a:avLst/>
          </a:prstGeom>
          <a:ln w="0">
            <a:noFill/>
          </a:ln>
        </p:spPr>
      </p:pic>
      <p:sp>
        <p:nvSpPr>
          <p:cNvPr id="97"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99" name="Прямоугольник 74"/>
          <p:cNvSpPr/>
          <p:nvPr/>
        </p:nvSpPr>
        <p:spPr>
          <a:xfrm>
            <a:off x="763560" y="4363920"/>
            <a:ext cx="10495080" cy="1922760"/>
          </a:xfrm>
          <a:prstGeom prst="rect">
            <a:avLst/>
          </a:prstGeom>
          <a:noFill/>
          <a:ln w="38160">
            <a:solidFill>
              <a:srgbClr val="5b9bd5"/>
            </a:solidFill>
            <a:miter/>
          </a:ln>
        </p:spPr>
        <p:style>
          <a:lnRef idx="0"/>
          <a:fillRef idx="0"/>
          <a:effectRef idx="0"/>
          <a:fontRef idx="minor"/>
        </p:style>
        <p:txBody>
          <a:bodyPr lIns="90000" rIns="90000" tIns="46800" bIns="46800" anchor="t">
            <a:spAutoFit/>
          </a:bodyPr>
          <a:p>
            <a:pPr algn="just">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r>
              <a:rPr b="0" lang="ru-RU" sz="2400" strike="noStrike" u="none">
                <a:solidFill>
                  <a:srgbClr val="ffffff"/>
                </a:solidFill>
                <a:uFillTx/>
                <a:latin typeface="Neo Sans Cyr"/>
              </a:rPr>
              <a:t>	</a:t>
            </a:r>
            <a:r>
              <a:rPr b="0" lang="ru-RU" sz="2400" strike="noStrike" u="none">
                <a:solidFill>
                  <a:srgbClr val="000000"/>
                </a:solidFill>
                <a:uFillTx/>
                <a:latin typeface="Times New Roman"/>
                <a:ea typeface="Times New Roman"/>
              </a:rPr>
              <a:t>Автор шығармадағы көңіл-</a:t>
            </a:r>
            <a:r>
              <a:rPr b="0" lang="kk-KZ" sz="2400" strike="noStrike" u="none">
                <a:solidFill>
                  <a:srgbClr val="000000"/>
                </a:solidFill>
                <a:uFillTx/>
                <a:latin typeface="Times New Roman"/>
                <a:ea typeface="Times New Roman"/>
              </a:rPr>
              <a:t>күй сезімдерін кейіпкерлері - Ләйлә мен Айды қатар қою арқылы суреттейді. Бұл</a:t>
            </a:r>
            <a:r>
              <a:rPr b="0" lang="ru-RU" sz="2400" strike="noStrike" u="none">
                <a:solidFill>
                  <a:srgbClr val="000000"/>
                </a:solidFill>
                <a:uFillTx/>
                <a:latin typeface="Times New Roman"/>
                <a:ea typeface="Times New Roman"/>
              </a:rPr>
              <a:t>-психологиялық егіздеу (параллелизм). Ләйләні Аймен сырластыру арқылы жан дүниесіндегі қасіретті, мұң мен сырды көрсетті. Жазушы Ай мен Ләйлә арқылы Семей полигонының зардабын жеткізгісі келді.</a:t>
            </a:r>
            <a:endParaRPr b="0" lang="ru-RU" sz="2400" strike="noStrike" u="none">
              <a:solidFill>
                <a:srgbClr val="000000"/>
              </a:solidFill>
              <a:uFillTx/>
              <a:latin typeface="Calibri"/>
            </a:endParaRPr>
          </a:p>
        </p:txBody>
      </p:sp>
      <p:cxnSp>
        <p:nvCxnSpPr>
          <p:cNvPr id="100" name="Google Shape;77;p1"/>
          <p:cNvCxnSpPr/>
          <p:nvPr/>
        </p:nvCxnSpPr>
        <p:spPr>
          <a:xfrm>
            <a:off x="212400" y="6621120"/>
            <a:ext cx="11729160" cy="26280"/>
          </a:xfrm>
          <a:prstGeom prst="straightConnector1">
            <a:avLst/>
          </a:prstGeom>
          <a:ln w="57240">
            <a:solidFill>
              <a:srgbClr val="33cccc"/>
            </a:solidFill>
            <a:miter/>
          </a:ln>
        </p:spPr>
      </p:cxnSp>
      <p:cxnSp>
        <p:nvCxnSpPr>
          <p:cNvPr id="101" name="Google Shape;78;p1"/>
          <p:cNvCxnSpPr/>
          <p:nvPr/>
        </p:nvCxnSpPr>
        <p:spPr>
          <a:xfrm>
            <a:off x="757080" y="6364080"/>
            <a:ext cx="10694160" cy="37080"/>
          </a:xfrm>
          <a:prstGeom prst="straightConnector1">
            <a:avLst/>
          </a:prstGeom>
          <a:ln w="38160">
            <a:solidFill>
              <a:srgbClr val="4472c4"/>
            </a:solidFill>
            <a:miter/>
          </a:ln>
        </p:spPr>
      </p:cxnSp>
      <p:sp>
        <p:nvSpPr>
          <p:cNvPr id="102"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Өзіңізді тексеріңіз!</a:t>
            </a:r>
            <a:endParaRPr b="0" lang="ru-RU" sz="3200" strike="noStrike" u="none">
              <a:solidFill>
                <a:srgbClr val="000000"/>
              </a:solidFill>
              <a:uFillTx/>
              <a:latin typeface="Calibri"/>
            </a:endParaRPr>
          </a:p>
        </p:txBody>
      </p:sp>
      <p:sp>
        <p:nvSpPr>
          <p:cNvPr id="103" name="Rectangle 10"/>
          <p:cNvSpPr/>
          <p:nvPr/>
        </p:nvSpPr>
        <p:spPr>
          <a:xfrm>
            <a:off x="326880" y="1055160"/>
            <a:ext cx="10422000" cy="734400"/>
          </a:xfrm>
          <a:prstGeom prst="rect">
            <a:avLst/>
          </a:prstGeom>
          <a:noFill/>
          <a:ln w="0">
            <a:noFill/>
          </a:ln>
        </p:spPr>
        <p:style>
          <a:lnRef idx="0"/>
          <a:fillRef idx="0"/>
          <a:effectRef idx="0"/>
          <a:fontRef idx="minor"/>
        </p:style>
        <p:txBody>
          <a:bodyPr lIns="90000" rIns="90000" tIns="46800" bIns="46800" anchor="ctr">
            <a:spAutoFit/>
          </a:bodyPr>
          <a:p>
            <a:pPr algn="ctr">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800" strike="noStrike" u="none">
                <a:solidFill>
                  <a:srgbClr val="000000"/>
                </a:solidFill>
                <a:uFillTx/>
                <a:latin typeface="Times New Roman"/>
                <a:ea typeface="Times New Roman"/>
              </a:rPr>
              <a:t>Параллелизм</a:t>
            </a:r>
            <a:endParaRPr b="0" lang="ru-RU" sz="2800" strike="noStrike" u="none">
              <a:solidFill>
                <a:srgbClr val="000000"/>
              </a:solidFill>
              <a:uFillTx/>
              <a:latin typeface="Calibri"/>
            </a:endParaRPr>
          </a:p>
        </p:txBody>
      </p:sp>
      <p:pic>
        <p:nvPicPr>
          <p:cNvPr id="104" name="Picture 2" descr="C:\Users\Assyl\Desktop\Earthshine_Ghouchkanlu.jpg"/>
          <p:cNvPicPr/>
          <p:nvPr/>
        </p:nvPicPr>
        <p:blipFill>
          <a:blip r:embed="rId2"/>
          <a:stretch/>
        </p:blipFill>
        <p:spPr>
          <a:xfrm>
            <a:off x="1138320" y="1650960"/>
            <a:ext cx="2982960" cy="2511360"/>
          </a:xfrm>
          <a:prstGeom prst="rect">
            <a:avLst/>
          </a:prstGeom>
          <a:ln w="0">
            <a:noFill/>
          </a:ln>
        </p:spPr>
      </p:pic>
      <p:sp>
        <p:nvSpPr>
          <p:cNvPr id="105" name="Двойная стрелка влево/вправо 11"/>
          <p:cNvSpPr/>
          <p:nvPr/>
        </p:nvSpPr>
        <p:spPr>
          <a:xfrm>
            <a:off x="4667400" y="2552760"/>
            <a:ext cx="2428560" cy="654120"/>
          </a:xfrm>
          <a:prstGeom prst="leftRightArrow">
            <a:avLst>
              <a:gd name="adj1" fmla="val 50000"/>
              <a:gd name="adj2" fmla="val 49984"/>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106" name="Picture 3" descr=""/>
          <p:cNvPicPr/>
          <p:nvPr/>
        </p:nvPicPr>
        <p:blipFill>
          <a:blip r:embed="rId3"/>
          <a:srcRect l="36665" t="0" r="0" b="0"/>
          <a:stretch/>
        </p:blipFill>
        <p:spPr>
          <a:xfrm>
            <a:off x="7765920" y="1608120"/>
            <a:ext cx="3089520" cy="2786040"/>
          </a:xfrm>
          <a:prstGeom prst="rect">
            <a:avLst/>
          </a:prstGeom>
          <a:ln w="0">
            <a:noFill/>
          </a:ln>
        </p:spPr>
      </p:pic>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7" name="Рисунок 48" descr=""/>
          <p:cNvPicPr/>
          <p:nvPr/>
        </p:nvPicPr>
        <p:blipFill>
          <a:blip r:embed="rId1"/>
          <a:stretch/>
        </p:blipFill>
        <p:spPr>
          <a:xfrm>
            <a:off x="652320" y="7978680"/>
            <a:ext cx="200160" cy="203400"/>
          </a:xfrm>
          <a:prstGeom prst="rect">
            <a:avLst/>
          </a:prstGeom>
          <a:ln w="0">
            <a:noFill/>
          </a:ln>
        </p:spPr>
      </p:pic>
      <p:sp>
        <p:nvSpPr>
          <p:cNvPr id="108"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09"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1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11" name="Google Shape;77;p1"/>
          <p:cNvCxnSpPr/>
          <p:nvPr/>
        </p:nvCxnSpPr>
        <p:spPr>
          <a:xfrm>
            <a:off x="212400" y="6621120"/>
            <a:ext cx="11729160" cy="26280"/>
          </a:xfrm>
          <a:prstGeom prst="straightConnector1">
            <a:avLst/>
          </a:prstGeom>
          <a:ln w="57240">
            <a:solidFill>
              <a:srgbClr val="33cccc"/>
            </a:solidFill>
            <a:miter/>
          </a:ln>
        </p:spPr>
      </p:cxnSp>
      <p:cxnSp>
        <p:nvCxnSpPr>
          <p:cNvPr id="112" name="Google Shape;78;p1"/>
          <p:cNvCxnSpPr/>
          <p:nvPr/>
        </p:nvCxnSpPr>
        <p:spPr>
          <a:xfrm>
            <a:off x="757080" y="6364080"/>
            <a:ext cx="10694160" cy="37080"/>
          </a:xfrm>
          <a:prstGeom prst="straightConnector1">
            <a:avLst/>
          </a:prstGeom>
          <a:ln w="38160">
            <a:solidFill>
              <a:srgbClr val="4472c4"/>
            </a:solidFill>
            <a:miter/>
          </a:ln>
        </p:spPr>
      </p:cxnSp>
      <p:sp>
        <p:nvSpPr>
          <p:cNvPr id="113"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3-т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sp>
        <p:nvSpPr>
          <p:cNvPr id="114" name="Rectangle 10"/>
          <p:cNvSpPr/>
          <p:nvPr/>
        </p:nvSpPr>
        <p:spPr>
          <a:xfrm>
            <a:off x="1419120" y="957240"/>
            <a:ext cx="10248840" cy="173988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Үзінділердегі эллипсистің қолданысына назар аударып, түсіп қалған сөзді анықтап, сөйлемді толықтырып жазыңыз.</a:t>
            </a:r>
            <a:endParaRPr b="0" lang="ru-RU" sz="2400" strike="noStrike" u="none">
              <a:solidFill>
                <a:srgbClr val="000000"/>
              </a:solidFill>
              <a:uFillTx/>
              <a:latin typeface="Calibri"/>
            </a:endParaRPr>
          </a:p>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15" name="Прямоугольник 12"/>
          <p:cNvSpPr/>
          <p:nvPr/>
        </p:nvSpPr>
        <p:spPr>
          <a:xfrm>
            <a:off x="3930480" y="2951280"/>
            <a:ext cx="7942320" cy="2288520"/>
          </a:xfrm>
          <a:prstGeom prst="rect">
            <a:avLst/>
          </a:prstGeom>
          <a:noFill/>
          <a:ln w="0">
            <a:noFill/>
          </a:ln>
        </p:spPr>
        <p:style>
          <a:lnRef idx="0"/>
          <a:fillRef idx="0"/>
          <a:effectRef idx="0"/>
          <a:fontRef idx="minor"/>
        </p:style>
        <p:txBody>
          <a:bodyPr lIns="90000" rIns="90000" tIns="46800" bIns="46800" anchor="t">
            <a:spAutoFit/>
          </a:bodyPr>
          <a:p>
            <a:pPr>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Дескрипторы:</a:t>
            </a:r>
            <a:endParaRPr b="0" lang="ru-RU" sz="2400" strike="noStrike" u="none">
              <a:solidFill>
                <a:srgbClr val="000000"/>
              </a:solidFill>
              <a:uFillTx/>
              <a:latin typeface="Calibri"/>
            </a:endParaRPr>
          </a:p>
          <a:p>
            <a:pPr>
              <a:lnSpc>
                <a:spcPct val="15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шығармадан  алынған үзіндіні оқиды;</a:t>
            </a:r>
            <a:endParaRPr b="0" lang="ru-RU" sz="2400" strike="noStrike" u="none">
              <a:solidFill>
                <a:srgbClr val="000000"/>
              </a:solidFill>
              <a:uFillTx/>
              <a:latin typeface="Calibri"/>
            </a:endParaRPr>
          </a:p>
          <a:p>
            <a:pPr>
              <a:lnSpc>
                <a:spcPct val="15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эллипсистің қолданысына назар аударып, сөйлемді толықтырып жазады. </a:t>
            </a:r>
            <a:endParaRPr b="0" lang="ru-RU" sz="2400" strike="noStrike" u="none">
              <a:solidFill>
                <a:srgbClr val="000000"/>
              </a:solidFill>
              <a:uFillTx/>
              <a:latin typeface="Calibri"/>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6" name="Рисунок 48" descr=""/>
          <p:cNvPicPr/>
          <p:nvPr/>
        </p:nvPicPr>
        <p:blipFill>
          <a:blip r:embed="rId1"/>
          <a:stretch/>
        </p:blipFill>
        <p:spPr>
          <a:xfrm>
            <a:off x="652320" y="7978680"/>
            <a:ext cx="200160" cy="203400"/>
          </a:xfrm>
          <a:prstGeom prst="rect">
            <a:avLst/>
          </a:prstGeom>
          <a:ln w="0">
            <a:noFill/>
          </a:ln>
        </p:spPr>
      </p:pic>
      <p:sp>
        <p:nvSpPr>
          <p:cNvPr id="117"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1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1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20" name="Google Shape;77;p1"/>
          <p:cNvCxnSpPr/>
          <p:nvPr/>
        </p:nvCxnSpPr>
        <p:spPr>
          <a:xfrm>
            <a:off x="212400" y="6621120"/>
            <a:ext cx="11729160" cy="26280"/>
          </a:xfrm>
          <a:prstGeom prst="straightConnector1">
            <a:avLst/>
          </a:prstGeom>
          <a:ln w="57240">
            <a:solidFill>
              <a:srgbClr val="33cccc"/>
            </a:solidFill>
            <a:miter/>
          </a:ln>
        </p:spPr>
      </p:cxnSp>
      <p:cxnSp>
        <p:nvCxnSpPr>
          <p:cNvPr id="121" name="Google Shape;78;p1"/>
          <p:cNvCxnSpPr/>
          <p:nvPr/>
        </p:nvCxnSpPr>
        <p:spPr>
          <a:xfrm>
            <a:off x="757080" y="6364080"/>
            <a:ext cx="10694160" cy="37080"/>
          </a:xfrm>
          <a:prstGeom prst="straightConnector1">
            <a:avLst/>
          </a:prstGeom>
          <a:ln w="38160">
            <a:solidFill>
              <a:srgbClr val="4472c4"/>
            </a:solidFill>
            <a:miter/>
          </a:ln>
        </p:spPr>
      </p:cxnSp>
      <p:sp>
        <p:nvSpPr>
          <p:cNvPr id="122"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3-т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graphicFrame>
        <p:nvGraphicFramePr>
          <p:cNvPr id="123" name=""/>
          <p:cNvGraphicFramePr/>
          <p:nvPr/>
        </p:nvGraphicFramePr>
        <p:xfrm>
          <a:off x="985680" y="1228680"/>
          <a:ext cx="10069560" cy="4894200"/>
        </p:xfrm>
        <a:graphic>
          <a:graphicData uri="http://schemas.openxmlformats.org/drawingml/2006/table">
            <a:tbl>
              <a:tblPr/>
              <a:tblGrid>
                <a:gridCol w="6199200"/>
                <a:gridCol w="3870360"/>
              </a:tblGrid>
              <a:tr h="316080">
                <a:tc>
                  <a:txBody>
                    <a:bodyPr lIns="68760" rIns="6876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Шығарма үзіндісі</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Сөйлемнің толық нұсқасы</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342800">
                <a:tc>
                  <a:txBody>
                    <a:bodyPr lIns="68760" rIns="68760" tIns="0" bIns="0" anchor="t">
                      <a:no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 </a:t>
                      </a:r>
                      <a:r>
                        <a:rPr b="0" lang="ru-RU" sz="1800" strike="noStrike" u="none">
                          <a:solidFill>
                            <a:srgbClr val="000000"/>
                          </a:solidFill>
                          <a:uFillTx/>
                          <a:latin typeface="Times New Roman"/>
                          <a:ea typeface="Times New Roman"/>
                        </a:rPr>
                        <a:t>Е...е...е...ей... Қашпа, менен, қашпа! Бәрібір, сені тауып аламын. Жасқандың ба, сен де менен жиіркенемісің, сен де менен қорқамысың, жарық Ай?!</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892520">
                <a:tc>
                  <a:txBody>
                    <a:bodyPr lIns="68760" rIns="68760" tIns="0" bIns="0" anchor="t">
                      <a:no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Терең сайға түскен Ай сәулесі бұрынғысынан да жап-жарық. Жер бетін кезіп, жылжыған қалпы Ләйлә-қызды іздеп жүр. Қарауылдың суынан да, жерінен де, тауынан да сұрап, беу-беулеп іздеу салады. «Қайда кеттің? Неғып бүгін терең сайда жоқсың?» деп ана-дауыс жып-жылы алақанымен қолын жайып, сай ішінде қалықтап жүргендей.</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342800">
                <a:tc>
                  <a:txBody>
                    <a:bodyPr lIns="68760" rIns="68760" tIns="0" bIns="0" anchor="t">
                      <a:no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 </a:t>
                      </a:r>
                      <a:r>
                        <a:rPr b="0" lang="ru-RU" sz="1800" strike="noStrike" u="none">
                          <a:solidFill>
                            <a:srgbClr val="000000"/>
                          </a:solidFill>
                          <a:uFillTx/>
                          <a:latin typeface="Times New Roman"/>
                          <a:ea typeface="Times New Roman"/>
                        </a:rPr>
                        <a:t>Таныдың ба? – деді жігіт ақырын жымиып</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24" name="Рисунок 48" descr=""/>
          <p:cNvPicPr/>
          <p:nvPr/>
        </p:nvPicPr>
        <p:blipFill>
          <a:blip r:embed="rId1"/>
          <a:stretch/>
        </p:blipFill>
        <p:spPr>
          <a:xfrm>
            <a:off x="652320" y="7978680"/>
            <a:ext cx="200160" cy="203400"/>
          </a:xfrm>
          <a:prstGeom prst="rect">
            <a:avLst/>
          </a:prstGeom>
          <a:ln w="0">
            <a:noFill/>
          </a:ln>
        </p:spPr>
      </p:pic>
      <p:sp>
        <p:nvSpPr>
          <p:cNvPr id="125"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26"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2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28" name="Google Shape;77;p1"/>
          <p:cNvCxnSpPr/>
          <p:nvPr/>
        </p:nvCxnSpPr>
        <p:spPr>
          <a:xfrm>
            <a:off x="212400" y="6621120"/>
            <a:ext cx="11729160" cy="26280"/>
          </a:xfrm>
          <a:prstGeom prst="straightConnector1">
            <a:avLst/>
          </a:prstGeom>
          <a:ln w="57240">
            <a:solidFill>
              <a:srgbClr val="33cccc"/>
            </a:solidFill>
            <a:miter/>
          </a:ln>
        </p:spPr>
      </p:cxnSp>
      <p:cxnSp>
        <p:nvCxnSpPr>
          <p:cNvPr id="129" name="Google Shape;78;p1"/>
          <p:cNvCxnSpPr/>
          <p:nvPr/>
        </p:nvCxnSpPr>
        <p:spPr>
          <a:xfrm>
            <a:off x="757080" y="6364080"/>
            <a:ext cx="10694160" cy="37080"/>
          </a:xfrm>
          <a:prstGeom prst="straightConnector1">
            <a:avLst/>
          </a:prstGeom>
          <a:ln w="38160">
            <a:solidFill>
              <a:srgbClr val="4472c4"/>
            </a:solidFill>
            <a:miter/>
          </a:ln>
        </p:spPr>
      </p:cxnSp>
      <p:sp>
        <p:nvSpPr>
          <p:cNvPr id="130"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Өзіңізді тексеріңіз!</a:t>
            </a:r>
            <a:endParaRPr b="0" lang="ru-RU" sz="3200" strike="noStrike" u="none">
              <a:solidFill>
                <a:srgbClr val="000000"/>
              </a:solidFill>
              <a:uFillTx/>
              <a:latin typeface="Calibri"/>
            </a:endParaRPr>
          </a:p>
        </p:txBody>
      </p:sp>
      <p:graphicFrame>
        <p:nvGraphicFramePr>
          <p:cNvPr id="131" name=""/>
          <p:cNvGraphicFramePr/>
          <p:nvPr/>
        </p:nvGraphicFramePr>
        <p:xfrm>
          <a:off x="985680" y="1228680"/>
          <a:ext cx="10069560" cy="4894200"/>
        </p:xfrm>
        <a:graphic>
          <a:graphicData uri="http://schemas.openxmlformats.org/drawingml/2006/table">
            <a:tbl>
              <a:tblPr/>
              <a:tblGrid>
                <a:gridCol w="6199200"/>
                <a:gridCol w="3870360"/>
              </a:tblGrid>
              <a:tr h="316080">
                <a:tc>
                  <a:txBody>
                    <a:bodyPr lIns="68760" rIns="6876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Шығарма үзіндісі</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Сөйлемнің толық нұсқасы</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342800">
                <a:tc>
                  <a:txBody>
                    <a:bodyPr lIns="68760" rIns="68760" tIns="0" bIns="0" anchor="t">
                      <a:no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 </a:t>
                      </a:r>
                      <a:r>
                        <a:rPr b="0" lang="ru-RU" sz="1800" strike="noStrike" u="none">
                          <a:solidFill>
                            <a:srgbClr val="000000"/>
                          </a:solidFill>
                          <a:uFillTx/>
                          <a:latin typeface="Times New Roman"/>
                          <a:ea typeface="Times New Roman"/>
                        </a:rPr>
                        <a:t>Е...е...е...ей... Қашпа, менен, қашпа! Бәрібір, сені тауып аламын. Жасқандың ба, сен де менен жиіркенемісің, сен де менен қорқамысың, жарық Ай?!</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 </a:t>
                      </a:r>
                      <a:r>
                        <a:rPr b="0" lang="ru-RU" sz="1800" strike="noStrike" u="none">
                          <a:solidFill>
                            <a:srgbClr val="000000"/>
                          </a:solidFill>
                          <a:uFillTx/>
                          <a:latin typeface="Times New Roman"/>
                          <a:ea typeface="Times New Roman"/>
                        </a:rPr>
                        <a:t>Е...е...е...ей... Ай, қашпа, менен, қашпа! </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892520">
                <a:tc>
                  <a:txBody>
                    <a:bodyPr lIns="68760" rIns="68760" tIns="0" bIns="0" anchor="t">
                      <a:no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Терең сайға түскен Ай сәулесі бұрынғысынан да жап-жарық. Жер бетін кезіп, жылжыған қалпы Ләйлә-қызды іздеп жүр. Қарауылдың суынан да, жерінен де, тауынан да сұрап, беу-беулеп іздеу салады. «Қайда кеттің? Неғып бүгін терең сайда жоқсың?» деп ана-дауыс жып-жылы алақанымен қолын жайып, сай ішінде қалықтап жүргендей.</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«Қайда кеттің, Ләйлә? Неғып бүгін  терең сайда жоқсың?»</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342800">
                <a:tc>
                  <a:txBody>
                    <a:bodyPr lIns="68760" rIns="68760" tIns="0" bIns="0" anchor="t">
                      <a:no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 </a:t>
                      </a:r>
                      <a:r>
                        <a:rPr b="0" lang="ru-RU" sz="1800" strike="noStrike" u="none">
                          <a:solidFill>
                            <a:srgbClr val="000000"/>
                          </a:solidFill>
                          <a:uFillTx/>
                          <a:latin typeface="Times New Roman"/>
                          <a:ea typeface="Times New Roman"/>
                        </a:rPr>
                        <a:t>Таныдың ба? – деді жігіт ақырын жымиып.</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 </a:t>
                      </a:r>
                      <a:r>
                        <a:rPr b="0" lang="ru-RU" sz="1800" strike="noStrike" u="none">
                          <a:solidFill>
                            <a:srgbClr val="000000"/>
                          </a:solidFill>
                          <a:uFillTx/>
                          <a:latin typeface="Times New Roman"/>
                          <a:ea typeface="Times New Roman"/>
                        </a:rPr>
                        <a:t>Мені таныдың ба? – деді жігіт ақырын жымиып.</a:t>
                      </a:r>
                      <a:endParaRPr b="0" lang="ru-RU" sz="18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2" name="Рисунок 48" descr=""/>
          <p:cNvPicPr/>
          <p:nvPr/>
        </p:nvPicPr>
        <p:blipFill>
          <a:blip r:embed="rId1"/>
          <a:stretch/>
        </p:blipFill>
        <p:spPr>
          <a:xfrm>
            <a:off x="652320" y="7978680"/>
            <a:ext cx="200160" cy="203400"/>
          </a:xfrm>
          <a:prstGeom prst="rect">
            <a:avLst/>
          </a:prstGeom>
          <a:ln w="0">
            <a:noFill/>
          </a:ln>
        </p:spPr>
      </p:pic>
      <p:sp>
        <p:nvSpPr>
          <p:cNvPr id="133"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3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3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36" name="Google Shape;77;p1"/>
          <p:cNvCxnSpPr/>
          <p:nvPr/>
        </p:nvCxnSpPr>
        <p:spPr>
          <a:xfrm>
            <a:off x="212400" y="6621120"/>
            <a:ext cx="11729160" cy="26280"/>
          </a:xfrm>
          <a:prstGeom prst="straightConnector1">
            <a:avLst/>
          </a:prstGeom>
          <a:ln w="57240">
            <a:solidFill>
              <a:srgbClr val="33cccc"/>
            </a:solidFill>
            <a:miter/>
          </a:ln>
        </p:spPr>
      </p:cxnSp>
      <p:cxnSp>
        <p:nvCxnSpPr>
          <p:cNvPr id="137" name="Google Shape;78;p1"/>
          <p:cNvCxnSpPr/>
          <p:nvPr/>
        </p:nvCxnSpPr>
        <p:spPr>
          <a:xfrm>
            <a:off x="757080" y="6364080"/>
            <a:ext cx="10694160" cy="37080"/>
          </a:xfrm>
          <a:prstGeom prst="straightConnector1">
            <a:avLst/>
          </a:prstGeom>
          <a:ln w="38160">
            <a:solidFill>
              <a:srgbClr val="4472c4"/>
            </a:solidFill>
            <a:miter/>
          </a:ln>
        </p:spPr>
      </p:cxnSp>
      <p:sp>
        <p:nvSpPr>
          <p:cNvPr id="138" name="TextBox 8"/>
          <p:cNvSpPr/>
          <p:nvPr/>
        </p:nvSpPr>
        <p:spPr>
          <a:xfrm>
            <a:off x="1474920" y="217440"/>
            <a:ext cx="653724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Сабақты бекіту</a:t>
            </a:r>
            <a:endParaRPr b="0" lang="ru-RU" sz="3200" strike="noStrike" u="none">
              <a:solidFill>
                <a:srgbClr val="000000"/>
              </a:solidFill>
              <a:uFillTx/>
              <a:latin typeface="Calibri"/>
            </a:endParaRPr>
          </a:p>
        </p:txBody>
      </p:sp>
      <p:sp>
        <p:nvSpPr>
          <p:cNvPr id="139" name="Rectangle 10"/>
          <p:cNvSpPr/>
          <p:nvPr/>
        </p:nvSpPr>
        <p:spPr>
          <a:xfrm>
            <a:off x="287280" y="1101600"/>
            <a:ext cx="11517480" cy="521460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Үзінділерде қолданылған  көркемдегіш құралдарды тауып,  атауымен сәйкестендірдіңіз;</a:t>
            </a:r>
            <a:endParaRPr b="0" lang="ru-RU" sz="3200" strike="noStrike" u="none">
              <a:solidFill>
                <a:srgbClr val="000000"/>
              </a:solidFill>
              <a:uFillTx/>
              <a:latin typeface="Calibri"/>
            </a:endParaRPr>
          </a:p>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Автордың екі көріністі, Ләйлә мен Айды шығармада қатар беруінде қандай көркемдегіш құралды тиімді қолданғанын анықтап жаздыңыз;</a:t>
            </a:r>
            <a:endParaRPr b="0" lang="ru-RU" sz="3200" strike="noStrike" u="none">
              <a:solidFill>
                <a:srgbClr val="000000"/>
              </a:solidFill>
              <a:uFillTx/>
              <a:latin typeface="Calibri"/>
            </a:endParaRPr>
          </a:p>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Үзінділердегі эллипсистің қолданысына назар аударып, түсіп қалған сөзді анықтап, сөйлемді толықтырып жаздыңыз.</a:t>
            </a:r>
            <a:endParaRPr b="0" lang="ru-RU" sz="3200" strike="noStrike" u="none">
              <a:solidFill>
                <a:srgbClr val="000000"/>
              </a:solidFill>
              <a:uFillTx/>
              <a:latin typeface="Calibri"/>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0" name="Рисунок 48" descr=""/>
          <p:cNvPicPr/>
          <p:nvPr/>
        </p:nvPicPr>
        <p:blipFill>
          <a:blip r:embed="rId1"/>
          <a:stretch/>
        </p:blipFill>
        <p:spPr>
          <a:xfrm>
            <a:off x="652320" y="7978680"/>
            <a:ext cx="200160" cy="203400"/>
          </a:xfrm>
          <a:prstGeom prst="rect">
            <a:avLst/>
          </a:prstGeom>
          <a:ln w="0">
            <a:noFill/>
          </a:ln>
        </p:spPr>
      </p:pic>
      <p:sp>
        <p:nvSpPr>
          <p:cNvPr id="141" name="object 2"/>
          <p:cNvSpPr/>
          <p:nvPr/>
        </p:nvSpPr>
        <p:spPr>
          <a:xfrm>
            <a:off x="0" y="0"/>
            <a:ext cx="12190320" cy="977760"/>
          </a:xfrm>
          <a:prstGeom prst="pie">
            <a:avLst/>
          </a:prstGeom>
          <a:solidFill>
            <a:srgbClr val="2e77e2"/>
          </a:solidFill>
          <a:ln w="0">
            <a:noFill/>
          </a:ln>
        </p:spPr>
        <p:style>
          <a:lnRef idx="0"/>
          <a:fillRef idx="0"/>
          <a:effectRef idx="0"/>
          <a:fontRef idx="minor"/>
        </p:style>
        <p:txBody>
          <a:bodyPr lIns="0" rIns="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p:txBody>
      </p:sp>
      <p:sp>
        <p:nvSpPr>
          <p:cNvPr id="14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43"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44" name="Google Shape;77;p1"/>
          <p:cNvCxnSpPr/>
          <p:nvPr/>
        </p:nvCxnSpPr>
        <p:spPr>
          <a:xfrm>
            <a:off x="212400" y="6621120"/>
            <a:ext cx="11729160" cy="26280"/>
          </a:xfrm>
          <a:prstGeom prst="straightConnector1">
            <a:avLst/>
          </a:prstGeom>
          <a:ln w="57240">
            <a:solidFill>
              <a:srgbClr val="33cccc"/>
            </a:solidFill>
            <a:miter/>
          </a:ln>
        </p:spPr>
      </p:cxnSp>
      <p:cxnSp>
        <p:nvCxnSpPr>
          <p:cNvPr id="145" name="Google Shape;78;p1"/>
          <p:cNvCxnSpPr/>
          <p:nvPr/>
        </p:nvCxnSpPr>
        <p:spPr>
          <a:xfrm>
            <a:off x="757080" y="6364080"/>
            <a:ext cx="10694160" cy="37080"/>
          </a:xfrm>
          <a:prstGeom prst="straightConnector1">
            <a:avLst/>
          </a:prstGeom>
          <a:ln w="38160">
            <a:solidFill>
              <a:srgbClr val="4472c4"/>
            </a:solidFill>
            <a:miter/>
          </a:ln>
        </p:spPr>
      </p:cxnSp>
      <p:sp>
        <p:nvSpPr>
          <p:cNvPr id="146" name="Rectangle 10"/>
          <p:cNvSpPr/>
          <p:nvPr/>
        </p:nvSpPr>
        <p:spPr>
          <a:xfrm>
            <a:off x="1692360" y="1443240"/>
            <a:ext cx="8912160" cy="228852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Бүгінгі сабақта орындалған тапсырмаларды негізге ала отырып, автор стилін анықтап, 5 сөйлеммен баға беріңіз.</a:t>
            </a:r>
            <a:endParaRPr b="0" lang="ru-RU" sz="2400" strike="noStrike" u="none">
              <a:solidFill>
                <a:srgbClr val="000000"/>
              </a:solidFill>
              <a:uFillTx/>
              <a:latin typeface="Calibri"/>
            </a:endParaRPr>
          </a:p>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47" name="Прямоугольник 10"/>
          <p:cNvSpPr/>
          <p:nvPr/>
        </p:nvSpPr>
        <p:spPr>
          <a:xfrm>
            <a:off x="1159200" y="184320"/>
            <a:ext cx="418356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Қосымша тапсырма: </a:t>
            </a:r>
            <a:endParaRPr b="0" lang="ru-RU" sz="3200" strike="noStrike" u="none">
              <a:solidFill>
                <a:srgbClr val="000000"/>
              </a:solidFill>
              <a:uFillTx/>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6" name="Рисунок 48" descr=""/>
          <p:cNvPicPr/>
          <p:nvPr/>
        </p:nvPicPr>
        <p:blipFill>
          <a:blip r:embed="rId1"/>
          <a:stretch/>
        </p:blipFill>
        <p:spPr>
          <a:xfrm>
            <a:off x="652320" y="7978680"/>
            <a:ext cx="200160" cy="203400"/>
          </a:xfrm>
          <a:prstGeom prst="rect">
            <a:avLst/>
          </a:prstGeom>
          <a:ln w="0">
            <a:noFill/>
          </a:ln>
        </p:spPr>
      </p:pic>
      <p:sp>
        <p:nvSpPr>
          <p:cNvPr id="17"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20" name="Google Shape;77;p1"/>
          <p:cNvCxnSpPr/>
          <p:nvPr/>
        </p:nvCxnSpPr>
        <p:spPr>
          <a:xfrm>
            <a:off x="212400" y="6621120"/>
            <a:ext cx="11729160" cy="26280"/>
          </a:xfrm>
          <a:prstGeom prst="straightConnector1">
            <a:avLst/>
          </a:prstGeom>
          <a:ln w="57240">
            <a:solidFill>
              <a:srgbClr val="33cccc"/>
            </a:solidFill>
            <a:miter/>
          </a:ln>
        </p:spPr>
      </p:cxnSp>
      <p:cxnSp>
        <p:nvCxnSpPr>
          <p:cNvPr id="21" name="Google Shape;78;p1"/>
          <p:cNvCxnSpPr/>
          <p:nvPr/>
        </p:nvCxnSpPr>
        <p:spPr>
          <a:xfrm>
            <a:off x="652320" y="3389040"/>
            <a:ext cx="10694160" cy="37080"/>
          </a:xfrm>
          <a:prstGeom prst="straightConnector1">
            <a:avLst/>
          </a:prstGeom>
          <a:ln w="38160">
            <a:solidFill>
              <a:srgbClr val="4472c4"/>
            </a:solidFill>
            <a:miter/>
          </a:ln>
        </p:spPr>
      </p:cxnSp>
      <p:sp>
        <p:nvSpPr>
          <p:cNvPr id="22" name="TextBox 8"/>
          <p:cNvSpPr/>
          <p:nvPr/>
        </p:nvSpPr>
        <p:spPr>
          <a:xfrm>
            <a:off x="1133640" y="25884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Оқу мақсаты:</a:t>
            </a:r>
            <a:endParaRPr b="0" lang="ru-RU" sz="3200" strike="noStrike" u="none">
              <a:solidFill>
                <a:srgbClr val="000000"/>
              </a:solidFill>
              <a:uFillTx/>
              <a:latin typeface="Calibri"/>
            </a:endParaRPr>
          </a:p>
        </p:txBody>
      </p:sp>
      <p:sp>
        <p:nvSpPr>
          <p:cNvPr id="23" name="TextBox 1"/>
          <p:cNvSpPr/>
          <p:nvPr/>
        </p:nvSpPr>
        <p:spPr>
          <a:xfrm>
            <a:off x="1146960" y="3740040"/>
            <a:ext cx="3543120" cy="64260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000000"/>
                </a:solidFill>
                <a:uFillTx/>
                <a:latin typeface="Times New Roman"/>
                <a:ea typeface="Times New Roman"/>
              </a:rPr>
              <a:t>Сабақ мақсаты:</a:t>
            </a:r>
            <a:endParaRPr b="0" lang="ru-RU" sz="3600" strike="noStrike" u="none">
              <a:solidFill>
                <a:srgbClr val="000000"/>
              </a:solidFill>
              <a:uFillTx/>
              <a:latin typeface="Calibri"/>
            </a:endParaRPr>
          </a:p>
        </p:txBody>
      </p:sp>
      <p:sp>
        <p:nvSpPr>
          <p:cNvPr id="24" name="Прямоугольник 9"/>
          <p:cNvSpPr/>
          <p:nvPr/>
        </p:nvSpPr>
        <p:spPr>
          <a:xfrm>
            <a:off x="1460520" y="1208160"/>
            <a:ext cx="10112400" cy="20451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А/И 3  Шығармадағы көркемдегіш құралдардың (психологиялық параллелизм, перифраз, сатира, ирония, гротеск, эллипсис)  қолданысын талдай отырып, автор стилін анықтау.</a:t>
            </a:r>
            <a:endParaRPr b="0" lang="ru-RU" sz="3200" strike="noStrike" u="none">
              <a:solidFill>
                <a:srgbClr val="000000"/>
              </a:solidFill>
              <a:uFillTx/>
              <a:latin typeface="Calibri"/>
            </a:endParaRPr>
          </a:p>
        </p:txBody>
      </p:sp>
      <p:sp>
        <p:nvSpPr>
          <p:cNvPr id="25" name="Прямоугольник 10"/>
          <p:cNvSpPr/>
          <p:nvPr/>
        </p:nvSpPr>
        <p:spPr>
          <a:xfrm>
            <a:off x="1677960" y="4253040"/>
            <a:ext cx="10045800" cy="25329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Оқушылар шығармадағы көркемдегіш құралдардың (психологиялық параллелизм, перифраз, сатира, ирония, гротеск, эллипсис)  қолданысын талдай отырып, автор стилін анықтайды.</a:t>
            </a:r>
            <a:endParaRPr b="0" lang="ru-RU" sz="3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6" name="Рисунок 48" descr=""/>
          <p:cNvPicPr/>
          <p:nvPr/>
        </p:nvPicPr>
        <p:blipFill>
          <a:blip r:embed="rId1"/>
          <a:stretch/>
        </p:blipFill>
        <p:spPr>
          <a:xfrm>
            <a:off x="652320" y="7978680"/>
            <a:ext cx="200160" cy="203400"/>
          </a:xfrm>
          <a:prstGeom prst="rect">
            <a:avLst/>
          </a:prstGeom>
          <a:ln w="0">
            <a:noFill/>
          </a:ln>
        </p:spPr>
      </p:pic>
      <p:sp>
        <p:nvSpPr>
          <p:cNvPr id="27"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2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2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30" name="Google Shape;77;p1"/>
          <p:cNvCxnSpPr/>
          <p:nvPr/>
        </p:nvCxnSpPr>
        <p:spPr>
          <a:xfrm>
            <a:off x="212400" y="6621120"/>
            <a:ext cx="11729160" cy="26280"/>
          </a:xfrm>
          <a:prstGeom prst="straightConnector1">
            <a:avLst/>
          </a:prstGeom>
          <a:ln w="57240">
            <a:solidFill>
              <a:srgbClr val="33cccc"/>
            </a:solidFill>
            <a:miter/>
          </a:ln>
        </p:spPr>
      </p:cxnSp>
      <p:cxnSp>
        <p:nvCxnSpPr>
          <p:cNvPr id="31" name="Google Shape;78;p1"/>
          <p:cNvCxnSpPr/>
          <p:nvPr/>
        </p:nvCxnSpPr>
        <p:spPr>
          <a:xfrm>
            <a:off x="757080" y="6364080"/>
            <a:ext cx="10694160" cy="37080"/>
          </a:xfrm>
          <a:prstGeom prst="straightConnector1">
            <a:avLst/>
          </a:prstGeom>
          <a:ln w="38160">
            <a:solidFill>
              <a:srgbClr val="4472c4"/>
            </a:solidFill>
            <a:miter/>
          </a:ln>
        </p:spPr>
      </p:cxnSp>
      <p:sp>
        <p:nvSpPr>
          <p:cNvPr id="32"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3" name="TextBox 9"/>
          <p:cNvSpPr/>
          <p:nvPr/>
        </p:nvSpPr>
        <p:spPr>
          <a:xfrm>
            <a:off x="1133640" y="258840"/>
            <a:ext cx="571788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Бағалау </a:t>
            </a:r>
            <a:r>
              <a:rPr b="1" lang="kk-KZ" sz="3200" strike="noStrike" u="none">
                <a:solidFill>
                  <a:srgbClr val="ffffff"/>
                </a:solidFill>
                <a:uFillTx/>
                <a:latin typeface="Times New Roman"/>
                <a:ea typeface="Times New Roman"/>
              </a:rPr>
              <a:t>критерийлері: </a:t>
            </a:r>
            <a:endParaRPr b="0" lang="ru-RU" sz="3200" strike="noStrike" u="none">
              <a:solidFill>
                <a:srgbClr val="000000"/>
              </a:solidFill>
              <a:uFillTx/>
              <a:latin typeface="Calibri"/>
            </a:endParaRPr>
          </a:p>
        </p:txBody>
      </p:sp>
      <p:sp>
        <p:nvSpPr>
          <p:cNvPr id="34" name="Rectangle 10"/>
          <p:cNvSpPr/>
          <p:nvPr/>
        </p:nvSpPr>
        <p:spPr>
          <a:xfrm>
            <a:off x="301680" y="1197720"/>
            <a:ext cx="11517120" cy="521460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Үзінділерде қолданылған  көркемдегіш құралдарды тауып,  атауымен сәйкестендіреді.</a:t>
            </a:r>
            <a:endParaRPr b="0" lang="ru-RU" sz="3200" strike="noStrike" u="none">
              <a:solidFill>
                <a:srgbClr val="000000"/>
              </a:solidFill>
              <a:uFillTx/>
              <a:latin typeface="Calibri"/>
            </a:endParaRPr>
          </a:p>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Автордың екі көріністі, Ләйлә мен Айды шығармада қатар беруінде қандай көркемдегіш құралды тиімді қолданғанын анықтап жазады. </a:t>
            </a:r>
            <a:endParaRPr b="0" lang="ru-RU" sz="3200" strike="noStrike" u="none">
              <a:solidFill>
                <a:srgbClr val="000000"/>
              </a:solidFill>
              <a:uFillTx/>
              <a:latin typeface="Calibri"/>
            </a:endParaRPr>
          </a:p>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Үзінділердегі эллипсистің қолданысына назар аударып, түсіп қалған сөзді анықтап, сөйлемді толықтырып жазады.</a:t>
            </a:r>
            <a:endParaRPr b="0" lang="ru-RU" sz="32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5" name="Рисунок 48" descr=""/>
          <p:cNvPicPr/>
          <p:nvPr/>
        </p:nvPicPr>
        <p:blipFill>
          <a:blip r:embed="rId1"/>
          <a:stretch/>
        </p:blipFill>
        <p:spPr>
          <a:xfrm>
            <a:off x="652320" y="7978680"/>
            <a:ext cx="200160" cy="203400"/>
          </a:xfrm>
          <a:prstGeom prst="rect">
            <a:avLst/>
          </a:prstGeom>
          <a:ln w="0">
            <a:noFill/>
          </a:ln>
        </p:spPr>
      </p:pic>
      <p:sp>
        <p:nvSpPr>
          <p:cNvPr id="36"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3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39" name="Google Shape;77;p1"/>
          <p:cNvCxnSpPr/>
          <p:nvPr/>
        </p:nvCxnSpPr>
        <p:spPr>
          <a:xfrm>
            <a:off x="212400" y="6621120"/>
            <a:ext cx="11729160" cy="26280"/>
          </a:xfrm>
          <a:prstGeom prst="straightConnector1">
            <a:avLst/>
          </a:prstGeom>
          <a:ln w="57240">
            <a:solidFill>
              <a:srgbClr val="33cccc"/>
            </a:solidFill>
            <a:miter/>
          </a:ln>
        </p:spPr>
      </p:cxnSp>
      <p:cxnSp>
        <p:nvCxnSpPr>
          <p:cNvPr id="40" name="Google Shape;78;p1"/>
          <p:cNvCxnSpPr/>
          <p:nvPr/>
        </p:nvCxnSpPr>
        <p:spPr>
          <a:xfrm>
            <a:off x="757080" y="6364080"/>
            <a:ext cx="10694160" cy="37080"/>
          </a:xfrm>
          <a:prstGeom prst="straightConnector1">
            <a:avLst/>
          </a:prstGeom>
          <a:ln w="38160">
            <a:solidFill>
              <a:srgbClr val="4472c4"/>
            </a:solidFill>
            <a:miter/>
          </a:ln>
        </p:spPr>
      </p:cxnSp>
      <p:sp>
        <p:nvSpPr>
          <p:cNvPr id="41" name="Прямоугольник 9"/>
          <p:cNvSpPr/>
          <p:nvPr/>
        </p:nvSpPr>
        <p:spPr>
          <a:xfrm>
            <a:off x="5186520" y="1074600"/>
            <a:ext cx="6769080" cy="46677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Шығарма оқиғаларының тізбегі ХХ ғасырдың соңындағы – 90 – жылдардағы қазақ елінің саяси-әлеуметтік  жағдайын шынайы суреттейді. Өткен ғасырдың 90 – жылдары депутаттыққа үміткер азаматтар мен азаматшалар соңынан шашпауын көтеріп, сөзін сөйлер нөкерлері мен сал-сері артистерді ертіп ауыл-аймақты аралауды “дәстүрге” айналдырғаны белгілі. Осындай бір топ пьесада Қарауылға да келіп жетеді. Қайтсе де көп дауыс алуды көздеген топ жергілікті халықтың қайғы-мұңын өз мүдделеріне пайдаланбақшы. Осы мақсатта Ләйләні “бетке ұстап”, митинг өткізуді бұлар үгіт-насихаттың таптырмас әдісі деп табады. Ләйлә өміріндегі осындай жағдайлар жас қыздың жарық дүниеден баз кешіп, өлімге бой алдыруымен түйінделеді. </a:t>
            </a:r>
            <a:endParaRPr b="0" lang="ru-RU" sz="2000" strike="noStrike" u="none">
              <a:solidFill>
                <a:srgbClr val="000000"/>
              </a:solidFill>
              <a:uFillTx/>
              <a:latin typeface="Calibri"/>
            </a:endParaRPr>
          </a:p>
          <a:p>
            <a:pPr algn="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Альмира Қалиева </a:t>
            </a:r>
            <a:endParaRPr b="0" lang="ru-RU" sz="2000" strike="noStrike" u="none">
              <a:solidFill>
                <a:srgbClr val="000000"/>
              </a:solidFill>
              <a:uFillTx/>
              <a:latin typeface="Calibri"/>
            </a:endParaRPr>
          </a:p>
        </p:txBody>
      </p:sp>
      <p:pic>
        <p:nvPicPr>
          <p:cNvPr id="42" name="Picture 11" descr="Мәңгілік бала бейне - Mahambet-teatr.kz"/>
          <p:cNvPicPr/>
          <p:nvPr/>
        </p:nvPicPr>
        <p:blipFill>
          <a:blip r:embed="rId2"/>
          <a:stretch/>
        </p:blipFill>
        <p:spPr>
          <a:xfrm>
            <a:off x="403200" y="1042920"/>
            <a:ext cx="4168800" cy="5043600"/>
          </a:xfrm>
          <a:prstGeom prst="rect">
            <a:avLst/>
          </a:prstGeom>
          <a:ln w="0">
            <a:noFill/>
          </a:ln>
        </p:spPr>
      </p:pic>
      <p:sp>
        <p:nvSpPr>
          <p:cNvPr id="43" name="Прямоугольник 9"/>
          <p:cNvSpPr/>
          <p:nvPr/>
        </p:nvSpPr>
        <p:spPr>
          <a:xfrm>
            <a:off x="1087200" y="201600"/>
            <a:ext cx="337860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Сабаққа кіріспе: </a:t>
            </a:r>
            <a:endParaRPr b="0" lang="ru-RU" sz="3200" strike="noStrike" u="none">
              <a:solidFill>
                <a:srgbClr val="000000"/>
              </a:solidFill>
              <a:uFillTx/>
              <a:latin typeface="Calibri"/>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4" name="Рисунок 48" descr=""/>
          <p:cNvPicPr/>
          <p:nvPr/>
        </p:nvPicPr>
        <p:blipFill>
          <a:blip r:embed="rId1"/>
          <a:stretch/>
        </p:blipFill>
        <p:spPr>
          <a:xfrm>
            <a:off x="652320" y="7978680"/>
            <a:ext cx="200160" cy="203400"/>
          </a:xfrm>
          <a:prstGeom prst="rect">
            <a:avLst/>
          </a:prstGeom>
          <a:ln w="0">
            <a:noFill/>
          </a:ln>
        </p:spPr>
      </p:pic>
      <p:sp>
        <p:nvSpPr>
          <p:cNvPr id="4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4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pic>
        <p:nvPicPr>
          <p:cNvPr id="47" name="Схема 19" descr=""/>
          <p:cNvPicPr/>
          <p:nvPr/>
        </p:nvPicPr>
        <p:blipFill>
          <a:blip r:embed="rId2"/>
          <a:stretch/>
        </p:blipFill>
        <p:spPr>
          <a:xfrm>
            <a:off x="304920" y="182520"/>
            <a:ext cx="11466360" cy="6346800"/>
          </a:xfrm>
          <a:prstGeom prst="rect">
            <a:avLst/>
          </a:prstGeom>
          <a:ln w="0">
            <a:noFill/>
          </a:ln>
        </p:spPr>
      </p:pic>
      <p:sp>
        <p:nvSpPr>
          <p:cNvPr id="48" name="Скругленный прямоугольник 20"/>
          <p:cNvSpPr/>
          <p:nvPr/>
        </p:nvSpPr>
        <p:spPr>
          <a:xfrm>
            <a:off x="4816440" y="272880"/>
            <a:ext cx="7166160" cy="682920"/>
          </a:xfrm>
          <a:prstGeom prst="roundRect">
            <a:avLst>
              <a:gd name="adj" fmla="val 16667"/>
            </a:avLst>
          </a:prstGeom>
          <a:solidFill>
            <a:srgbClr val="ffffff"/>
          </a:solidFill>
          <a:ln w="12600">
            <a:solidFill>
              <a:srgbClr val="5b9bd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құбылыстар мен заттардың атын атап, түсін түстемей, айрықша белгі-қасиеттеріне негіздей отырып ауыстыру тәсілі.</a:t>
            </a: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sp>
        <p:nvSpPr>
          <p:cNvPr id="49" name="Скругленный прямоугольник 21"/>
          <p:cNvSpPr/>
          <p:nvPr/>
        </p:nvSpPr>
        <p:spPr>
          <a:xfrm>
            <a:off x="4862520" y="1351080"/>
            <a:ext cx="7148520" cy="655560"/>
          </a:xfrm>
          <a:prstGeom prst="roundRect">
            <a:avLst>
              <a:gd name="adj" fmla="val 16667"/>
            </a:avLst>
          </a:prstGeom>
          <a:solidFill>
            <a:srgbClr val="ffffff"/>
          </a:solidFill>
          <a:ln w="12600">
            <a:solidFill>
              <a:srgbClr val="5b9bd5"/>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екі ұдай нәрсені, құбылысты, ұғымды, сезімді қатар қойып, жұптап суреттеу.</a:t>
            </a:r>
            <a:endParaRPr b="0" lang="ru-RU" sz="2000" strike="noStrike" u="none">
              <a:solidFill>
                <a:srgbClr val="000000"/>
              </a:solidFill>
              <a:uFillTx/>
              <a:latin typeface="Calibri"/>
            </a:endParaRPr>
          </a:p>
        </p:txBody>
      </p:sp>
      <p:sp>
        <p:nvSpPr>
          <p:cNvPr id="50" name="Скругленный прямоугольник 22"/>
          <p:cNvSpPr/>
          <p:nvPr/>
        </p:nvSpPr>
        <p:spPr>
          <a:xfrm>
            <a:off x="4889520" y="2374920"/>
            <a:ext cx="7093080" cy="558720"/>
          </a:xfrm>
          <a:prstGeom prst="roundRect">
            <a:avLst>
              <a:gd name="adj" fmla="val 14287"/>
            </a:avLst>
          </a:prstGeom>
          <a:solidFill>
            <a:srgbClr val="ffffff"/>
          </a:solidFill>
          <a:ln w="12600">
            <a:solidFill>
              <a:srgbClr val="5b9bd5"/>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шынайы өмір мен қиял-ғажайыптың шарпысуынан құрылатын көркемдік бейнелеу тәсілі.</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sp>
        <p:nvSpPr>
          <p:cNvPr id="51" name="Скругленный прямоугольник 23"/>
          <p:cNvSpPr/>
          <p:nvPr/>
        </p:nvSpPr>
        <p:spPr>
          <a:xfrm>
            <a:off x="4946760" y="3289320"/>
            <a:ext cx="7048440" cy="831960"/>
          </a:xfrm>
          <a:prstGeom prst="roundRect">
            <a:avLst>
              <a:gd name="adj" fmla="val 16667"/>
            </a:avLst>
          </a:prstGeom>
          <a:solidFill>
            <a:srgbClr val="ffffff"/>
          </a:solidFill>
          <a:ln w="12600">
            <a:solidFill>
              <a:srgbClr val="5b9bd5"/>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өзі суреттеп отырған оқиғаны, құбылысты немесе кейіпкерді өткір сынға алып, әжуаға айналдыратын көркемдік бейнелеу тәсілі.</a:t>
            </a:r>
            <a:endParaRPr b="0" lang="ru-RU" sz="2000" strike="noStrike" u="none">
              <a:solidFill>
                <a:srgbClr val="000000"/>
              </a:solidFill>
              <a:uFillTx/>
              <a:latin typeface="Calibri"/>
            </a:endParaRPr>
          </a:p>
        </p:txBody>
      </p:sp>
      <p:sp>
        <p:nvSpPr>
          <p:cNvPr id="52" name="Скругленный прямоугольник 12"/>
          <p:cNvSpPr/>
          <p:nvPr/>
        </p:nvSpPr>
        <p:spPr>
          <a:xfrm>
            <a:off x="4956120" y="4230720"/>
            <a:ext cx="7002360" cy="765000"/>
          </a:xfrm>
          <a:prstGeom prst="roundRect">
            <a:avLst>
              <a:gd name="adj" fmla="val 16667"/>
            </a:avLst>
          </a:prstGeom>
          <a:solidFill>
            <a:srgbClr val="ffffff"/>
          </a:solidFill>
          <a:ln w="12600">
            <a:solidFill>
              <a:srgbClr val="5b9bd5"/>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сөйлемнің бір мүшесін алып тастау арқылы құрылған сөз үлгісі.</a:t>
            </a:r>
            <a:endParaRPr b="0" lang="ru-RU" sz="2000" strike="noStrike" u="none">
              <a:solidFill>
                <a:srgbClr val="000000"/>
              </a:solidFill>
              <a:uFillTx/>
              <a:latin typeface="Calibri"/>
            </a:endParaRPr>
          </a:p>
        </p:txBody>
      </p:sp>
      <p:sp>
        <p:nvSpPr>
          <p:cNvPr id="53" name="Скругленный прямоугольник 13"/>
          <p:cNvSpPr/>
          <p:nvPr/>
        </p:nvSpPr>
        <p:spPr>
          <a:xfrm>
            <a:off x="4984920" y="5110200"/>
            <a:ext cx="7002360" cy="758880"/>
          </a:xfrm>
          <a:prstGeom prst="roundRect">
            <a:avLst>
              <a:gd name="adj" fmla="val 16667"/>
            </a:avLst>
          </a:prstGeom>
          <a:solidFill>
            <a:srgbClr val="ffffff"/>
          </a:solidFill>
          <a:ln w="12600">
            <a:solidFill>
              <a:srgbClr val="5b9bd5"/>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адамға зат пен құбылысқа сырттай жақсы баға берсе де, ішкі  мағынасы  қарсы келіп, келекеге  айналдыратын құбылту құралы.</a:t>
            </a:r>
            <a:endParaRPr b="0" lang="ru-RU" sz="1800" strike="noStrike" u="none">
              <a:solidFill>
                <a:srgbClr val="000000"/>
              </a:solidFill>
              <a:uFillTx/>
              <a:latin typeface="Calibri"/>
            </a:endParaRPr>
          </a:p>
        </p:txBody>
      </p:sp>
      <p:sp>
        <p:nvSpPr>
          <p:cNvPr id="54" name="Скругленный прямоугольник 11"/>
          <p:cNvSpPr/>
          <p:nvPr/>
        </p:nvSpPr>
        <p:spPr>
          <a:xfrm>
            <a:off x="4905360" y="5875200"/>
            <a:ext cx="7002360" cy="758880"/>
          </a:xfrm>
          <a:prstGeom prst="roundRect">
            <a:avLst>
              <a:gd name="adj" fmla="val 16667"/>
            </a:avLst>
          </a:prstGeom>
          <a:solidFill>
            <a:srgbClr val="ffffff"/>
          </a:solidFill>
          <a:ln w="12600">
            <a:solidFill>
              <a:srgbClr val="5b9bd5"/>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Сарказм — күлкі етудің бір түрі, зілді кекесінмен әжуалау, батыл, ашық әшкерелеу. </a:t>
            </a:r>
            <a:endParaRPr b="0" lang="ru-RU" sz="1800" strike="noStrike" u="none">
              <a:solidFill>
                <a:srgbClr val="000000"/>
              </a:solidFill>
              <a:uFillTx/>
              <a:latin typeface="Calibri"/>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5" name="Рисунок 48" descr=""/>
          <p:cNvPicPr/>
          <p:nvPr/>
        </p:nvPicPr>
        <p:blipFill>
          <a:blip r:embed="rId1"/>
          <a:stretch/>
        </p:blipFill>
        <p:spPr>
          <a:xfrm>
            <a:off x="652320" y="7978680"/>
            <a:ext cx="200160" cy="203400"/>
          </a:xfrm>
          <a:prstGeom prst="rect">
            <a:avLst/>
          </a:prstGeom>
          <a:ln w="0">
            <a:noFill/>
          </a:ln>
        </p:spPr>
      </p:pic>
      <p:sp>
        <p:nvSpPr>
          <p:cNvPr id="56"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5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5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59" name="Google Shape;77;p1"/>
          <p:cNvCxnSpPr/>
          <p:nvPr/>
        </p:nvCxnSpPr>
        <p:spPr>
          <a:xfrm>
            <a:off x="212400" y="6621120"/>
            <a:ext cx="11729160" cy="26280"/>
          </a:xfrm>
          <a:prstGeom prst="straightConnector1">
            <a:avLst/>
          </a:prstGeom>
          <a:ln w="57240">
            <a:solidFill>
              <a:srgbClr val="33cccc"/>
            </a:solidFill>
            <a:miter/>
          </a:ln>
        </p:spPr>
      </p:cxnSp>
      <p:cxnSp>
        <p:nvCxnSpPr>
          <p:cNvPr id="60" name="Google Shape;78;p1"/>
          <p:cNvCxnSpPr/>
          <p:nvPr/>
        </p:nvCxnSpPr>
        <p:spPr>
          <a:xfrm>
            <a:off x="757080" y="6364080"/>
            <a:ext cx="10694160" cy="37080"/>
          </a:xfrm>
          <a:prstGeom prst="straightConnector1">
            <a:avLst/>
          </a:prstGeom>
          <a:ln w="38160">
            <a:solidFill>
              <a:srgbClr val="4472c4"/>
            </a:solidFill>
            <a:miter/>
          </a:ln>
        </p:spPr>
      </p:cxnSp>
      <p:sp>
        <p:nvSpPr>
          <p:cNvPr id="61"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1-т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sp>
        <p:nvSpPr>
          <p:cNvPr id="62" name="Rectangle 10"/>
          <p:cNvSpPr/>
          <p:nvPr/>
        </p:nvSpPr>
        <p:spPr>
          <a:xfrm>
            <a:off x="960480" y="1197000"/>
            <a:ext cx="10422000" cy="228852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Үзінділерде қолданылған  көркемдегіш құралдарды тауып,  атауымен сәйкестендіріңіз.</a:t>
            </a:r>
            <a:endParaRPr b="0" lang="ru-RU" sz="2400" strike="noStrike" u="none">
              <a:solidFill>
                <a:srgbClr val="000000"/>
              </a:solidFill>
              <a:uFillTx/>
              <a:latin typeface="Calibri"/>
            </a:endParaRPr>
          </a:p>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63" name="Прямоугольник 11"/>
          <p:cNvSpPr/>
          <p:nvPr/>
        </p:nvSpPr>
        <p:spPr>
          <a:xfrm>
            <a:off x="3011400" y="3660840"/>
            <a:ext cx="9180720" cy="2288520"/>
          </a:xfrm>
          <a:prstGeom prst="rect">
            <a:avLst/>
          </a:prstGeom>
          <a:noFill/>
          <a:ln w="0">
            <a:noFill/>
          </a:ln>
        </p:spPr>
        <p:style>
          <a:lnRef idx="0"/>
          <a:fillRef idx="0"/>
          <a:effectRef idx="0"/>
          <a:fontRef idx="minor"/>
        </p:style>
        <p:txBody>
          <a:bodyPr lIns="90000" rIns="90000" tIns="46800" bIns="46800" anchor="t">
            <a:spAutoFit/>
          </a:bodyPr>
          <a:p>
            <a:pPr>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Дескрипторы:</a:t>
            </a:r>
            <a:endParaRPr b="0" lang="ru-RU" sz="2400" strike="noStrike" u="none">
              <a:solidFill>
                <a:srgbClr val="000000"/>
              </a:solidFill>
              <a:uFillTx/>
              <a:latin typeface="Calibri"/>
            </a:endParaRPr>
          </a:p>
          <a:p>
            <a:pPr>
              <a:lnSpc>
                <a:spcPct val="15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үзінділерді түсініп оқиды;</a:t>
            </a:r>
            <a:endParaRPr b="0" lang="ru-RU" sz="2400" strike="noStrike" u="none">
              <a:solidFill>
                <a:srgbClr val="000000"/>
              </a:solidFill>
              <a:uFillTx/>
              <a:latin typeface="Calibri"/>
            </a:endParaRPr>
          </a:p>
          <a:p>
            <a:pPr>
              <a:lnSpc>
                <a:spcPct val="15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үзінділерден көркемдегіш құралдарды табады;</a:t>
            </a:r>
            <a:endParaRPr b="0" lang="ru-RU" sz="2400" strike="noStrike" u="none">
              <a:solidFill>
                <a:srgbClr val="000000"/>
              </a:solidFill>
              <a:uFillTx/>
              <a:latin typeface="Calibri"/>
            </a:endParaRPr>
          </a:p>
          <a:p>
            <a:pPr>
              <a:lnSpc>
                <a:spcPct val="15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көркемдегіш құралдарды   атауымен сәйкестендіреді.</a:t>
            </a:r>
            <a:endParaRPr b="0" lang="ru-RU" sz="2400" strike="noStrike" u="none">
              <a:solidFill>
                <a:srgbClr val="000000"/>
              </a:solidFill>
              <a:uFillTx/>
              <a:latin typeface="Calibri"/>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4" name="Рисунок 48" descr=""/>
          <p:cNvPicPr/>
          <p:nvPr/>
        </p:nvPicPr>
        <p:blipFill>
          <a:blip r:embed="rId1"/>
          <a:stretch/>
        </p:blipFill>
        <p:spPr>
          <a:xfrm>
            <a:off x="652320" y="7978680"/>
            <a:ext cx="200160" cy="203400"/>
          </a:xfrm>
          <a:prstGeom prst="rect">
            <a:avLst/>
          </a:prstGeom>
          <a:ln w="0">
            <a:noFill/>
          </a:ln>
        </p:spPr>
      </p:pic>
      <p:sp>
        <p:nvSpPr>
          <p:cNvPr id="6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6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67" name="Google Shape;77;p1"/>
          <p:cNvCxnSpPr/>
          <p:nvPr/>
        </p:nvCxnSpPr>
        <p:spPr>
          <a:xfrm>
            <a:off x="212400" y="6621120"/>
            <a:ext cx="11729160" cy="26280"/>
          </a:xfrm>
          <a:prstGeom prst="straightConnector1">
            <a:avLst/>
          </a:prstGeom>
          <a:ln w="57240">
            <a:solidFill>
              <a:srgbClr val="33cccc"/>
            </a:solidFill>
            <a:miter/>
          </a:ln>
        </p:spPr>
      </p:cxnSp>
      <p:cxnSp>
        <p:nvCxnSpPr>
          <p:cNvPr id="68" name="Google Shape;78;p1"/>
          <p:cNvCxnSpPr/>
          <p:nvPr/>
        </p:nvCxnSpPr>
        <p:spPr>
          <a:xfrm>
            <a:off x="757080" y="6364080"/>
            <a:ext cx="10694160" cy="37080"/>
          </a:xfrm>
          <a:prstGeom prst="straightConnector1">
            <a:avLst/>
          </a:prstGeom>
          <a:ln w="38160">
            <a:solidFill>
              <a:srgbClr val="4472c4"/>
            </a:solidFill>
            <a:miter/>
          </a:ln>
        </p:spPr>
      </p:cxnSp>
      <p:sp>
        <p:nvSpPr>
          <p:cNvPr id="69" name="object 2"/>
          <p:cNvSpPr/>
          <p:nvPr/>
        </p:nvSpPr>
        <p:spPr>
          <a:xfrm>
            <a:off x="1440" y="0"/>
            <a:ext cx="12190680" cy="88740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0" name="TextBox 8"/>
          <p:cNvSpPr/>
          <p:nvPr/>
        </p:nvSpPr>
        <p:spPr>
          <a:xfrm>
            <a:off x="1050840" y="16344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1-т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graphicFrame>
        <p:nvGraphicFramePr>
          <p:cNvPr id="71" name=""/>
          <p:cNvGraphicFramePr/>
          <p:nvPr/>
        </p:nvGraphicFramePr>
        <p:xfrm>
          <a:off x="219240" y="900000"/>
          <a:ext cx="11709360" cy="5761080"/>
        </p:xfrm>
        <a:graphic>
          <a:graphicData uri="http://schemas.openxmlformats.org/drawingml/2006/table">
            <a:tbl>
              <a:tblPr/>
              <a:tblGrid>
                <a:gridCol w="7041960"/>
                <a:gridCol w="1897200"/>
                <a:gridCol w="2770200"/>
              </a:tblGrid>
              <a:tr h="337680">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ff"/>
                          </a:solidFill>
                          <a:uFillTx/>
                          <a:latin typeface="Times New Roman"/>
                          <a:ea typeface="Times New Roman"/>
                        </a:rPr>
                        <a:t>Шығармадан үзінді </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ff"/>
                          </a:solidFill>
                          <a:uFillTx/>
                          <a:latin typeface="Times New Roman"/>
                          <a:ea typeface="Times New Roman"/>
                        </a:rPr>
                        <a:t>Көркемдегіш құралдар</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r>
              <a:tr h="58140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Тек қана осындай меңіреу түнді, сол түнмен аймаласып, толықсып тұратын қияқтай әдемі Айды сырлас еткен...</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Сарказм</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r>
              <a:tr h="58140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 Сөзді қара! «Адам емеспіз бе?»-дейді. – Адам сиқы жоқ кейпіңе неге қарамайсың, а?</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Психологиялық параллелизм</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r>
              <a:tr h="180000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Сол сәт, жәудіреп қараған Ләйлә-қызды жерден көтеріп алып, маңдайынан сүйді. Қыз жүрегі езіліп кетті. Жігіт қызды көтерген қалпы қаптаған көпшіліктің дәл ортасына еніп барады. Екеуі де бүкіл дүниені бір сәт ұмыт еткендей, айналып билеп жүр. Ләйлә-қыз көзін жұмды. Басы айналып кетті ме, әлде ұмыт болған қыз сезім селт етіп, мұның әлсіз денесінің тынышын алды ма, көзін аша алмады. Сол қалпы Құмардың мойнынан қапсыра құшақтап қатып қалыпты. </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Психологиялық параллелизм</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r>
              <a:tr h="106884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 Е, енді саған жетпей жүргені меңіреулік пе еді? Оған да жетерсің, меңіреу де атанарсың. Қыздың көзі жарқ етті. Қатира мырс етіп, айызы қанғандай қыздың аяқ-қолына сұқтана қарады. Ләйлә-қыз мүгедек денесіне сабырлылық жинай алмай, ызаға булығып, қалшылдап барады.</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Гротеск</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r>
              <a:tr h="58140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 Е, е, е... ей... Қашпа менен, қашпа! Бәрібір сені тауып аламын. Жасқандың ба, сен де  менен жиіркенемісің, сен де менен қорқамысың жарық Ай?!</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Гротеск</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r>
              <a:tr h="82512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Сонда әжең жарықтық: «О, қарғатайым-ау! Сен де, Құдай жеткізсе сол саңырауқұлақ сияқты жұрттың көзінің жауын алып, лаулап тұратын боласың», – деп мейірленіп, маңдайыңнан сүюші еді.</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Сарказм</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r>
            </a:tbl>
          </a:graphicData>
        </a:graphic>
      </p:graphicFrame>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2" name="Рисунок 48" descr=""/>
          <p:cNvPicPr/>
          <p:nvPr/>
        </p:nvPicPr>
        <p:blipFill>
          <a:blip r:embed="rId1"/>
          <a:stretch/>
        </p:blipFill>
        <p:spPr>
          <a:xfrm>
            <a:off x="652320" y="7978680"/>
            <a:ext cx="200160" cy="203400"/>
          </a:xfrm>
          <a:prstGeom prst="rect">
            <a:avLst/>
          </a:prstGeom>
          <a:ln w="0">
            <a:noFill/>
          </a:ln>
        </p:spPr>
      </p:pic>
      <p:sp>
        <p:nvSpPr>
          <p:cNvPr id="7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7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75" name="Google Shape;77;p1"/>
          <p:cNvCxnSpPr/>
          <p:nvPr/>
        </p:nvCxnSpPr>
        <p:spPr>
          <a:xfrm>
            <a:off x="212400" y="6621120"/>
            <a:ext cx="11729160" cy="26280"/>
          </a:xfrm>
          <a:prstGeom prst="straightConnector1">
            <a:avLst/>
          </a:prstGeom>
          <a:ln w="57240">
            <a:solidFill>
              <a:srgbClr val="33cccc"/>
            </a:solidFill>
            <a:miter/>
          </a:ln>
        </p:spPr>
      </p:cxnSp>
      <p:cxnSp>
        <p:nvCxnSpPr>
          <p:cNvPr id="76" name="Google Shape;78;p1"/>
          <p:cNvCxnSpPr/>
          <p:nvPr/>
        </p:nvCxnSpPr>
        <p:spPr>
          <a:xfrm>
            <a:off x="757080" y="6364080"/>
            <a:ext cx="10694160" cy="37080"/>
          </a:xfrm>
          <a:prstGeom prst="straightConnector1">
            <a:avLst/>
          </a:prstGeom>
          <a:ln w="38160">
            <a:solidFill>
              <a:srgbClr val="4472c4"/>
            </a:solidFill>
            <a:miter/>
          </a:ln>
        </p:spPr>
      </p:cxnSp>
      <p:sp>
        <p:nvSpPr>
          <p:cNvPr id="77" name="object 2"/>
          <p:cNvSpPr/>
          <p:nvPr/>
        </p:nvSpPr>
        <p:spPr>
          <a:xfrm>
            <a:off x="1440" y="-12600"/>
            <a:ext cx="12190680" cy="6681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8" name="TextBox 8"/>
          <p:cNvSpPr/>
          <p:nvPr/>
        </p:nvSpPr>
        <p:spPr>
          <a:xfrm>
            <a:off x="887400" y="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Өзіңізді тексеріңіз!</a:t>
            </a:r>
            <a:endParaRPr b="0" lang="ru-RU" sz="3200" strike="noStrike" u="none">
              <a:solidFill>
                <a:srgbClr val="000000"/>
              </a:solidFill>
              <a:uFillTx/>
              <a:latin typeface="Calibri"/>
            </a:endParaRPr>
          </a:p>
        </p:txBody>
      </p:sp>
      <p:graphicFrame>
        <p:nvGraphicFramePr>
          <p:cNvPr id="79" name=""/>
          <p:cNvGraphicFramePr/>
          <p:nvPr/>
        </p:nvGraphicFramePr>
        <p:xfrm>
          <a:off x="219240" y="900000"/>
          <a:ext cx="11709360" cy="5761080"/>
        </p:xfrm>
        <a:graphic>
          <a:graphicData uri="http://schemas.openxmlformats.org/drawingml/2006/table">
            <a:tbl>
              <a:tblPr/>
              <a:tblGrid>
                <a:gridCol w="7041960"/>
                <a:gridCol w="1897200"/>
                <a:gridCol w="2770200"/>
              </a:tblGrid>
              <a:tr h="337680">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ff"/>
                          </a:solidFill>
                          <a:uFillTx/>
                          <a:latin typeface="Times New Roman"/>
                          <a:ea typeface="Times New Roman"/>
                        </a:rPr>
                        <a:t>Шығармадан үзінді </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ff"/>
                          </a:solidFill>
                          <a:uFillTx/>
                          <a:latin typeface="Times New Roman"/>
                          <a:ea typeface="Times New Roman"/>
                        </a:rPr>
                        <a:t>Көркемдегіш құралдар</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r>
              <a:tr h="58140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Тек қана осындай меңіреу түнді, сол түнмен аймаласып, толықсып тұратын қияқтай әдемі Айды сырлас еткен...</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Сарказм</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r>
              <a:tr h="58140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 Сөзді қара! «Адам емеспіз бе?»-дейді. – Адам сиқы жоқ кейпіңе неге қарамайсың, а?</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Психологиялық параллелизм</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r>
              <a:tr h="180000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Сол сәт, жәудіреп қараған Ләйлә-қызды жерден көтеріп алып, маңдайынан сүйді. Қыз жүрегі езіліп кетті. Жігіт қызды көтерген қалпы қаптаған көпшіліктің дәл ортасына еніп барады. Екеуі де бүкіл дүниені бір сәт ұмыт еткендей, айналып билеп жүр. Ләйлә-қыз көзін жұмды. Басы айналып кетті ме, әлде ұмыт болған қыз сезім селт етіп, мұның әлсіз денесінің тынышын алды ма, көзін аша алмады. Сол қалпы Құмардың мойнынан қапсыра құшақтап қатып қалыпты. </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Психологиялық параллелизм</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r>
              <a:tr h="106884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 Е, енді саған жетпей жүргені меңіреулік пе еді? Оған да жетерсің, меңіреу де атанарсың. Қыздың көзі жарқ етті. Қатира мырс етіп, айызы қанғандай қыздың аяқ-қолына сұқтана қарады. Ләйлә-қыз мүгедек денесіне сабырлылық жинай алмай, ызаға булығып, қалшылдап барады.</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Гротеск</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r>
              <a:tr h="58140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 Е, е, е... ей... Қашпа менен, қашпа! Бәрібір сені тауып аламын. Жасқандың ба, сен де  менен жиіркенемісің, сен де менен қорқамысың жарық Ай?!</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Гротеск</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r>
              <a:tr h="82512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Сонда әжең жарықтық: «О, қарғатайым-ау! Сен де, Құдай жеткізсе сол саңырауқұлақ сияқты жұрттың көзінің жауын алып, лаулап тұратын боласың», – деп мейірленіп, маңдайыңнан сүюші еді.</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Сарказм</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r>
            </a:tbl>
          </a:graphicData>
        </a:graphic>
      </p:graphicFrame>
      <p:cxnSp>
        <p:nvCxnSpPr>
          <p:cNvPr id="80" name="Прямая со стрелкой 11"/>
          <p:cNvCxnSpPr/>
          <p:nvPr/>
        </p:nvCxnSpPr>
        <p:spPr>
          <a:xfrm>
            <a:off x="7287840" y="1445760"/>
            <a:ext cx="1802520" cy="710280"/>
          </a:xfrm>
          <a:prstGeom prst="straightConnector1">
            <a:avLst/>
          </a:prstGeom>
          <a:ln w="6480">
            <a:solidFill>
              <a:srgbClr val="5b9bd5"/>
            </a:solidFill>
            <a:miter/>
            <a:tailEnd len="med" type="arrow" w="med"/>
          </a:ln>
        </p:spPr>
      </p:cxnSp>
      <p:cxnSp>
        <p:nvCxnSpPr>
          <p:cNvPr id="81" name="Прямая со стрелкой 14"/>
          <p:cNvCxnSpPr/>
          <p:nvPr/>
        </p:nvCxnSpPr>
        <p:spPr>
          <a:xfrm flipV="1">
            <a:off x="7248600" y="1391400"/>
            <a:ext cx="1869120" cy="740520"/>
          </a:xfrm>
          <a:prstGeom prst="straightConnector1">
            <a:avLst/>
          </a:prstGeom>
          <a:ln w="6480">
            <a:solidFill>
              <a:srgbClr val="5b9bd5"/>
            </a:solidFill>
            <a:miter/>
            <a:tailEnd len="med" type="arrow" w="med"/>
          </a:ln>
        </p:spPr>
      </p:cxnSp>
      <p:cxnSp>
        <p:nvCxnSpPr>
          <p:cNvPr id="82" name="Прямая со стрелкой 16"/>
          <p:cNvCxnSpPr/>
          <p:nvPr/>
        </p:nvCxnSpPr>
        <p:spPr>
          <a:xfrm>
            <a:off x="7264080" y="5532480"/>
            <a:ext cx="1865880" cy="854640"/>
          </a:xfrm>
          <a:prstGeom prst="straightConnector1">
            <a:avLst/>
          </a:prstGeom>
          <a:ln w="6480">
            <a:solidFill>
              <a:srgbClr val="5b9bd5"/>
            </a:solidFill>
            <a:miter/>
            <a:tailEnd len="med" type="arrow" w="med"/>
          </a:ln>
        </p:spPr>
      </p:cxnSp>
      <p:cxnSp>
        <p:nvCxnSpPr>
          <p:cNvPr id="83" name="Прямая со стрелкой 17"/>
          <p:cNvCxnSpPr/>
          <p:nvPr/>
        </p:nvCxnSpPr>
        <p:spPr>
          <a:xfrm>
            <a:off x="7267680" y="3227040"/>
            <a:ext cx="1862640" cy="1508760"/>
          </a:xfrm>
          <a:prstGeom prst="straightConnector1">
            <a:avLst/>
          </a:prstGeom>
          <a:ln w="6480">
            <a:solidFill>
              <a:srgbClr val="5b9bd5"/>
            </a:solidFill>
            <a:miter/>
            <a:tailEnd len="med" type="arrow" w="med"/>
          </a:ln>
        </p:spPr>
      </p:cxnSp>
      <p:cxnSp>
        <p:nvCxnSpPr>
          <p:cNvPr id="84" name="Прямая со стрелкой 21"/>
          <p:cNvCxnSpPr/>
          <p:nvPr/>
        </p:nvCxnSpPr>
        <p:spPr>
          <a:xfrm flipV="1">
            <a:off x="7269120" y="3288600"/>
            <a:ext cx="1861200" cy="1415160"/>
          </a:xfrm>
          <a:prstGeom prst="straightConnector1">
            <a:avLst/>
          </a:prstGeom>
          <a:ln w="6480">
            <a:solidFill>
              <a:srgbClr val="5b9bd5"/>
            </a:solidFill>
            <a:miter/>
            <a:tailEnd len="med" type="arrow" w="med"/>
          </a:ln>
        </p:spPr>
      </p:cxnSp>
      <p:cxnSp>
        <p:nvCxnSpPr>
          <p:cNvPr id="85" name="Прямая со стрелкой 22"/>
          <p:cNvCxnSpPr/>
          <p:nvPr/>
        </p:nvCxnSpPr>
        <p:spPr>
          <a:xfrm flipV="1">
            <a:off x="7272360" y="5486040"/>
            <a:ext cx="1845360" cy="789840"/>
          </a:xfrm>
          <a:prstGeom prst="straightConnector1">
            <a:avLst/>
          </a:prstGeom>
          <a:ln w="6480">
            <a:solidFill>
              <a:srgbClr val="5b9bd5"/>
            </a:solidFill>
            <a:miter/>
            <a:tailEnd len="med" type="arrow" w="med"/>
          </a:ln>
        </p:spPr>
      </p:cxn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6" name="Рисунок 48" descr=""/>
          <p:cNvPicPr/>
          <p:nvPr/>
        </p:nvPicPr>
        <p:blipFill>
          <a:blip r:embed="rId1"/>
          <a:stretch/>
        </p:blipFill>
        <p:spPr>
          <a:xfrm>
            <a:off x="652320" y="7978680"/>
            <a:ext cx="200160" cy="203400"/>
          </a:xfrm>
          <a:prstGeom prst="rect">
            <a:avLst/>
          </a:prstGeom>
          <a:ln w="0">
            <a:noFill/>
          </a:ln>
        </p:spPr>
      </p:pic>
      <p:sp>
        <p:nvSpPr>
          <p:cNvPr id="87"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cxnSp>
        <p:nvCxnSpPr>
          <p:cNvPr id="88" name="Google Shape;77;p1"/>
          <p:cNvCxnSpPr/>
          <p:nvPr/>
        </p:nvCxnSpPr>
        <p:spPr>
          <a:xfrm>
            <a:off x="212400" y="6621120"/>
            <a:ext cx="11729160" cy="26280"/>
          </a:xfrm>
          <a:prstGeom prst="straightConnector1">
            <a:avLst/>
          </a:prstGeom>
          <a:ln w="57240">
            <a:solidFill>
              <a:srgbClr val="33cccc"/>
            </a:solidFill>
            <a:miter/>
          </a:ln>
        </p:spPr>
      </p:cxnSp>
      <p:cxnSp>
        <p:nvCxnSpPr>
          <p:cNvPr id="89" name="Google Shape;78;p1"/>
          <p:cNvCxnSpPr/>
          <p:nvPr/>
        </p:nvCxnSpPr>
        <p:spPr>
          <a:xfrm>
            <a:off x="757080" y="6364080"/>
            <a:ext cx="10694160" cy="37080"/>
          </a:xfrm>
          <a:prstGeom prst="straightConnector1">
            <a:avLst/>
          </a:prstGeom>
          <a:ln w="38160">
            <a:solidFill>
              <a:srgbClr val="4472c4"/>
            </a:solidFill>
            <a:miter/>
          </a:ln>
        </p:spPr>
      </p:cxnSp>
      <p:sp>
        <p:nvSpPr>
          <p:cNvPr id="90"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2-т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pic>
        <p:nvPicPr>
          <p:cNvPr id="91" name="Picture 2" descr="C:\Users\Assyl\Desktop\Earthshine_Ghouchkanlu.jpg"/>
          <p:cNvPicPr/>
          <p:nvPr/>
        </p:nvPicPr>
        <p:blipFill>
          <a:blip r:embed="rId2"/>
          <a:stretch/>
        </p:blipFill>
        <p:spPr>
          <a:xfrm>
            <a:off x="1739880" y="2278080"/>
            <a:ext cx="2354400" cy="1982880"/>
          </a:xfrm>
          <a:prstGeom prst="rect">
            <a:avLst/>
          </a:prstGeom>
          <a:ln w="0">
            <a:noFill/>
          </a:ln>
        </p:spPr>
      </p:pic>
      <p:sp>
        <p:nvSpPr>
          <p:cNvPr id="92" name="Двойная стрелка влево/вправо 11"/>
          <p:cNvSpPr/>
          <p:nvPr/>
        </p:nvSpPr>
        <p:spPr>
          <a:xfrm>
            <a:off x="4954680" y="2989440"/>
            <a:ext cx="2428920" cy="653760"/>
          </a:xfrm>
          <a:prstGeom prst="leftRightArrow">
            <a:avLst>
              <a:gd name="adj1" fmla="val 50000"/>
              <a:gd name="adj2" fmla="val 50019"/>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93" name="Picture 3" descr=""/>
          <p:cNvPicPr/>
          <p:nvPr/>
        </p:nvPicPr>
        <p:blipFill>
          <a:blip r:embed="rId3"/>
          <a:srcRect l="36665" t="0" r="0" b="0"/>
          <a:stretch/>
        </p:blipFill>
        <p:spPr>
          <a:xfrm>
            <a:off x="7819920" y="2195640"/>
            <a:ext cx="2727360" cy="2458800"/>
          </a:xfrm>
          <a:prstGeom prst="rect">
            <a:avLst/>
          </a:prstGeom>
          <a:ln w="0">
            <a:noFill/>
          </a:ln>
        </p:spPr>
      </p:pic>
      <p:sp>
        <p:nvSpPr>
          <p:cNvPr id="94" name="Прямоугольник 12"/>
          <p:cNvSpPr/>
          <p:nvPr/>
        </p:nvSpPr>
        <p:spPr>
          <a:xfrm>
            <a:off x="1901880" y="1031760"/>
            <a:ext cx="9575640" cy="119124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Автор екі көріністі, Ләйлә мен Айды шығармада қатар беруінде қандай көркемдегіш құралды тиімді қолданғанын анықтап жазыңыз. </a:t>
            </a:r>
            <a:endParaRPr b="0" lang="ru-RU" sz="2400" strike="noStrike" u="none">
              <a:solidFill>
                <a:srgbClr val="000000"/>
              </a:solidFill>
              <a:uFillTx/>
              <a:latin typeface="Calibri"/>
            </a:endParaRPr>
          </a:p>
        </p:txBody>
      </p:sp>
      <p:sp>
        <p:nvSpPr>
          <p:cNvPr id="95" name="Прямоугольник 11"/>
          <p:cNvSpPr/>
          <p:nvPr/>
        </p:nvSpPr>
        <p:spPr>
          <a:xfrm>
            <a:off x="3753000" y="4599000"/>
            <a:ext cx="7961040" cy="1191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Дескрипторы:</a:t>
            </a:r>
            <a:endParaRPr b="0" lang="ru-RU" sz="2400" strike="noStrike" u="none">
              <a:solidFill>
                <a:srgbClr val="000000"/>
              </a:solidFill>
              <a:uFillTx/>
              <a:latin typeface="Calibri"/>
            </a:endParaRPr>
          </a:p>
          <a:p>
            <a:pPr>
              <a:lnSpc>
                <a:spcPct val="10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Екі көріністі берудегі көркемдегіш құралды табады;</a:t>
            </a:r>
            <a:endParaRPr b="0" lang="ru-RU" sz="2400" strike="noStrike" u="none">
              <a:solidFill>
                <a:srgbClr val="000000"/>
              </a:solidFill>
              <a:uFillTx/>
              <a:latin typeface="Calibri"/>
            </a:endParaRPr>
          </a:p>
          <a:p>
            <a:pPr>
              <a:lnSpc>
                <a:spcPct val="10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Көркемдегіш құралдың қолданысына талдау жасайды. </a:t>
            </a:r>
            <a:endParaRPr b="0" lang="ru-RU" sz="2400" strike="noStrike" u="none">
              <a:solidFill>
                <a:srgbClr val="000000"/>
              </a:solidFill>
              <a:uFillTx/>
              <a:latin typeface="Calibri"/>
            </a:endParaRPr>
          </a:p>
        </p:txBody>
      </p:sp>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8382</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Nazgul</cp:lastModifiedBy>
  <cp:lastPrinted>2020-03-24T14:36:16Z</cp:lastPrinted>
  <dcterms:modified xsi:type="dcterms:W3CDTF">2021-05-14T07:59:42Z</dcterms:modified>
  <cp:revision>474</cp:revision>
  <dc:subject/>
  <dc:title>Презентация PowerPoint</dc:title>
</cp:coreProperties>
</file>