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media/image3.png" ContentType="image/png"/>
  <Override PartName="/ppt/media/image4.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EB144A8-7428-4218-92F5-B03F514B09AD}"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81B7039-074E-48CC-8DDB-6B41805AB94F}"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73000" y="3753000"/>
            <a:ext cx="47768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000000"/>
                </a:solidFill>
                <a:uFillTx/>
                <a:latin typeface="Times New Roman"/>
                <a:ea typeface="Times New Roman"/>
              </a:rPr>
              <a:t>Сабақтың тақырыбы:</a:t>
            </a:r>
            <a:endParaRPr b="0" lang="ru-RU" sz="3200" strike="noStrike" u="none">
              <a:solidFill>
                <a:srgbClr val="000000"/>
              </a:solidFill>
              <a:uFillTx/>
              <a:latin typeface="Calibri"/>
            </a:endParaRPr>
          </a:p>
        </p:txBody>
      </p:sp>
      <p:sp>
        <p:nvSpPr>
          <p:cNvPr id="12" name="TextBox 9"/>
          <p:cNvSpPr/>
          <p:nvPr/>
        </p:nvSpPr>
        <p:spPr>
          <a:xfrm>
            <a:off x="8194320" y="0"/>
            <a:ext cx="3915360" cy="10695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ҚАЗАҚ ӘДЕБИЕТІ </a:t>
            </a:r>
            <a:endParaRPr b="0" lang="ru-RU" sz="3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8-СЫНЫП</a:t>
            </a:r>
            <a:endParaRPr b="0" lang="ru-RU" sz="3200" strike="noStrike" u="none">
              <a:solidFill>
                <a:srgbClr val="000000"/>
              </a:solidFill>
              <a:uFillTx/>
              <a:latin typeface="Calibri"/>
            </a:endParaRPr>
          </a:p>
        </p:txBody>
      </p:sp>
      <p:sp>
        <p:nvSpPr>
          <p:cNvPr id="13" name="TextBox 1"/>
          <p:cNvSpPr/>
          <p:nvPr/>
        </p:nvSpPr>
        <p:spPr>
          <a:xfrm>
            <a:off x="633240" y="210960"/>
            <a:ext cx="352944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Бөлім тақырыбы:</a:t>
            </a:r>
            <a:endParaRPr b="0" lang="ru-RU" sz="3200" strike="noStrike" u="none">
              <a:solidFill>
                <a:srgbClr val="000000"/>
              </a:solidFill>
              <a:uFillTx/>
              <a:latin typeface="Calibri"/>
            </a:endParaRPr>
          </a:p>
        </p:txBody>
      </p:sp>
      <p:sp>
        <p:nvSpPr>
          <p:cNvPr id="14" name="TextBox 25"/>
          <p:cNvSpPr/>
          <p:nvPr/>
        </p:nvSpPr>
        <p:spPr>
          <a:xfrm>
            <a:off x="1951200" y="4600440"/>
            <a:ext cx="979956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Р. Мұқанова «Мəңгілік бала бейне» әңгімесіне композициялық  талдау</a:t>
            </a:r>
            <a:r>
              <a:rPr b="1" lang="en-US" sz="3200" strike="noStrike" u="none">
                <a:solidFill>
                  <a:srgbClr val="000000"/>
                </a:solidFill>
                <a:uFillTx/>
                <a:latin typeface="Times New Roman"/>
                <a:ea typeface="Times New Roman"/>
              </a:rPr>
              <a:t>.</a:t>
            </a:r>
            <a:endParaRPr b="0" lang="ru-RU" sz="3200" strike="noStrike" u="none">
              <a:solidFill>
                <a:srgbClr val="000000"/>
              </a:solidFill>
              <a:uFillTx/>
              <a:latin typeface="Calibri"/>
            </a:endParaRPr>
          </a:p>
        </p:txBody>
      </p:sp>
      <p:sp>
        <p:nvSpPr>
          <p:cNvPr id="15" name="TextBox 25"/>
          <p:cNvSpPr/>
          <p:nvPr/>
        </p:nvSpPr>
        <p:spPr>
          <a:xfrm>
            <a:off x="887400" y="1600200"/>
            <a:ext cx="92124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Қиял мен шындық</a:t>
            </a:r>
            <a:endParaRPr b="0" lang="ru-RU" sz="32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Рисунок 48" descr=""/>
          <p:cNvPicPr/>
          <p:nvPr/>
        </p:nvPicPr>
        <p:blipFill>
          <a:blip r:embed="rId1"/>
          <a:stretch/>
        </p:blipFill>
        <p:spPr>
          <a:xfrm>
            <a:off x="652320" y="7978680"/>
            <a:ext cx="200160" cy="203400"/>
          </a:xfrm>
          <a:prstGeom prst="rect">
            <a:avLst/>
          </a:prstGeom>
          <a:ln w="0">
            <a:noFill/>
          </a:ln>
        </p:spPr>
      </p:pic>
      <p:sp>
        <p:nvSpPr>
          <p:cNvPr id="83"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sp>
        <p:nvSpPr>
          <p:cNvPr id="86"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graphicFrame>
        <p:nvGraphicFramePr>
          <p:cNvPr id="87" name=""/>
          <p:cNvGraphicFramePr/>
          <p:nvPr/>
        </p:nvGraphicFramePr>
        <p:xfrm>
          <a:off x="204840" y="1023840"/>
          <a:ext cx="11756880" cy="5578560"/>
        </p:xfrm>
        <a:graphic>
          <a:graphicData uri="http://schemas.openxmlformats.org/drawingml/2006/table">
            <a:tbl>
              <a:tblPr/>
              <a:tblGrid>
                <a:gridCol w="5524560"/>
                <a:gridCol w="6232320"/>
              </a:tblGrid>
              <a:tr h="337680">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Шығармадан үзінді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Үзінділерге талдау</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562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Терең сайға бет алған Ләйлә-қыз бұл сәтте беймезгіл рух тұрмақ, адамзат қасиетінің өзіне де сенуден қалған. Тек қана осындай меңіреу түнді, сол түнмен аймаласып, толыңсып тұратын қияқтай әдемі Айды сырлас еткен. Көкірегін кеулеген мұң арызын осы арада, терең сайда сыбырлайтын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Осы әңгіме басындағы үзіндіден –ақ Ләйлә қыздың мұңына үңіле бастаймыз. Адаммен емес, Аймен сырлас болуы, терең сайдан жұбаныш іздеуі жайдан-жай емес еді. Семей полигоны қаншама адамдарға қасірет алып келді. Солардың бірі – Ләйлә-қыз. Бейнесі мәңгілік бала күйінде қалып, арбаға таңылып, екі қолының тым үлкейіп өсуі осы зұлмат күш полигонның әсері еді. </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1256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О, жарық Ай, мүсіркеме сен мені. Мен күнәсіз қыз боламын. Сезімім бүтін, ақылым дұрыс. Бірақ мынау тіршілік дүниесінен безінген жұдырықтай жүрегім кек пен қасіретке толы. Мен өзіме адам сияқтымын, басқаларға адам емес адам пейілін тәубаға түсіретін мүгедекпін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Бұл үзіндіден қыз мұңының тереңде жатқанын көреміз.  Жанына жұбаныш болар жан жоқ. Жалғызы тәтесінің түрі анау. Жанына жалау болудың орнына жанына жара салуда.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55628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r>
                        <a:rPr b="0" lang="kk-KZ" sz="1600" strike="noStrike" u="none">
                          <a:solidFill>
                            <a:srgbClr val="000000"/>
                          </a:solidFill>
                          <a:uFillTx/>
                          <a:latin typeface="Times New Roman"/>
                          <a:ea typeface="Times New Roman"/>
                        </a:rPr>
                        <a:t>Сөзді қара! «Адам емеспін бе», – дейді. Адам сиқы жоқ кейпіңе неге қарамайсың, 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Қатира тәтесінің сөздері жанын қызыл қан-жоса еткен еді. Жанын түсінер, қайғысына ортақтасар, жанын жегідей жейтін жарасына ем болар ешкір болмағансын жарық Аймен тілдеспеуге басқа шара бар ма?! Екі үлкен қолын аспанға қарай жайып, Айдан медеу іздегеннен басқа амал бар ма?! Жас қыздың құсалықтан қан жұтып, бұл өмірден безбеске басқа амалы қалды ма?!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82512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Жан тапсырған төсектегі қыз суретін ұзақ аймалаған Ай биіктеп, жылжып кетті. Мәңгілік қоштасып кетті.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Үрімдей жас қызбен осылайша қимай қоштасқан тек жарық Ай ғана болатын. Ләйләнің осылай көз жұмуына атом емес, адам баласының мейірімсіздігі мен іс-әрекеті еді.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Рисунок 48" descr=""/>
          <p:cNvPicPr/>
          <p:nvPr/>
        </p:nvPicPr>
        <p:blipFill>
          <a:blip r:embed="rId1"/>
          <a:stretch/>
        </p:blipFill>
        <p:spPr>
          <a:xfrm>
            <a:off x="652320" y="7978680"/>
            <a:ext cx="200160" cy="203400"/>
          </a:xfrm>
          <a:prstGeom prst="rect">
            <a:avLst/>
          </a:prstGeom>
          <a:ln w="0">
            <a:noFill/>
          </a:ln>
        </p:spPr>
      </p:pic>
      <p:sp>
        <p:nvSpPr>
          <p:cNvPr id="89"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2" name="Google Shape;77;p1"/>
          <p:cNvCxnSpPr/>
          <p:nvPr/>
        </p:nvCxnSpPr>
        <p:spPr>
          <a:xfrm>
            <a:off x="212400" y="6621120"/>
            <a:ext cx="11729160" cy="26280"/>
          </a:xfrm>
          <a:prstGeom prst="straightConnector1">
            <a:avLst/>
          </a:prstGeom>
          <a:ln w="57240">
            <a:solidFill>
              <a:srgbClr val="33cccc"/>
            </a:solidFill>
            <a:miter/>
          </a:ln>
        </p:spPr>
      </p:cxnSp>
      <p:cxnSp>
        <p:nvCxnSpPr>
          <p:cNvPr id="93" name="Google Shape;78;p1"/>
          <p:cNvCxnSpPr/>
          <p:nvPr/>
        </p:nvCxnSpPr>
        <p:spPr>
          <a:xfrm>
            <a:off x="757080" y="6364080"/>
            <a:ext cx="10694160" cy="37080"/>
          </a:xfrm>
          <a:prstGeom prst="straightConnector1">
            <a:avLst/>
          </a:prstGeom>
          <a:ln w="38160">
            <a:solidFill>
              <a:srgbClr val="4472c4"/>
            </a:solidFill>
            <a:miter/>
          </a:ln>
        </p:spPr>
      </p:cxnSp>
      <p:sp>
        <p:nvSpPr>
          <p:cNvPr id="94"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3-т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95" name="Rectangle 10"/>
          <p:cNvSpPr/>
          <p:nvPr/>
        </p:nvSpPr>
        <p:spPr>
          <a:xfrm>
            <a:off x="1351080" y="1366200"/>
            <a:ext cx="10248840" cy="45972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Шығарманың композициялық  құрылымына талдау жасаңыз. </a:t>
            </a:r>
            <a:endParaRPr b="0" lang="ru-RU" sz="2400" strike="noStrike" u="none">
              <a:solidFill>
                <a:srgbClr val="000000"/>
              </a:solidFill>
              <a:uFillTx/>
              <a:latin typeface="Calibri"/>
            </a:endParaRPr>
          </a:p>
        </p:txBody>
      </p:sp>
      <p:sp>
        <p:nvSpPr>
          <p:cNvPr id="96" name="Прямоугольник 12"/>
          <p:cNvSpPr/>
          <p:nvPr/>
        </p:nvSpPr>
        <p:spPr>
          <a:xfrm>
            <a:off x="2416320" y="2951280"/>
            <a:ext cx="7588080" cy="173988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Шығарманың композициялық  құрылымына талдау жасайды.</a:t>
            </a: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7" name="Рисунок 48" descr=""/>
          <p:cNvPicPr/>
          <p:nvPr/>
        </p:nvPicPr>
        <p:blipFill>
          <a:blip r:embed="rId1"/>
          <a:stretch/>
        </p:blipFill>
        <p:spPr>
          <a:xfrm>
            <a:off x="652320" y="7978680"/>
            <a:ext cx="200160" cy="203400"/>
          </a:xfrm>
          <a:prstGeom prst="rect">
            <a:avLst/>
          </a:prstGeom>
          <a:ln w="0">
            <a:noFill/>
          </a:ln>
        </p:spPr>
      </p:pic>
      <p:sp>
        <p:nvSpPr>
          <p:cNvPr id="98"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00" name="Google Shape;77;p1"/>
          <p:cNvCxnSpPr/>
          <p:nvPr/>
        </p:nvCxnSpPr>
        <p:spPr>
          <a:xfrm>
            <a:off x="212400" y="6621120"/>
            <a:ext cx="11729160" cy="26280"/>
          </a:xfrm>
          <a:prstGeom prst="straightConnector1">
            <a:avLst/>
          </a:prstGeom>
          <a:ln w="57240">
            <a:solidFill>
              <a:srgbClr val="33cccc"/>
            </a:solidFill>
            <a:miter/>
          </a:ln>
        </p:spPr>
      </p:cxnSp>
      <p:cxnSp>
        <p:nvCxnSpPr>
          <p:cNvPr id="101" name="Google Shape;78;p1"/>
          <p:cNvCxnSpPr/>
          <p:nvPr/>
        </p:nvCxnSpPr>
        <p:spPr>
          <a:xfrm>
            <a:off x="757080" y="6364080"/>
            <a:ext cx="10694160" cy="37080"/>
          </a:xfrm>
          <a:prstGeom prst="straightConnector1">
            <a:avLst/>
          </a:prstGeom>
          <a:ln w="38160">
            <a:solidFill>
              <a:srgbClr val="4472c4"/>
            </a:solidFill>
            <a:miter/>
          </a:ln>
        </p:spPr>
      </p:cxnSp>
      <p:sp>
        <p:nvSpPr>
          <p:cNvPr id="102" name="TextBox 8"/>
          <p:cNvSpPr/>
          <p:nvPr/>
        </p:nvSpPr>
        <p:spPr>
          <a:xfrm>
            <a:off x="795240" y="2062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sp>
        <p:nvSpPr>
          <p:cNvPr id="103" name="Скругленный прямоугольник 10"/>
          <p:cNvSpPr/>
          <p:nvPr/>
        </p:nvSpPr>
        <p:spPr>
          <a:xfrm>
            <a:off x="450720" y="1146240"/>
            <a:ext cx="3630600" cy="614160"/>
          </a:xfrm>
          <a:prstGeom prst="roundRect">
            <a:avLst>
              <a:gd name="adj" fmla="val 16667"/>
            </a:avLst>
          </a:prstGeom>
          <a:gradFill rotWithShape="0">
            <a:gsLst>
              <a:gs pos="0">
                <a:srgbClr val="b1cbe9"/>
              </a:gs>
              <a:gs pos="100000">
                <a:srgbClr val="92b9e4"/>
              </a:gs>
            </a:gsLst>
            <a:lin ang="5400000"/>
          </a:gradFill>
          <a:ln w="648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басталуы</a:t>
            </a:r>
            <a:endParaRPr b="0" lang="ru-RU" sz="2400" strike="noStrike" u="none">
              <a:solidFill>
                <a:srgbClr val="000000"/>
              </a:solidFill>
              <a:uFillTx/>
              <a:latin typeface="Calibri"/>
            </a:endParaRPr>
          </a:p>
        </p:txBody>
      </p:sp>
      <p:sp>
        <p:nvSpPr>
          <p:cNvPr id="104" name="Скругленный прямоугольник 11"/>
          <p:cNvSpPr/>
          <p:nvPr/>
        </p:nvSpPr>
        <p:spPr>
          <a:xfrm>
            <a:off x="547560" y="3332160"/>
            <a:ext cx="3630600" cy="614520"/>
          </a:xfrm>
          <a:prstGeom prst="roundRect">
            <a:avLst>
              <a:gd name="adj" fmla="val 16667"/>
            </a:avLst>
          </a:prstGeom>
          <a:gradFill rotWithShape="0">
            <a:gsLst>
              <a:gs pos="0">
                <a:srgbClr val="b1cbe9"/>
              </a:gs>
              <a:gs pos="100000">
                <a:srgbClr val="92b9e4"/>
              </a:gs>
            </a:gsLst>
            <a:lin ang="5400000"/>
          </a:gradFill>
          <a:ln w="648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шиеленісуі</a:t>
            </a:r>
            <a:endParaRPr b="0" lang="ru-RU" sz="2400" strike="noStrike" u="none">
              <a:solidFill>
                <a:srgbClr val="000000"/>
              </a:solidFill>
              <a:uFillTx/>
              <a:latin typeface="Calibri"/>
            </a:endParaRPr>
          </a:p>
        </p:txBody>
      </p:sp>
      <p:sp>
        <p:nvSpPr>
          <p:cNvPr id="105" name="Скругленный прямоугольник 12"/>
          <p:cNvSpPr/>
          <p:nvPr/>
        </p:nvSpPr>
        <p:spPr>
          <a:xfrm>
            <a:off x="523800" y="2270160"/>
            <a:ext cx="3629160" cy="614160"/>
          </a:xfrm>
          <a:prstGeom prst="roundRect">
            <a:avLst>
              <a:gd name="adj" fmla="val 16667"/>
            </a:avLst>
          </a:prstGeom>
          <a:gradFill rotWithShape="0">
            <a:gsLst>
              <a:gs pos="0">
                <a:srgbClr val="b1cbe9"/>
              </a:gs>
              <a:gs pos="100000">
                <a:srgbClr val="92b9e4"/>
              </a:gs>
            </a:gsLst>
            <a:lin ang="5400000"/>
          </a:gradFill>
          <a:ln w="648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дамуы</a:t>
            </a:r>
            <a:endParaRPr b="0" lang="ru-RU" sz="2400" strike="noStrike" u="none">
              <a:solidFill>
                <a:srgbClr val="000000"/>
              </a:solidFill>
              <a:uFillTx/>
              <a:latin typeface="Calibri"/>
            </a:endParaRPr>
          </a:p>
        </p:txBody>
      </p:sp>
      <p:sp>
        <p:nvSpPr>
          <p:cNvPr id="106" name="Скругленный прямоугольник 13"/>
          <p:cNvSpPr/>
          <p:nvPr/>
        </p:nvSpPr>
        <p:spPr>
          <a:xfrm>
            <a:off x="5138640" y="2122560"/>
            <a:ext cx="6666120" cy="798480"/>
          </a:xfrm>
          <a:prstGeom prst="roundRect">
            <a:avLst>
              <a:gd name="adj" fmla="val 16667"/>
            </a:avLst>
          </a:prstGeom>
          <a:gradFill rotWithShape="0">
            <a:gsLst>
              <a:gs pos="0">
                <a:srgbClr val="f7bda4"/>
              </a:gs>
              <a:gs pos="100000">
                <a:srgbClr val="f8a581"/>
              </a:gs>
            </a:gsLst>
            <a:lin ang="5400000"/>
          </a:gradFill>
          <a:ln w="6480">
            <a:solidFill>
              <a:srgbClr val="ed7d31"/>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Қатираның зәбір көрсетіп, мазақ етуі. Тойда өзінің бала кездегі досы Құмарды, би алаңындағы өзін елестетуі.</a:t>
            </a:r>
            <a:endParaRPr b="0" lang="ru-RU" sz="2000" strike="noStrike" u="none">
              <a:solidFill>
                <a:srgbClr val="000000"/>
              </a:solidFill>
              <a:uFillTx/>
              <a:latin typeface="Calibri"/>
            </a:endParaRPr>
          </a:p>
        </p:txBody>
      </p:sp>
      <p:sp>
        <p:nvSpPr>
          <p:cNvPr id="107" name="Скругленный прямоугольник 14"/>
          <p:cNvSpPr/>
          <p:nvPr/>
        </p:nvSpPr>
        <p:spPr>
          <a:xfrm>
            <a:off x="5030640" y="1087560"/>
            <a:ext cx="6788160" cy="768240"/>
          </a:xfrm>
          <a:prstGeom prst="roundRect">
            <a:avLst>
              <a:gd name="adj" fmla="val 16667"/>
            </a:avLst>
          </a:prstGeom>
          <a:gradFill rotWithShape="0">
            <a:gsLst>
              <a:gs pos="0">
                <a:srgbClr val="f7bda4"/>
              </a:gs>
              <a:gs pos="100000">
                <a:srgbClr val="f8a581"/>
              </a:gs>
            </a:gsLst>
            <a:lin ang="5400000"/>
          </a:gradFill>
          <a:ln w="6480">
            <a:solidFill>
              <a:srgbClr val="ed7d31"/>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Ләйләнің жұрт көзінен жасырынып,  терең сайға келіп Аймен сырласуы</a:t>
            </a:r>
            <a:endParaRPr b="0" lang="ru-RU" sz="2000" strike="noStrike" u="none">
              <a:solidFill>
                <a:srgbClr val="000000"/>
              </a:solidFill>
              <a:uFillTx/>
              <a:latin typeface="Calibri"/>
            </a:endParaRPr>
          </a:p>
        </p:txBody>
      </p:sp>
      <p:sp>
        <p:nvSpPr>
          <p:cNvPr id="108" name="Скругленный прямоугольник 16"/>
          <p:cNvSpPr/>
          <p:nvPr/>
        </p:nvSpPr>
        <p:spPr>
          <a:xfrm>
            <a:off x="563400" y="4440240"/>
            <a:ext cx="3630600" cy="614520"/>
          </a:xfrm>
          <a:prstGeom prst="roundRect">
            <a:avLst>
              <a:gd name="adj" fmla="val 16667"/>
            </a:avLst>
          </a:prstGeom>
          <a:gradFill rotWithShape="0">
            <a:gsLst>
              <a:gs pos="0">
                <a:srgbClr val="b1cbe9"/>
              </a:gs>
              <a:gs pos="100000">
                <a:srgbClr val="92b9e4"/>
              </a:gs>
            </a:gsLst>
            <a:lin ang="5400000"/>
          </a:gradFill>
          <a:ln w="648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шарықтау шегі</a:t>
            </a:r>
            <a:endParaRPr b="0" lang="ru-RU" sz="2400" strike="noStrike" u="none">
              <a:solidFill>
                <a:srgbClr val="000000"/>
              </a:solidFill>
              <a:uFillTx/>
              <a:latin typeface="Calibri"/>
            </a:endParaRPr>
          </a:p>
        </p:txBody>
      </p:sp>
      <p:sp>
        <p:nvSpPr>
          <p:cNvPr id="109" name="Скругленный прямоугольник 17"/>
          <p:cNvSpPr/>
          <p:nvPr/>
        </p:nvSpPr>
        <p:spPr>
          <a:xfrm>
            <a:off x="579600" y="5492880"/>
            <a:ext cx="3678120" cy="614160"/>
          </a:xfrm>
          <a:prstGeom prst="roundRect">
            <a:avLst>
              <a:gd name="adj" fmla="val 16667"/>
            </a:avLst>
          </a:prstGeom>
          <a:gradFill rotWithShape="0">
            <a:gsLst>
              <a:gs pos="0">
                <a:srgbClr val="b1cbe9"/>
              </a:gs>
              <a:gs pos="100000">
                <a:srgbClr val="92b9e4"/>
              </a:gs>
            </a:gsLst>
            <a:lin ang="5400000"/>
          </a:gradFill>
          <a:ln w="6480">
            <a:solidFill>
              <a:srgbClr val="5b9bd5"/>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шешімі</a:t>
            </a:r>
            <a:endParaRPr b="0" lang="ru-RU" sz="2400" strike="noStrike" u="none">
              <a:solidFill>
                <a:srgbClr val="000000"/>
              </a:solidFill>
              <a:uFillTx/>
              <a:latin typeface="Calibri"/>
            </a:endParaRPr>
          </a:p>
        </p:txBody>
      </p:sp>
      <p:sp>
        <p:nvSpPr>
          <p:cNvPr id="110" name="Скругленный прямоугольник 19"/>
          <p:cNvSpPr/>
          <p:nvPr/>
        </p:nvSpPr>
        <p:spPr>
          <a:xfrm>
            <a:off x="5181480" y="3243240"/>
            <a:ext cx="6583320" cy="838080"/>
          </a:xfrm>
          <a:prstGeom prst="roundRect">
            <a:avLst>
              <a:gd name="adj" fmla="val 16667"/>
            </a:avLst>
          </a:prstGeom>
          <a:gradFill rotWithShape="0">
            <a:gsLst>
              <a:gs pos="0">
                <a:srgbClr val="f7bda4"/>
              </a:gs>
              <a:gs pos="100000">
                <a:srgbClr val="f8a581"/>
              </a:gs>
            </a:gsLst>
            <a:lin ang="5400000"/>
          </a:gradFill>
          <a:ln w="6480">
            <a:solidFill>
              <a:srgbClr val="ed7d31"/>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Көрші аудан басшыларының келіп, Ләйләға қаралы жиында елдің алдына шығуға ұсыныс жасауы</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111" name="Скругленный прямоугольник 20"/>
          <p:cNvSpPr/>
          <p:nvPr/>
        </p:nvSpPr>
        <p:spPr>
          <a:xfrm>
            <a:off x="5238720" y="4378320"/>
            <a:ext cx="6526080" cy="808200"/>
          </a:xfrm>
          <a:prstGeom prst="roundRect">
            <a:avLst>
              <a:gd name="adj" fmla="val 16667"/>
            </a:avLst>
          </a:prstGeom>
          <a:gradFill rotWithShape="0">
            <a:gsLst>
              <a:gs pos="0">
                <a:srgbClr val="f7bda4"/>
              </a:gs>
              <a:gs pos="100000">
                <a:srgbClr val="f8a581"/>
              </a:gs>
            </a:gsLst>
            <a:lin ang="5400000"/>
          </a:gradFill>
          <a:ln w="6480">
            <a:solidFill>
              <a:srgbClr val="ed7d31"/>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Ләйләнің жүрегінің қан жылауы, талықсып, төсек тартып жатып қалуы</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112" name="Скругленный прямоугольник 21"/>
          <p:cNvSpPr/>
          <p:nvPr/>
        </p:nvSpPr>
        <p:spPr>
          <a:xfrm>
            <a:off x="5267160" y="5403960"/>
            <a:ext cx="6524640" cy="887400"/>
          </a:xfrm>
          <a:prstGeom prst="roundRect">
            <a:avLst>
              <a:gd name="adj" fmla="val 16667"/>
            </a:avLst>
          </a:prstGeom>
          <a:gradFill rotWithShape="0">
            <a:gsLst>
              <a:gs pos="0">
                <a:srgbClr val="f7bda4"/>
              </a:gs>
              <a:gs pos="100000">
                <a:srgbClr val="f8a581"/>
              </a:gs>
            </a:gsLst>
            <a:lin ang="5400000"/>
          </a:gradFill>
          <a:ln w="6480">
            <a:solidFill>
              <a:srgbClr val="ed7d31"/>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Ләйлә мен Айдың  бір-бірін қимай мәңгілікке қоштасуы, </a:t>
            </a:r>
            <a:r>
              <a:rPr b="0" lang="ru-RU" sz="2000" strike="noStrike" u="none">
                <a:solidFill>
                  <a:srgbClr val="000000"/>
                </a:solidFill>
                <a:uFillTx/>
                <a:latin typeface="Times New Roman"/>
                <a:ea typeface="Times New Roman"/>
              </a:rPr>
              <a:t>Қатираның жалғызының тойының жүзеге аспауы, </a:t>
            </a:r>
            <a:r>
              <a:rPr b="0" lang="kk-KZ" sz="2000" strike="noStrike" u="none">
                <a:solidFill>
                  <a:srgbClr val="000000"/>
                </a:solidFill>
                <a:uFillTx/>
                <a:latin typeface="Times New Roman"/>
                <a:ea typeface="Times New Roman"/>
              </a:rPr>
              <a:t>Айдың тұтылуы</a:t>
            </a:r>
            <a:endParaRPr b="0" lang="ru-RU" sz="2000" strike="noStrike" u="none">
              <a:solidFill>
                <a:srgbClr val="000000"/>
              </a:solidFill>
              <a:uFillTx/>
              <a:latin typeface="Calibri"/>
            </a:endParaRPr>
          </a:p>
        </p:txBody>
      </p:sp>
      <p:sp>
        <p:nvSpPr>
          <p:cNvPr id="113" name="Стрелка вправо 24"/>
          <p:cNvSpPr/>
          <p:nvPr/>
        </p:nvSpPr>
        <p:spPr>
          <a:xfrm>
            <a:off x="4094280" y="1392120"/>
            <a:ext cx="928440" cy="136800"/>
          </a:xfrm>
          <a:prstGeom prst="rightArrow">
            <a:avLst>
              <a:gd name="adj1" fmla="val 50000"/>
              <a:gd name="adj2" fmla="val 49896"/>
            </a:avLst>
          </a:prstGeom>
          <a:solidFill>
            <a:srgbClr val="a5a5a5"/>
          </a:solidFill>
          <a:ln w="12600">
            <a:solidFill>
              <a:srgbClr val="787878"/>
            </a:solidFill>
            <a:miter/>
          </a:ln>
        </p:spPr>
        <p:style>
          <a:lnRef idx="0"/>
          <a:fillRef idx="0"/>
          <a:effectRef idx="0"/>
          <a:fontRef idx="minor"/>
        </p:style>
        <p:txBody>
          <a:bodyPr lIns="90000" rIns="90000" tIns="21600" bIns="216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4" name="Стрелка вправо 26"/>
          <p:cNvSpPr/>
          <p:nvPr/>
        </p:nvSpPr>
        <p:spPr>
          <a:xfrm>
            <a:off x="4181400" y="2489040"/>
            <a:ext cx="927000" cy="135000"/>
          </a:xfrm>
          <a:prstGeom prst="rightArrow">
            <a:avLst>
              <a:gd name="adj1" fmla="val 50000"/>
              <a:gd name="adj2" fmla="val 49974"/>
            </a:avLst>
          </a:prstGeom>
          <a:solidFill>
            <a:srgbClr val="a5a5a5"/>
          </a:solidFill>
          <a:ln w="12600">
            <a:solidFill>
              <a:srgbClr val="787878"/>
            </a:solidFill>
            <a:miter/>
          </a:ln>
        </p:spPr>
        <p:style>
          <a:lnRef idx="0"/>
          <a:fillRef idx="0"/>
          <a:effectRef idx="0"/>
          <a:fontRef idx="minor"/>
        </p:style>
        <p:txBody>
          <a:bodyPr lIns="90000" rIns="90000" tIns="20880" bIns="2088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5" name="Стрелка вправо 27"/>
          <p:cNvSpPr/>
          <p:nvPr/>
        </p:nvSpPr>
        <p:spPr>
          <a:xfrm>
            <a:off x="4210200" y="3583080"/>
            <a:ext cx="928440" cy="136440"/>
          </a:xfrm>
          <a:prstGeom prst="rightArrow">
            <a:avLst>
              <a:gd name="adj1" fmla="val 50000"/>
              <a:gd name="adj2" fmla="val 50027"/>
            </a:avLst>
          </a:prstGeom>
          <a:solidFill>
            <a:srgbClr val="a5a5a5"/>
          </a:solidFill>
          <a:ln w="12600">
            <a:solidFill>
              <a:srgbClr val="787878"/>
            </a:solidFill>
            <a:miter/>
          </a:ln>
        </p:spPr>
        <p:style>
          <a:lnRef idx="0"/>
          <a:fillRef idx="0"/>
          <a:effectRef idx="0"/>
          <a:fontRef idx="minor"/>
        </p:style>
        <p:txBody>
          <a:bodyPr lIns="90000" rIns="90000" tIns="21600" bIns="216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6" name="Стрелка вправо 28"/>
          <p:cNvSpPr/>
          <p:nvPr/>
        </p:nvSpPr>
        <p:spPr>
          <a:xfrm>
            <a:off x="4226040" y="4676760"/>
            <a:ext cx="928440" cy="136440"/>
          </a:xfrm>
          <a:prstGeom prst="rightArrow">
            <a:avLst>
              <a:gd name="adj1" fmla="val 50000"/>
              <a:gd name="adj2" fmla="val 50027"/>
            </a:avLst>
          </a:prstGeom>
          <a:solidFill>
            <a:srgbClr val="a5a5a5"/>
          </a:solidFill>
          <a:ln w="12600">
            <a:solidFill>
              <a:srgbClr val="787878"/>
            </a:solidFill>
            <a:miter/>
          </a:ln>
        </p:spPr>
        <p:style>
          <a:lnRef idx="0"/>
          <a:fillRef idx="0"/>
          <a:effectRef idx="0"/>
          <a:fontRef idx="minor"/>
        </p:style>
        <p:txBody>
          <a:bodyPr lIns="90000" rIns="90000" tIns="21600" bIns="216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7" name="Стрелка вправо 29"/>
          <p:cNvSpPr/>
          <p:nvPr/>
        </p:nvSpPr>
        <p:spPr>
          <a:xfrm>
            <a:off x="4268880" y="5757840"/>
            <a:ext cx="928440" cy="135000"/>
          </a:xfrm>
          <a:prstGeom prst="rightArrow">
            <a:avLst>
              <a:gd name="adj1" fmla="val 50000"/>
              <a:gd name="adj2" fmla="val 49956"/>
            </a:avLst>
          </a:prstGeom>
          <a:solidFill>
            <a:srgbClr val="a5a5a5"/>
          </a:solidFill>
          <a:ln w="12600">
            <a:solidFill>
              <a:srgbClr val="787878"/>
            </a:solidFill>
            <a:miter/>
          </a:ln>
        </p:spPr>
        <p:style>
          <a:lnRef idx="0"/>
          <a:fillRef idx="0"/>
          <a:effectRef idx="0"/>
          <a:fontRef idx="minor"/>
        </p:style>
        <p:txBody>
          <a:bodyPr lIns="90000" rIns="90000" tIns="20880" bIns="2088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8" name="Рисунок 48" descr=""/>
          <p:cNvPicPr/>
          <p:nvPr/>
        </p:nvPicPr>
        <p:blipFill>
          <a:blip r:embed="rId1"/>
          <a:stretch/>
        </p:blipFill>
        <p:spPr>
          <a:xfrm>
            <a:off x="652320" y="7978680"/>
            <a:ext cx="200160" cy="203400"/>
          </a:xfrm>
          <a:prstGeom prst="rect">
            <a:avLst/>
          </a:prstGeom>
          <a:ln w="0">
            <a:noFill/>
          </a:ln>
        </p:spPr>
      </p:pic>
      <p:sp>
        <p:nvSpPr>
          <p:cNvPr id="119"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2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22" name="Google Shape;77;p1"/>
          <p:cNvCxnSpPr/>
          <p:nvPr/>
        </p:nvCxnSpPr>
        <p:spPr>
          <a:xfrm>
            <a:off x="212400" y="6621120"/>
            <a:ext cx="11729160" cy="26280"/>
          </a:xfrm>
          <a:prstGeom prst="straightConnector1">
            <a:avLst/>
          </a:prstGeom>
          <a:ln w="57240">
            <a:solidFill>
              <a:srgbClr val="33cccc"/>
            </a:solidFill>
            <a:miter/>
          </a:ln>
        </p:spPr>
      </p:cxnSp>
      <p:cxnSp>
        <p:nvCxnSpPr>
          <p:cNvPr id="123" name="Google Shape;78;p1"/>
          <p:cNvCxnSpPr/>
          <p:nvPr/>
        </p:nvCxnSpPr>
        <p:spPr>
          <a:xfrm>
            <a:off x="757080" y="6364080"/>
            <a:ext cx="10694160" cy="37080"/>
          </a:xfrm>
          <a:prstGeom prst="straightConnector1">
            <a:avLst/>
          </a:prstGeom>
          <a:ln w="38160">
            <a:solidFill>
              <a:srgbClr val="4472c4"/>
            </a:solidFill>
            <a:miter/>
          </a:ln>
        </p:spPr>
      </p:cxnSp>
      <p:sp>
        <p:nvSpPr>
          <p:cNvPr id="124" name="TextBox 8"/>
          <p:cNvSpPr/>
          <p:nvPr/>
        </p:nvSpPr>
        <p:spPr>
          <a:xfrm>
            <a:off x="1474920" y="217440"/>
            <a:ext cx="653724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Сабақты бекіту</a:t>
            </a:r>
            <a:endParaRPr b="0" lang="ru-RU" sz="3200" strike="noStrike" u="none">
              <a:solidFill>
                <a:srgbClr val="000000"/>
              </a:solidFill>
              <a:uFillTx/>
              <a:latin typeface="Calibri"/>
            </a:endParaRPr>
          </a:p>
        </p:txBody>
      </p:sp>
      <p:sp>
        <p:nvSpPr>
          <p:cNvPr id="125" name="Rectangle 9"/>
          <p:cNvSpPr/>
          <p:nvPr/>
        </p:nvSpPr>
        <p:spPr>
          <a:xfrm>
            <a:off x="1187280" y="1520640"/>
            <a:ext cx="9690120" cy="283716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Шығармадан кейіпкерлерге қатысты сөйлемдерді теріп жазып, сипаттама бердіңіз;</a:t>
            </a:r>
            <a:endParaRPr b="0" lang="ru-RU" sz="24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Ләйлә қыздың басындағы қасіретті сипаттаған үзінділердің мәнін ашып, талдау жасадыңыз; </a:t>
            </a:r>
            <a:endParaRPr b="0" lang="ru-RU" sz="24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Шығарманың композициялық  құрылымына талдау жасадыңыз.</a:t>
            </a:r>
            <a:endParaRPr b="0" lang="ru-RU" sz="24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6" name="Рисунок 48" descr=""/>
          <p:cNvPicPr/>
          <p:nvPr/>
        </p:nvPicPr>
        <p:blipFill>
          <a:blip r:embed="rId1"/>
          <a:stretch/>
        </p:blipFill>
        <p:spPr>
          <a:xfrm>
            <a:off x="652320" y="7978680"/>
            <a:ext cx="200160" cy="203400"/>
          </a:xfrm>
          <a:prstGeom prst="rect">
            <a:avLst/>
          </a:prstGeom>
          <a:ln w="0">
            <a:noFill/>
          </a:ln>
        </p:spPr>
      </p:pic>
      <p:sp>
        <p:nvSpPr>
          <p:cNvPr id="127"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p:txBody>
      </p:sp>
      <p:sp>
        <p:nvSpPr>
          <p:cNvPr id="1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30" name="Google Shape;77;p1"/>
          <p:cNvCxnSpPr/>
          <p:nvPr/>
        </p:nvCxnSpPr>
        <p:spPr>
          <a:xfrm>
            <a:off x="212400" y="6621120"/>
            <a:ext cx="11729160" cy="26280"/>
          </a:xfrm>
          <a:prstGeom prst="straightConnector1">
            <a:avLst/>
          </a:prstGeom>
          <a:ln w="57240">
            <a:solidFill>
              <a:srgbClr val="33cccc"/>
            </a:solidFill>
            <a:miter/>
          </a:ln>
        </p:spPr>
      </p:cxnSp>
      <p:cxnSp>
        <p:nvCxnSpPr>
          <p:cNvPr id="131" name="Google Shape;78;p1"/>
          <p:cNvCxnSpPr/>
          <p:nvPr/>
        </p:nvCxnSpPr>
        <p:spPr>
          <a:xfrm>
            <a:off x="757080" y="6364080"/>
            <a:ext cx="10694160" cy="37080"/>
          </a:xfrm>
          <a:prstGeom prst="straightConnector1">
            <a:avLst/>
          </a:prstGeom>
          <a:ln w="38160">
            <a:solidFill>
              <a:srgbClr val="4472c4"/>
            </a:solidFill>
            <a:miter/>
          </a:ln>
        </p:spPr>
      </p:cxnSp>
      <p:sp>
        <p:nvSpPr>
          <p:cNvPr id="132" name="Rectangle 10"/>
          <p:cNvSpPr/>
          <p:nvPr/>
        </p:nvSpPr>
        <p:spPr>
          <a:xfrm>
            <a:off x="1692360" y="1443240"/>
            <a:ext cx="8912160" cy="228852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Қазіргі замандағы экологиялық жағдайлардың кесірінен, полигон зардабынан мүгедек болып қалған адамдардың тағдыры туралы эссе жазыңыз. </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33" name="Прямоугольник 10"/>
          <p:cNvSpPr/>
          <p:nvPr/>
        </p:nvSpPr>
        <p:spPr>
          <a:xfrm>
            <a:off x="1159200" y="184320"/>
            <a:ext cx="4183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Қосымша тапсырма: </a:t>
            </a:r>
            <a:endParaRPr b="0" lang="ru-RU" sz="32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Оқу мақсаты:</a:t>
            </a:r>
            <a:endParaRPr b="0" lang="ru-RU" sz="3200" strike="noStrike" u="none">
              <a:solidFill>
                <a:srgbClr val="000000"/>
              </a:solidFill>
              <a:uFillTx/>
              <a:latin typeface="Calibri"/>
            </a:endParaRPr>
          </a:p>
        </p:txBody>
      </p:sp>
      <p:sp>
        <p:nvSpPr>
          <p:cNvPr id="23" name="TextBox 1"/>
          <p:cNvSpPr/>
          <p:nvPr/>
        </p:nvSpPr>
        <p:spPr>
          <a:xfrm>
            <a:off x="1146960" y="3740040"/>
            <a:ext cx="354312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0000"/>
                </a:solidFill>
                <a:uFillTx/>
                <a:latin typeface="Times New Roman"/>
                <a:ea typeface="Times New Roman"/>
              </a:rPr>
              <a:t>Сабақ мақсаты:</a:t>
            </a:r>
            <a:endParaRPr b="0" lang="ru-RU" sz="3600" strike="noStrike" u="none">
              <a:solidFill>
                <a:srgbClr val="000000"/>
              </a:solidFill>
              <a:uFillTx/>
              <a:latin typeface="Calibri"/>
            </a:endParaRPr>
          </a:p>
        </p:txBody>
      </p:sp>
      <p:sp>
        <p:nvSpPr>
          <p:cNvPr id="24" name="Прямоугольник 9"/>
          <p:cNvSpPr/>
          <p:nvPr/>
        </p:nvSpPr>
        <p:spPr>
          <a:xfrm>
            <a:off x="1460520" y="1208160"/>
            <a:ext cx="9334440" cy="10695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А/И 1 Композицияны тұтастан бөлшекке, бөлшектен тұтасқа қарай  талдау.</a:t>
            </a:r>
            <a:endParaRPr b="0" lang="ru-RU" sz="3200" strike="noStrike" u="none">
              <a:solidFill>
                <a:srgbClr val="000000"/>
              </a:solidFill>
              <a:uFillTx/>
              <a:latin typeface="Calibri"/>
            </a:endParaRPr>
          </a:p>
        </p:txBody>
      </p:sp>
      <p:sp>
        <p:nvSpPr>
          <p:cNvPr id="25" name="Прямоугольник 10"/>
          <p:cNvSpPr/>
          <p:nvPr/>
        </p:nvSpPr>
        <p:spPr>
          <a:xfrm>
            <a:off x="1677960" y="4253040"/>
            <a:ext cx="10045800" cy="10695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	</a:t>
            </a:r>
            <a:r>
              <a:rPr b="0" lang="kk-KZ" sz="3200" strike="noStrike" u="none">
                <a:solidFill>
                  <a:srgbClr val="000000"/>
                </a:solidFill>
                <a:uFillTx/>
                <a:latin typeface="Times New Roman"/>
                <a:ea typeface="Times New Roman"/>
              </a:rPr>
              <a:t>Оқушылар шығарманың композициясын тұтастан бөлшекке, бөлшектен тұтасқа қарай  талдайды.</a:t>
            </a:r>
            <a:endParaRPr b="0" lang="ru-RU" sz="32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57178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Бағалау </a:t>
            </a:r>
            <a:r>
              <a:rPr b="1" lang="kk-KZ" sz="3200" strike="noStrike" u="none">
                <a:solidFill>
                  <a:srgbClr val="ffffff"/>
                </a:solidFill>
                <a:uFillTx/>
                <a:latin typeface="Times New Roman"/>
                <a:ea typeface="Times New Roman"/>
              </a:rPr>
              <a:t>критерийлері: </a:t>
            </a:r>
            <a:endParaRPr b="0" lang="ru-RU" sz="3200" strike="noStrike" u="none">
              <a:solidFill>
                <a:srgbClr val="000000"/>
              </a:solidFill>
              <a:uFillTx/>
              <a:latin typeface="Calibri"/>
            </a:endParaRPr>
          </a:p>
        </p:txBody>
      </p:sp>
      <p:sp>
        <p:nvSpPr>
          <p:cNvPr id="34" name="Rectangle 10"/>
          <p:cNvSpPr/>
          <p:nvPr/>
        </p:nvSpPr>
        <p:spPr>
          <a:xfrm>
            <a:off x="328680" y="1545120"/>
            <a:ext cx="11517120" cy="375156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Шығармадан кейіпкерлерге қатысты сөйлемдерді теріп жазып, сипаттама береді;</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Ләйлә қыздың басындағы қасіретті сипаттаған үзінділердің мәнін ашып, талдау жасайды; </a:t>
            </a:r>
            <a:endParaRPr b="0" lang="ru-RU" sz="3200" strike="noStrike" u="none">
              <a:solidFill>
                <a:srgbClr val="000000"/>
              </a:solidFill>
              <a:uFillTx/>
              <a:latin typeface="Calibri"/>
            </a:endParaRPr>
          </a:p>
          <a:p>
            <a:pPr algn="just">
              <a:lnSpc>
                <a:spcPct val="15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Times New Roman"/>
                <a:ea typeface="Times New Roman"/>
              </a:rPr>
              <a:t>Шығарманың композициялық  құрылымына талдау жасайды.</a:t>
            </a:r>
            <a:endParaRPr b="0" lang="ru-RU" sz="32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                               </a:t>
            </a:r>
            <a:endParaRPr b="0" lang="ru-RU" sz="1800" strike="noStrike" u="none">
              <a:solidFill>
                <a:srgbClr val="000000"/>
              </a:solidFill>
              <a:uFillTx/>
              <a:latin typeface="Calibri"/>
            </a:endParaRPr>
          </a:p>
        </p:txBody>
      </p:sp>
      <p:sp>
        <p:nvSpPr>
          <p:cNvPr id="3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8" name="Google Shape;77;p1"/>
          <p:cNvCxnSpPr/>
          <p:nvPr/>
        </p:nvCxnSpPr>
        <p:spPr>
          <a:xfrm>
            <a:off x="212400" y="6621120"/>
            <a:ext cx="11729160" cy="26280"/>
          </a:xfrm>
          <a:prstGeom prst="straightConnector1">
            <a:avLst/>
          </a:prstGeom>
          <a:ln w="57240">
            <a:solidFill>
              <a:srgbClr val="33cccc"/>
            </a:solidFill>
            <a:miter/>
          </a:ln>
        </p:spPr>
      </p:cxnSp>
      <p:cxnSp>
        <p:nvCxnSpPr>
          <p:cNvPr id="39" name="Google Shape;78;p1"/>
          <p:cNvCxnSpPr/>
          <p:nvPr/>
        </p:nvCxnSpPr>
        <p:spPr>
          <a:xfrm>
            <a:off x="757080" y="6364080"/>
            <a:ext cx="10694160" cy="37080"/>
          </a:xfrm>
          <a:prstGeom prst="straightConnector1">
            <a:avLst/>
          </a:prstGeom>
          <a:ln w="38160">
            <a:solidFill>
              <a:srgbClr val="4472c4"/>
            </a:solidFill>
            <a:miter/>
          </a:ln>
        </p:spPr>
      </p:cxnSp>
      <p:sp>
        <p:nvSpPr>
          <p:cNvPr id="40" name="Rectangle 9"/>
          <p:cNvSpPr/>
          <p:nvPr/>
        </p:nvSpPr>
        <p:spPr>
          <a:xfrm>
            <a:off x="5664240" y="1144080"/>
            <a:ext cx="6281640" cy="484416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r>
              <a:rPr b="0" lang="kk-KZ" sz="1600" strike="noStrike" u="none">
                <a:solidFill>
                  <a:srgbClr val="000000"/>
                </a:solidFill>
                <a:uFillTx/>
                <a:latin typeface="Times New Roman"/>
                <a:ea typeface="Times New Roman"/>
              </a:rPr>
              <a:t>	</a:t>
            </a:r>
            <a:r>
              <a:rPr b="0" lang="ru-RU" sz="1600" strike="noStrike" u="none">
                <a:solidFill>
                  <a:srgbClr val="000000"/>
                </a:solidFill>
                <a:uFillTx/>
                <a:latin typeface="Times New Roman"/>
                <a:ea typeface="Times New Roman"/>
              </a:rPr>
              <a:t>Шығарма авторы Роза Мұқанованың айтуы бойынша, Ләйлә бейнесі өмірден алынған. Ол – Семей полигонының құрбаны болған жан. Бір күні Семей өлкесінде туылып, мүгедек болған жандардың суреттері қойылған фотокөрмені аралап жүреді. Қасірет пен мұңға толы аналар мен балалар бейнесінің арасынан Роза Мұқанованың назары бір кішкентай қыздың суретіне түседі. Шамамен, 5–6 жастағы бүлдіршін қыздың көзінен үлкен қасіретті көруге болатындай. Суреттің астындағы «Еңлік. Оның жасы 14-те» деген жазуды оқиды. Түр-әлпеті жас баладай, ал қолы ғана өскен қыз жүзі мәңгілік бала бейнені сақтап қалған. Мүгедек қыздың жанары қатты әсер еткені соншалықты, Роза Мұқанова үлкен шығарманы дүниеге әкелді. </a:t>
            </a:r>
            <a:endParaRPr b="0" lang="ru-RU" sz="1600" strike="noStrike" u="none">
              <a:solidFill>
                <a:srgbClr val="000000"/>
              </a:solidFill>
              <a:uFillTx/>
              <a:latin typeface="Calibri"/>
            </a:endParaRPr>
          </a:p>
          <a:p>
            <a:pPr algn="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600" strike="noStrike" u="none">
                <a:solidFill>
                  <a:srgbClr val="000000"/>
                </a:solidFill>
                <a:uFillTx/>
                <a:latin typeface="Times New Roman"/>
                <a:ea typeface="Times New Roman"/>
              </a:rPr>
              <a:t>https://massaget.kz/ layfstayl/madeniet/ teatr/1340/ </a:t>
            </a:r>
            <a:r>
              <a:rPr b="0" lang="ru-RU" sz="1600" strike="noStrike" u="none">
                <a:solidFill>
                  <a:srgbClr val="000000"/>
                </a:solidFill>
                <a:uFillTx/>
                <a:latin typeface="Times New Roman"/>
                <a:ea typeface="Times New Roman"/>
              </a:rPr>
              <a:t>Бағалы дерек АРМ</a:t>
            </a:r>
            <a:endParaRPr b="0" lang="ru-RU" sz="1600" strike="noStrike" u="none">
              <a:solidFill>
                <a:srgbClr val="000000"/>
              </a:solidFill>
              <a:uFillTx/>
              <a:latin typeface="Calibri"/>
            </a:endParaRPr>
          </a:p>
        </p:txBody>
      </p:sp>
      <p:sp>
        <p:nvSpPr>
          <p:cNvPr id="41" name="Прямоугольник 9"/>
          <p:cNvSpPr/>
          <p:nvPr/>
        </p:nvSpPr>
        <p:spPr>
          <a:xfrm>
            <a:off x="1087200" y="201600"/>
            <a:ext cx="337860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Сабаққа кіріспе: </a:t>
            </a:r>
            <a:endParaRPr b="0" lang="ru-RU" sz="3200" strike="noStrike" u="none">
              <a:solidFill>
                <a:srgbClr val="000000"/>
              </a:solidFill>
              <a:uFillTx/>
              <a:latin typeface="Calibri"/>
            </a:endParaRPr>
          </a:p>
        </p:txBody>
      </p:sp>
      <p:pic>
        <p:nvPicPr>
          <p:cNvPr id="42" name="Picture 12" descr="Мәңгілік бала бейне» - қасіретке толы шығарма"/>
          <p:cNvPicPr/>
          <p:nvPr/>
        </p:nvPicPr>
        <p:blipFill>
          <a:blip r:embed="rId2"/>
          <a:stretch/>
        </p:blipFill>
        <p:spPr>
          <a:xfrm>
            <a:off x="571680" y="1841400"/>
            <a:ext cx="4762440" cy="314352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3" name="Рисунок 48" descr=""/>
          <p:cNvPicPr/>
          <p:nvPr/>
        </p:nvPicPr>
        <p:blipFill>
          <a:blip r:embed="rId1"/>
          <a:stretch/>
        </p:blipFill>
        <p:spPr>
          <a:xfrm>
            <a:off x="652320" y="7978680"/>
            <a:ext cx="200160" cy="203400"/>
          </a:xfrm>
          <a:prstGeom prst="rect">
            <a:avLst/>
          </a:prstGeom>
          <a:ln w="0">
            <a:noFill/>
          </a:ln>
        </p:spPr>
      </p:pic>
      <p:sp>
        <p:nvSpPr>
          <p:cNvPr id="4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pic>
        <p:nvPicPr>
          <p:cNvPr id="46" name="Схема 8" descr=""/>
          <p:cNvPicPr/>
          <p:nvPr/>
        </p:nvPicPr>
        <p:blipFill>
          <a:blip r:embed="rId2"/>
          <a:stretch/>
        </p:blipFill>
        <p:spPr>
          <a:xfrm>
            <a:off x="-6480" y="171360"/>
            <a:ext cx="12204720" cy="6869160"/>
          </a:xfrm>
          <a:prstGeom prst="rect">
            <a:avLst/>
          </a:prstGeom>
          <a:ln w="0">
            <a:noFill/>
          </a:ln>
        </p:spPr>
      </p:pic>
      <p:sp>
        <p:nvSpPr>
          <p:cNvPr id="47" name="Скругленный прямоугольник 9"/>
          <p:cNvSpPr/>
          <p:nvPr/>
        </p:nvSpPr>
        <p:spPr>
          <a:xfrm>
            <a:off x="163440" y="204840"/>
            <a:ext cx="3916440" cy="24429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Айталық, шығарманы идеялық мазмұны жағынан, тақырыпты баяндау ерекшеліктері тұрғысынан, сюжеттік, композициялық құрылысы, жанрлық сипаты жағынан талдауға болады</a:t>
            </a:r>
            <a:endParaRPr b="0" lang="ru-RU" sz="1800" strike="noStrike" u="none">
              <a:solidFill>
                <a:srgbClr val="000000"/>
              </a:solidFill>
              <a:uFillTx/>
              <a:latin typeface="Calibri"/>
            </a:endParaRPr>
          </a:p>
        </p:txBody>
      </p:sp>
      <p:sp>
        <p:nvSpPr>
          <p:cNvPr id="48" name="Скругленный прямоугольник 10"/>
          <p:cNvSpPr/>
          <p:nvPr/>
        </p:nvSpPr>
        <p:spPr>
          <a:xfrm>
            <a:off x="8134200" y="190440"/>
            <a:ext cx="3811680" cy="26481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Ал, поэзиялық шығарма болса интонациялык өзгешеліктері, ұйқасу түрі жағынан, әр түрлі шумақ, тармақтарды мазмұны жағынан талдауға болады</a:t>
            </a:r>
            <a:endParaRPr b="0" lang="ru-RU" sz="1800" strike="noStrike" u="none">
              <a:solidFill>
                <a:srgbClr val="000000"/>
              </a:solidFill>
              <a:uFillTx/>
              <a:latin typeface="Calibri"/>
            </a:endParaRPr>
          </a:p>
        </p:txBody>
      </p:sp>
      <p:sp>
        <p:nvSpPr>
          <p:cNvPr id="49" name="Скругленный прямоугольник 11"/>
          <p:cNvSpPr/>
          <p:nvPr/>
        </p:nvSpPr>
        <p:spPr>
          <a:xfrm>
            <a:off x="8215200" y="3924360"/>
            <a:ext cx="3754440" cy="26193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Шығарманың жекелеген бөлшектерін осылай әртүрлі қырынан талдағанда  шығарманы тұтас кабылдағандағы алатын әсерімізді толықтырып, байыта түсетіні сөзсіз.</a:t>
            </a:r>
            <a:endParaRPr b="0" lang="ru-RU" sz="1800" strike="noStrike" u="none">
              <a:solidFill>
                <a:srgbClr val="000000"/>
              </a:solidFill>
              <a:uFillTx/>
              <a:latin typeface="Calibri"/>
            </a:endParaRPr>
          </a:p>
        </p:txBody>
      </p:sp>
      <p:sp>
        <p:nvSpPr>
          <p:cNvPr id="50" name="Скругленный прямоугольник 12"/>
          <p:cNvSpPr/>
          <p:nvPr/>
        </p:nvSpPr>
        <p:spPr>
          <a:xfrm>
            <a:off x="163440" y="3905280"/>
            <a:ext cx="3794040" cy="26733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  </a:t>
            </a:r>
            <a:r>
              <a:rPr b="0" lang="kk-KZ" sz="1800" strike="noStrike" u="none">
                <a:solidFill>
                  <a:srgbClr val="ffffff"/>
                </a:solidFill>
                <a:uFillTx/>
                <a:latin typeface="Times New Roman"/>
                <a:ea typeface="Times New Roman"/>
              </a:rPr>
              <a:t>Әдеби шығарманың көркемдік, тілдік ерекшеліктерін зерттегенде, ұсақ, көзге түсе бермейтін сипат белгілеріне зер салып, сол аркылы көркем шығарманың бойындағы, құрылыс-бітіміндегі зор мәні бар қасиеттерін айқынырақ бағдарлауға ұмтыламыз. </a:t>
            </a:r>
            <a:endParaRPr b="0" lang="ru-RU" sz="18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1" name="Рисунок 48" descr=""/>
          <p:cNvPicPr/>
          <p:nvPr/>
        </p:nvPicPr>
        <p:blipFill>
          <a:blip r:embed="rId1"/>
          <a:stretch/>
        </p:blipFill>
        <p:spPr>
          <a:xfrm>
            <a:off x="652320" y="7978680"/>
            <a:ext cx="200160" cy="203400"/>
          </a:xfrm>
          <a:prstGeom prst="rect">
            <a:avLst/>
          </a:prstGeom>
          <a:ln w="0">
            <a:noFill/>
          </a:ln>
        </p:spPr>
      </p:pic>
      <p:sp>
        <p:nvSpPr>
          <p:cNvPr id="52"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5" name="Google Shape;77;p1"/>
          <p:cNvCxnSpPr/>
          <p:nvPr/>
        </p:nvCxnSpPr>
        <p:spPr>
          <a:xfrm>
            <a:off x="212400" y="6621120"/>
            <a:ext cx="11729160" cy="26280"/>
          </a:xfrm>
          <a:prstGeom prst="straightConnector1">
            <a:avLst/>
          </a:prstGeom>
          <a:ln w="57240">
            <a:solidFill>
              <a:srgbClr val="33cccc"/>
            </a:solidFill>
            <a:miter/>
          </a:ln>
        </p:spPr>
      </p:cxnSp>
      <p:cxnSp>
        <p:nvCxnSpPr>
          <p:cNvPr id="56" name="Google Shape;78;p1"/>
          <p:cNvCxnSpPr/>
          <p:nvPr/>
        </p:nvCxnSpPr>
        <p:spPr>
          <a:xfrm>
            <a:off x="757080" y="6364080"/>
            <a:ext cx="10694160" cy="37080"/>
          </a:xfrm>
          <a:prstGeom prst="straightConnector1">
            <a:avLst/>
          </a:prstGeom>
          <a:ln w="38160">
            <a:solidFill>
              <a:srgbClr val="4472c4"/>
            </a:solidFill>
            <a:miter/>
          </a:ln>
        </p:spPr>
      </p:cxnSp>
      <p:sp>
        <p:nvSpPr>
          <p:cNvPr id="57"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1-т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58" name="Rectangle 10"/>
          <p:cNvSpPr/>
          <p:nvPr/>
        </p:nvSpPr>
        <p:spPr>
          <a:xfrm>
            <a:off x="987480" y="894600"/>
            <a:ext cx="10422000" cy="1739880"/>
          </a:xfrm>
          <a:prstGeom prst="rect">
            <a:avLst/>
          </a:prstGeom>
          <a:noFill/>
          <a:ln w="0">
            <a:noFill/>
          </a:ln>
        </p:spPr>
        <p:style>
          <a:lnRef idx="0"/>
          <a:fillRef idx="0"/>
          <a:effectRef idx="0"/>
          <a:fontRef idx="minor"/>
        </p:style>
        <p:txBody>
          <a:bodyPr lIns="90000" rIns="90000" tIns="46800" bIns="46800" anchor="ctr">
            <a:spAutoFit/>
          </a:bodyPr>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Берілген кестеге шығармадан кейіпкерлерге қатысты сөйлемдерді теріп жазып, сипаттама беріңіз. </a:t>
            </a:r>
            <a:endParaRPr b="0" lang="ru-RU" sz="2400" strike="noStrike" u="none">
              <a:solidFill>
                <a:srgbClr val="000000"/>
              </a:solidFill>
              <a:uFillTx/>
              <a:latin typeface="Calibri"/>
            </a:endParaRPr>
          </a:p>
          <a:p>
            <a:pPr algn="just">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59" name="Прямоугольник 11"/>
          <p:cNvSpPr/>
          <p:nvPr/>
        </p:nvSpPr>
        <p:spPr>
          <a:xfrm>
            <a:off x="3011400" y="2077920"/>
            <a:ext cx="9180720" cy="1739880"/>
          </a:xfrm>
          <a:prstGeom prst="rect">
            <a:avLst/>
          </a:prstGeom>
          <a:noFill/>
          <a:ln w="0">
            <a:noFill/>
          </a:ln>
        </p:spPr>
        <p:style>
          <a:lnRef idx="0"/>
          <a:fillRef idx="0"/>
          <a:effectRef idx="0"/>
          <a:fontRef idx="minor"/>
        </p:style>
        <p:txBody>
          <a:bodyPr lIns="90000" rIns="90000" tIns="46800" bIns="46800" anchor="t">
            <a:spAutoFit/>
          </a:bodyPr>
          <a:p>
            <a:pPr>
              <a:lnSpc>
                <a:spcPct val="15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Дескрипторы: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шығармадан кейіпкерлерге қатысты сөйлемдерді көшіріп жазады;</a:t>
            </a:r>
            <a:endParaRPr b="0" lang="ru-RU" sz="2400" strike="noStrike" u="none">
              <a:solidFill>
                <a:srgbClr val="000000"/>
              </a:solidFill>
              <a:uFillTx/>
              <a:latin typeface="Calibri"/>
            </a:endParaRPr>
          </a:p>
          <a:p>
            <a:pPr>
              <a:lnSpc>
                <a:spcPct val="15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кейіпкерлерге сипаттама береді. </a:t>
            </a:r>
            <a:endParaRPr b="0" lang="ru-RU" sz="2400" strike="noStrike" u="none">
              <a:solidFill>
                <a:srgbClr val="000000"/>
              </a:solidFill>
              <a:uFillTx/>
              <a:latin typeface="Calibri"/>
            </a:endParaRPr>
          </a:p>
        </p:txBody>
      </p:sp>
      <p:graphicFrame>
        <p:nvGraphicFramePr>
          <p:cNvPr id="60" name=""/>
          <p:cNvGraphicFramePr/>
          <p:nvPr/>
        </p:nvGraphicFramePr>
        <p:xfrm>
          <a:off x="1881360" y="3984480"/>
          <a:ext cx="8640720" cy="2103480"/>
        </p:xfrm>
        <a:graphic>
          <a:graphicData uri="http://schemas.openxmlformats.org/drawingml/2006/table">
            <a:tbl>
              <a:tblPr/>
              <a:tblGrid>
                <a:gridCol w="2261880"/>
                <a:gridCol w="3189600"/>
                <a:gridCol w="3189240"/>
              </a:tblGrid>
              <a:tr h="420840">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Кейіпкерлер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Шығармадан үзінді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Кейіпкерге сипаттама</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Ләйлә</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Қатира </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Құмар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2084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Әжесі </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object 2"/>
          <p:cNvSpPr/>
          <p:nvPr/>
        </p:nvSpPr>
        <p:spPr>
          <a:xfrm>
            <a:off x="1440" y="-12600"/>
            <a:ext cx="12190680" cy="63972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sp>
        <p:nvSpPr>
          <p:cNvPr id="64" name="TextBox 8"/>
          <p:cNvSpPr/>
          <p:nvPr/>
        </p:nvSpPr>
        <p:spPr>
          <a:xfrm>
            <a:off x="1038240" y="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Өзіңізді тексеріңіз!</a:t>
            </a:r>
            <a:endParaRPr b="0" lang="ru-RU" sz="3200" strike="noStrike" u="none">
              <a:solidFill>
                <a:srgbClr val="000000"/>
              </a:solidFill>
              <a:uFillTx/>
              <a:latin typeface="Calibri"/>
            </a:endParaRPr>
          </a:p>
        </p:txBody>
      </p:sp>
      <p:graphicFrame>
        <p:nvGraphicFramePr>
          <p:cNvPr id="65" name=""/>
          <p:cNvGraphicFramePr/>
          <p:nvPr/>
        </p:nvGraphicFramePr>
        <p:xfrm>
          <a:off x="177840" y="728640"/>
          <a:ext cx="11791800" cy="6046920"/>
        </p:xfrm>
        <a:graphic>
          <a:graphicData uri="http://schemas.openxmlformats.org/drawingml/2006/table">
            <a:tbl>
              <a:tblPr/>
              <a:tblGrid>
                <a:gridCol w="819000"/>
                <a:gridCol w="7013520"/>
                <a:gridCol w="3959280"/>
              </a:tblGrid>
              <a:tr h="157788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1500" strike="noStrike" u="none">
                          <a:solidFill>
                            <a:srgbClr val="000000"/>
                          </a:solidFill>
                          <a:uFillTx/>
                          <a:latin typeface="Times New Roman"/>
                          <a:ea typeface="Calibri"/>
                        </a:rPr>
                        <a:t>Ләйлә</a:t>
                      </a:r>
                      <a:endParaRPr b="0" lang="ru-RU" sz="1500" strike="noStrike" u="none">
                        <a:solidFill>
                          <a:srgbClr val="000000"/>
                        </a:solidFill>
                        <a:uFillTx/>
                        <a:latin typeface="Calibri"/>
                      </a:endParaRPr>
                    </a:p>
                  </a:txBody>
                  <a:tcPr anchor="t" marL="68760" marR="6876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«О, жарық Ай, мүсіркеме сен мені. Мен күнәсіз қыз боламын. Сезімім бүтін, ақылым дұрыс. Бірақ мынау тіршілік дүниесінен безінген жұдырықтай жүрегім кек пен қасіретке толы. Мен өзіме адам сияқтымын, басқаларға адам емес, адам пейілін тәубеге түсіретін мүгедекпін. Қарауылдың адамдары мені көрген сайын: «Мұны Алла тағала адамдар тәубесіне келсін, қолаяғының саулығына, он екі мүшесінің дін амандығына шүкір етсін деп жаратқан», – дейді.</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500" strike="noStrike" u="none">
                          <a:solidFill>
                            <a:srgbClr val="000000"/>
                          </a:solidFill>
                          <a:uFillTx/>
                          <a:latin typeface="Times New Roman"/>
                          <a:ea typeface="Times New Roman"/>
                        </a:rPr>
                        <a:t>Шығарманың басты кейіпкері. Мүгедек, әрі мәңгілік бала бейнесі сақталған жан. Өмірінің тәттісінен көрген қиындығы басым болған. Тағдырдың тәлкегіне ұшырағанынан бөлек, Қатираның үйінің құлына, елдің мазағы мен аяушылығына айналған десек болады.</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r h="105120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1500" strike="noStrike" u="none">
                          <a:solidFill>
                            <a:srgbClr val="000000"/>
                          </a:solidFill>
                          <a:uFillTx/>
                          <a:latin typeface="Times New Roman"/>
                          <a:ea typeface="Times New Roman"/>
                        </a:rPr>
                        <a:t>Қатира </a:t>
                      </a:r>
                      <a:endParaRPr b="0" lang="ru-RU" sz="1500" strike="noStrike" u="none">
                        <a:solidFill>
                          <a:srgbClr val="000000"/>
                        </a:solidFill>
                        <a:uFillTx/>
                        <a:latin typeface="Calibri"/>
                      </a:endParaRPr>
                    </a:p>
                  </a:txBody>
                  <a:tcPr anchor="t" marL="68760" marR="6876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 </a:t>
                      </a:r>
                      <a:r>
                        <a:rPr b="0" lang="ru-RU" sz="1500" strike="noStrike" u="none">
                          <a:solidFill>
                            <a:srgbClr val="000000"/>
                          </a:solidFill>
                          <a:uFillTx/>
                          <a:latin typeface="Times New Roman"/>
                          <a:ea typeface="Times New Roman"/>
                        </a:rPr>
                        <a:t>Е, енді саған жетпей жүргені меңіреулік пе еді? Оған да жетерсің, меңіреу де атанарсың. Қыздың көзі жарқ етті. Қатира мырс етіп, айызы қанғандай қыздың аяқ-қолына сұқтана қарады. Ләйлә-қыз мүгедек денесіне сабырлылық жинай алмай, ызаға булығып, қалшылдап барады.</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kk-KZ" sz="1500" strike="noStrike" u="none">
                          <a:solidFill>
                            <a:srgbClr val="000000"/>
                          </a:solidFill>
                          <a:uFillTx/>
                          <a:latin typeface="Times New Roman"/>
                          <a:ea typeface="Times New Roman"/>
                        </a:rPr>
                        <a:t>Ләйләнің әпкесі. Ләйләнің қайғысымен бөлісу орнына оны жерден алып, жерге салған аяусыз жан. </a:t>
                      </a:r>
                      <a:r>
                        <a:rPr b="0" lang="ru-RU" sz="1500" strike="noStrike" u="none">
                          <a:solidFill>
                            <a:srgbClr val="000000"/>
                          </a:solidFill>
                          <a:uFillTx/>
                          <a:latin typeface="Times New Roman"/>
                          <a:ea typeface="Times New Roman"/>
                        </a:rPr>
                        <a:t>Өзінің жалғыз ұлының қамын жеген ана.</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r h="157788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Құмар</a:t>
                      </a:r>
                      <a:endParaRPr b="0" lang="ru-RU" sz="1500" strike="noStrike" u="none">
                        <a:solidFill>
                          <a:srgbClr val="000000"/>
                        </a:solidFill>
                        <a:uFillTx/>
                        <a:latin typeface="Calibri"/>
                      </a:endParaRPr>
                    </a:p>
                  </a:txBody>
                  <a:tcPr anchor="t" marL="68760" marR="6876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Қыз жып-жылы жігіт дауысына елең етті. Қаптаған жұрттың арасынан әлдекім жырылып қолын созып бұған қарай жақындай түсті. «Ой...й, – деп таңданды қыз. – Құмарды қара, Құмар! Қандай әдемі болып өсіп кеткенсің. Ғажап! Өзіммен бір партада отырған Құмарым ғой, көршім ғой. Құмар... Иә, сен мені үнемі «Ләйлек, Ақ Ләйлек» дейтінсің. «Ләйлек деген құстың аты. Ол сондай нәзік, сүйкімді құс» дейтінсің! Қыз біртүрлі есінен адасқандай есеңгіреп тұрып қалды.</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Ләйләнің бала күнгі жақын досы. Ол бала кезінде Ләйләні «ләйләк» деп атаған, оның нәзіктігімен түсіндірген. Тойдағы Ләйләнің елестеткен жаны.</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r h="1839960">
                <a:tc>
                  <a:txBody>
                    <a:bodyPr lIns="68760" rIns="68760" tIns="0" bIns="0" anchor="t">
                      <a:noAutofit/>
                    </a:bodyPr>
                    <a:p>
                      <a:pPr>
                        <a:lnSpc>
                          <a:spcPct val="115000"/>
                        </a:lnSpc>
                        <a:tabLst>
                          <a:tab algn="l" pos="0"/>
                          <a:tab algn="l" pos="119232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Әжесі </a:t>
                      </a:r>
                      <a:endParaRPr b="0" lang="ru-RU" sz="1500" strike="noStrike" u="none">
                        <a:solidFill>
                          <a:srgbClr val="000000"/>
                        </a:solidFill>
                        <a:uFillTx/>
                        <a:latin typeface="Calibri"/>
                      </a:endParaRPr>
                    </a:p>
                  </a:txBody>
                  <a:tcPr anchor="t" marL="68760" marR="6876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Сен Шыңғыстаудың етегінен көтерілген ауадағы қып-қызыл саңырауқұлақ іспетті лаулап тұрған алауға қызығып, жүгіре жөнелетін едің, қазір ше? «Апа, тау жақтағы әуеде қалықтап тұратын саңырауқұлақ бүгін тағы да түсіме кірді», – дейтін ең. Сонда әжең жарықтық: «О, қарғатайым-ау! Сен де, Құдай жеткізсе сол саңырауқұлақ сияқты жұрттың көзінің жауын алып, лаулап тұратын боласың», – деп мейірленіп, маңдайыңнан сүюші еді. </a:t>
                      </a:r>
                      <a:endParaRPr b="0" lang="ru-RU" sz="15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c>
                  <a:txBody>
                    <a:bodyPr lIns="56520" rIns="5652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500" strike="noStrike" u="none">
                          <a:solidFill>
                            <a:srgbClr val="000000"/>
                          </a:solidFill>
                          <a:uFillTx/>
                          <a:latin typeface="Times New Roman"/>
                          <a:ea typeface="Times New Roman"/>
                        </a:rPr>
                        <a:t>Ләйләнің балалық шағында тек жылы сөздермен жұбатып, қуантқан тұлға. Ләйләнің есінде әжесі жайында тек жақсы естеліктері сақталған.</a:t>
                      </a:r>
                      <a:endParaRPr b="0" lang="ru-RU" sz="1500" strike="noStrike" u="none">
                        <a:solidFill>
                          <a:srgbClr val="000000"/>
                        </a:solidFill>
                        <a:uFillTx/>
                        <a:latin typeface="Calibri"/>
                      </a:endParaRPr>
                    </a:p>
                  </a:txBody>
                  <a:tcPr anchor="t" marL="56520" marR="56520">
                    <a:lnL w="13680">
                      <a:solidFill>
                        <a:srgbClr val="2e77e2"/>
                      </a:solidFill>
                      <a:prstDash val="solid"/>
                    </a:lnL>
                    <a:lnR w="13680">
                      <a:solidFill>
                        <a:srgbClr val="2e77e2"/>
                      </a:solidFill>
                      <a:prstDash val="solid"/>
                    </a:lnR>
                    <a:lnT w="13680">
                      <a:solidFill>
                        <a:srgbClr val="2e77e2"/>
                      </a:solidFill>
                      <a:prstDash val="solid"/>
                    </a:lnT>
                    <a:lnB w="13680">
                      <a:solidFill>
                        <a:srgbClr val="2e77e2"/>
                      </a:solidFill>
                      <a:prstDash val="solid"/>
                    </a:lnB>
                    <a:solidFill>
                      <a:srgbClr val="ffffff"/>
                    </a:solidFill>
                  </a:tcPr>
                </a:tc>
              </a:tr>
            </a:tbl>
          </a:graphicData>
        </a:graphic>
      </p:graphicFrame>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6" name="Рисунок 48" descr=""/>
          <p:cNvPicPr/>
          <p:nvPr/>
        </p:nvPicPr>
        <p:blipFill>
          <a:blip r:embed="rId1"/>
          <a:stretch/>
        </p:blipFill>
        <p:spPr>
          <a:xfrm>
            <a:off x="652320" y="7978680"/>
            <a:ext cx="200160" cy="203400"/>
          </a:xfrm>
          <a:prstGeom prst="rect">
            <a:avLst/>
          </a:prstGeom>
          <a:ln w="0">
            <a:noFill/>
          </a:ln>
        </p:spPr>
      </p:pic>
      <p:sp>
        <p:nvSpPr>
          <p:cNvPr id="6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0" name="Google Shape;77;p1"/>
          <p:cNvCxnSpPr/>
          <p:nvPr/>
        </p:nvCxnSpPr>
        <p:spPr>
          <a:xfrm>
            <a:off x="212400" y="6621120"/>
            <a:ext cx="11729160" cy="26280"/>
          </a:xfrm>
          <a:prstGeom prst="straightConnector1">
            <a:avLst/>
          </a:prstGeom>
          <a:ln w="57240">
            <a:solidFill>
              <a:srgbClr val="33cccc"/>
            </a:solidFill>
            <a:miter/>
          </a:ln>
        </p:spPr>
      </p:cxnSp>
      <p:cxnSp>
        <p:nvCxnSpPr>
          <p:cNvPr id="71" name="Google Shape;78;p1"/>
          <p:cNvCxnSpPr/>
          <p:nvPr/>
        </p:nvCxnSpPr>
        <p:spPr>
          <a:xfrm>
            <a:off x="757080" y="6364080"/>
            <a:ext cx="10694160" cy="37080"/>
          </a:xfrm>
          <a:prstGeom prst="straightConnector1">
            <a:avLst/>
          </a:prstGeom>
          <a:ln w="38160">
            <a:solidFill>
              <a:srgbClr val="4472c4"/>
            </a:solidFill>
            <a:miter/>
          </a:ln>
        </p:spPr>
      </p:cxnSp>
      <p:sp>
        <p:nvSpPr>
          <p:cNvPr id="72"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sp>
        <p:nvSpPr>
          <p:cNvPr id="73" name="Rectangle 10"/>
          <p:cNvSpPr/>
          <p:nvPr/>
        </p:nvSpPr>
        <p:spPr>
          <a:xfrm>
            <a:off x="558720" y="1326960"/>
            <a:ext cx="1137276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Ләйлә қыздың басындағы қасіретті сипаттаған үзінділердің мәнін ашып, талдау жасаңыз.</a:t>
            </a:r>
            <a:endParaRPr b="0" lang="ru-RU" sz="2400" strike="noStrike" u="none">
              <a:solidFill>
                <a:srgbClr val="000000"/>
              </a:solidFill>
              <a:uFillTx/>
              <a:latin typeface="Calibri"/>
            </a:endParaRPr>
          </a:p>
        </p:txBody>
      </p:sp>
      <p:sp>
        <p:nvSpPr>
          <p:cNvPr id="74" name="Прямоугольник 12"/>
          <p:cNvSpPr/>
          <p:nvPr/>
        </p:nvSpPr>
        <p:spPr>
          <a:xfrm>
            <a:off x="7275600" y="3046320"/>
            <a:ext cx="47210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Дескрипторы:</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үзіндіні түсініп оқиды;</a:t>
            </a:r>
            <a:endParaRPr b="0" lang="ru-RU" sz="24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үзінділерге талдау жасайды.</a:t>
            </a:r>
            <a:endParaRPr b="0" lang="ru-RU" sz="2400" strike="noStrike" u="none">
              <a:solidFill>
                <a:srgbClr val="000000"/>
              </a:solidFill>
              <a:uFillTx/>
              <a:latin typeface="Calibri"/>
            </a:endParaRPr>
          </a:p>
        </p:txBody>
      </p:sp>
      <p:pic>
        <p:nvPicPr>
          <p:cNvPr id="75" name="Picture 12" descr=""/>
          <p:cNvPicPr/>
          <p:nvPr/>
        </p:nvPicPr>
        <p:blipFill>
          <a:blip r:embed="rId2"/>
          <a:srcRect l="34091" t="30787" r="32239" b="24813"/>
          <a:stretch/>
        </p:blipFill>
        <p:spPr>
          <a:xfrm>
            <a:off x="1392120" y="2455920"/>
            <a:ext cx="4381560" cy="324972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6" name="Рисунок 48" descr=""/>
          <p:cNvPicPr/>
          <p:nvPr/>
        </p:nvPicPr>
        <p:blipFill>
          <a:blip r:embed="rId1"/>
          <a:stretch/>
        </p:blipFill>
        <p:spPr>
          <a:xfrm>
            <a:off x="652320" y="7978680"/>
            <a:ext cx="200160" cy="203400"/>
          </a:xfrm>
          <a:prstGeom prst="rect">
            <a:avLst/>
          </a:prstGeom>
          <a:ln w="0">
            <a:noFill/>
          </a:ln>
        </p:spPr>
      </p:pic>
      <p:sp>
        <p:nvSpPr>
          <p:cNvPr id="77"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sp>
        <p:nvSpPr>
          <p:cNvPr id="80" name="TextBox 8"/>
          <p:cNvSpPr/>
          <p:nvPr/>
        </p:nvSpPr>
        <p:spPr>
          <a:xfrm>
            <a:off x="1133640" y="272880"/>
            <a:ext cx="424656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2-т</a:t>
            </a:r>
            <a:r>
              <a:rPr b="1" lang="kk-KZ" sz="3200" strike="noStrike" u="none">
                <a:solidFill>
                  <a:srgbClr val="ffffff"/>
                </a:solidFill>
                <a:uFillTx/>
                <a:latin typeface="Times New Roman"/>
                <a:ea typeface="Times New Roman"/>
              </a:rPr>
              <a:t>апсырма</a:t>
            </a:r>
            <a:endParaRPr b="0" lang="ru-RU" sz="3200" strike="noStrike" u="none">
              <a:solidFill>
                <a:srgbClr val="000000"/>
              </a:solidFill>
              <a:uFillTx/>
              <a:latin typeface="Calibri"/>
            </a:endParaRPr>
          </a:p>
        </p:txBody>
      </p:sp>
      <p:graphicFrame>
        <p:nvGraphicFramePr>
          <p:cNvPr id="81" name=""/>
          <p:cNvGraphicFramePr/>
          <p:nvPr/>
        </p:nvGraphicFramePr>
        <p:xfrm>
          <a:off x="181080" y="1593720"/>
          <a:ext cx="11756880" cy="4114800"/>
        </p:xfrm>
        <a:graphic>
          <a:graphicData uri="http://schemas.openxmlformats.org/drawingml/2006/table">
            <a:tbl>
              <a:tblPr/>
              <a:tblGrid>
                <a:gridCol w="5524560"/>
                <a:gridCol w="6232320"/>
              </a:tblGrid>
              <a:tr h="337680">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Шығармадан үзінді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Үзінділерге талдау</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1256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Терең сайға бет алған Ләйлә-қыз бұл сәтте беймезгіл рух тұрмақ, адамзат қасиетінің өзіне де сенуден қалған. Тек қана осындай меңіреу түнді, сол түнмен аймаласып, толыңсып тұратын қияқтай әдемі Айды сырлас еткен. Көкірегін кеулеген мұң арызын осы арада, терең сайда сыбырлайтын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31256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О, жарық Ай, мүсіркеме сен мені. Мен күнәсіз қыз боламын. Сезімім бүтін, ақылым дұрыс. Бірақ мынау тіршілік дүниесінен безінген жұдырықтай жүрегім кек пен қасіретке толы. Мен өзіме адам сияқтымын, басқаларға адам емес адам пейілін тәубаға түсіретін мүгедекпін</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r>
                        <a:rPr b="0" lang="kk-KZ" sz="1600" strike="noStrike" u="none">
                          <a:solidFill>
                            <a:srgbClr val="000000"/>
                          </a:solidFill>
                          <a:uFillTx/>
                          <a:latin typeface="Times New Roman"/>
                          <a:ea typeface="Times New Roman"/>
                        </a:rPr>
                        <a:t>Сөзді қара! «Адам емеспін бе», – дейді. Адам сиқы жоқ кейпіңе неге қарамайсың, а?</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81400">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Жан тапсырған төсектегі қыз суретін ұзақ аймалаған Ай биіктеп, жылжып кетті. Мәңгілік қоштасып кетті.</a:t>
                      </a:r>
                      <a:endParaRPr b="0" lang="ru-RU" sz="16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7308</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Nazgul</cp:lastModifiedBy>
  <cp:lastPrinted>2020-03-24T14:36:16Z</cp:lastPrinted>
  <dcterms:modified xsi:type="dcterms:W3CDTF">2021-05-12T07:10:15Z</dcterms:modified>
  <cp:revision>468</cp:revision>
  <dc:subject/>
  <dc:title>Презентация PowerPoint</dc:title>
</cp:coreProperties>
</file>