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docProps/core.xml" ContentType="application/vnd.openxmlformats-package.core-properties+xml"/>
  <Override PartName="/docProps/app.xml" ContentType="application/vnd.openxmlformats-officedocument.extended-properties+xml"/>
  <Override PartName="/_rels/.rels" ContentType="application/vnd.openxmlformats-package.relationships+xml"/>
  <Override PartName="/ppt/presentation.xml" ContentType="application/vnd.openxmlformats-officedocument.presentationml.presentation.main+xml"/>
  <Override PartName="/ppt/presProps.xml" ContentType="application/vnd.openxmlformats-officedocument.presentationml.presProps+xml"/>
  <Override PartName="/ppt/theme/theme1.xml" ContentType="application/vnd.openxmlformats-officedocument.theme+xml"/>
  <Override PartName="/ppt/slideMasters/_rels/slideMaster1.xml.rels" ContentType="application/vnd.openxmlformats-package.relationships+xml"/>
  <Override PartName="/ppt/slideMasters/slideMaster1.xml" ContentType="application/vnd.openxmlformats-officedocument.presentationml.slideMaster+xml"/>
  <Override PartName="/ppt/_rels/presentation.xml.rels" ContentType="application/vnd.openxmlformats-package.relationships+xml"/>
  <Override PartName="/ppt/slideLayouts/_rels/slideLayout1.xml.rels" ContentType="application/vnd.openxmlformats-package.relationships+xml"/>
  <Override PartName="/ppt/slideLayouts/slideLayout1.xml" ContentType="application/vnd.openxmlformats-officedocument.presentationml.slideLayout+xml"/>
  <Override PartName="/ppt/media/image1.png" ContentType="image/png"/>
  <Override PartName="/ppt/media/image2.jpeg" ContentType="image/jpeg"/>
  <Override PartName="/ppt/slides/slide1.xml" ContentType="application/vnd.openxmlformats-officedocument.presentationml.slide+xml"/>
  <Override PartName="/ppt/slides/slide2.xml" ContentType="application/vnd.openxmlformats-officedocument.presentationml.slide+xml"/>
  <Override PartName="/ppt/slides/slide10.xml" ContentType="application/vnd.openxmlformats-officedocument.presentationml.slide+xml"/>
  <Override PartName="/ppt/slides/slide3.xml" ContentType="application/vnd.openxmlformats-officedocument.presentationml.slide+xml"/>
  <Override PartName="/ppt/slides/slide11.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4.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slide5.xml" ContentType="application/vnd.openxmlformats-officedocument.presentationml.slide+xml"/>
  <Override PartName="/ppt/slides/_rels/slide14.xml.rels" ContentType="application/vnd.openxmlformats-package.relationships+xml"/>
  <Override PartName="/ppt/slides/_rels/slide13.xml.rels" ContentType="application/vnd.openxmlformats-package.relationships+xml"/>
  <Override PartName="/ppt/slides/_rels/slide9.xml.rels" ContentType="application/vnd.openxmlformats-package.relationships+xml"/>
  <Override PartName="/ppt/slides/_rels/slide12.xml.rels" ContentType="application/vnd.openxmlformats-package.relationships+xml"/>
  <Override PartName="/ppt/slides/_rels/slide8.xml.rels" ContentType="application/vnd.openxmlformats-package.relationships+xml"/>
  <Override PartName="/ppt/slides/_rels/slide11.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3.xml.rels" ContentType="application/vnd.openxmlformats-package.relationships+xml"/>
  <Override PartName="/ppt/slides/_rels/slide2.xml.rels" ContentType="application/vnd.openxmlformats-package.relationships+xml"/>
  <Override PartName="/ppt/slides/_rels/slide7.xml.rels" ContentType="application/vnd.openxmlformats-package.relationships+xml"/>
  <Override PartName="/ppt/slides/_rels/slide10.xml.rels" ContentType="application/vnd.openxmlformats-package.relationships+xml"/>
  <Override PartName="/ppt/slides/_rels/slide1.xml.rels" ContentType="application/vnd.openxmlformats-package.relationships+xml"/>
  <Override PartName="/ppt/slides/slide13.xml" ContentType="application/vnd.openxmlformats-officedocument.presentationml.slide+xml"/>
  <Override PartName="/ppt/slides/slide6.xml" ContentType="application/vnd.openxmlformats-officedocument.presentationml.slide+xml"/>
  <Override PartName="/ppt/slides/slide14.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Lst>
  <p:sldSz cx="12193588" cy="6858000"/>
  <p:notesSz cx="6858000" cy="91440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Default">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B4DB6CFD-FA1C-420C-A547-D7D9565D1611}" type="slidenum">
              <a:t>&lt;#&gt;</a:t>
            </a:fld>
          </a:p>
        </p:txBody>
      </p:sp>
      <p:sp>
        <p:nvSpPr>
          <p:cNvPr id="4" name="PlaceHolder 3"/>
          <p:cNvSpPr>
            <a:spLocks noGrp="1"/>
          </p:cNvSpPr>
          <p:nvPr>
            <p:ph type="dt" idx="1"/>
          </p:nvPr>
        </p:nvSpPr>
        <p:spPr/>
        <p:txBody>
          <a:bodyPr/>
          <a:p>
            <a:r>
              <a:rPr lang="ru-RU"/>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e7e6e6"/>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838080" y="365040"/>
            <a:ext cx="10515600" cy="1325520"/>
          </a:xfrm>
          <a:prstGeom prst="rect">
            <a:avLst/>
          </a:prstGeom>
          <a:noFill/>
          <a:ln w="0">
            <a:noFill/>
          </a:ln>
        </p:spPr>
        <p:txBody>
          <a:bodyPr lIns="90000" rIns="90000" tIns="46800" bIns="46800" anchor="ctr">
            <a:noAutofit/>
          </a:bodyPr>
          <a:p>
            <a:pPr indent="0">
              <a:lnSpc>
                <a:spcPct val="9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4400" strike="noStrike" u="none">
                <a:solidFill>
                  <a:srgbClr val="000000"/>
                </a:solidFill>
                <a:uFillTx/>
                <a:latin typeface="Calibri Light"/>
              </a:rPr>
              <a:t>Click to edit the title text format</a:t>
            </a:r>
            <a:endParaRPr b="0" lang="ru-RU" sz="4400" strike="noStrike" u="none">
              <a:solidFill>
                <a:srgbClr val="000000"/>
              </a:solidFill>
              <a:uFillTx/>
              <a:latin typeface="Calibri Light"/>
            </a:endParaRPr>
          </a:p>
        </p:txBody>
      </p:sp>
      <p:sp>
        <p:nvSpPr>
          <p:cNvPr id="1" name="PlaceHolder 2"/>
          <p:cNvSpPr>
            <a:spLocks noGrp="1"/>
          </p:cNvSpPr>
          <p:nvPr>
            <p:ph type="body"/>
          </p:nvPr>
        </p:nvSpPr>
        <p:spPr>
          <a:xfrm>
            <a:off x="838080" y="1825200"/>
            <a:ext cx="10515600" cy="4351320"/>
          </a:xfrm>
          <a:prstGeom prst="rect">
            <a:avLst/>
          </a:prstGeom>
          <a:noFill/>
          <a:ln w="0">
            <a:noFill/>
          </a:ln>
        </p:spPr>
        <p:txBody>
          <a:bodyPr lIns="90000" rIns="90000" tIns="46800" bIns="46800" anchor="t">
            <a:normAutofit/>
          </a:bodyPr>
          <a:p>
            <a:pPr marL="2286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Click to edit the outline text format</a:t>
            </a:r>
            <a:endParaRPr b="0" lang="ru-RU" sz="2800" strike="noStrike" u="none">
              <a:solidFill>
                <a:srgbClr val="000000"/>
              </a:solidFill>
              <a:uFillTx/>
              <a:latin typeface="Calibri"/>
            </a:endParaRPr>
          </a:p>
          <a:p>
            <a:pPr lvl="1" marL="6858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Second Outline Level</a:t>
            </a:r>
            <a:endParaRPr b="0" lang="ru-RU" sz="2800" strike="noStrike" u="none">
              <a:solidFill>
                <a:srgbClr val="000000"/>
              </a:solidFill>
              <a:uFillTx/>
              <a:latin typeface="Calibri"/>
            </a:endParaRPr>
          </a:p>
          <a:p>
            <a:pPr lvl="2" marL="11430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Third Outline Level</a:t>
            </a:r>
            <a:endParaRPr b="0" lang="ru-RU" sz="2800" strike="noStrike" u="none">
              <a:solidFill>
                <a:srgbClr val="000000"/>
              </a:solidFill>
              <a:uFillTx/>
              <a:latin typeface="Calibri"/>
            </a:endParaRPr>
          </a:p>
          <a:p>
            <a:pPr lvl="3" marL="16002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Fourth Outline Level</a:t>
            </a:r>
            <a:endParaRPr b="0" lang="ru-RU" sz="2800" strike="noStrike" u="none">
              <a:solidFill>
                <a:srgbClr val="000000"/>
              </a:solidFill>
              <a:uFillTx/>
              <a:latin typeface="Calibri"/>
            </a:endParaRPr>
          </a:p>
          <a:p>
            <a:pPr lvl="4" marL="20574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Fifth Outline Level</a:t>
            </a:r>
            <a:endParaRPr b="0" lang="ru-RU" sz="2800" strike="noStrike" u="none">
              <a:solidFill>
                <a:srgbClr val="000000"/>
              </a:solidFill>
              <a:uFillTx/>
              <a:latin typeface="Calibri"/>
            </a:endParaRPr>
          </a:p>
          <a:p>
            <a:pPr lvl="5" marL="20574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Sixth Outline Level</a:t>
            </a:r>
            <a:endParaRPr b="0" lang="ru-RU" sz="2800" strike="noStrike" u="none">
              <a:solidFill>
                <a:srgbClr val="000000"/>
              </a:solidFill>
              <a:uFillTx/>
              <a:latin typeface="Calibri"/>
            </a:endParaRPr>
          </a:p>
          <a:p>
            <a:pPr lvl="6" marL="20574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Seventh Outline Level</a:t>
            </a:r>
            <a:endParaRPr b="0" lang="ru-RU" sz="2800" strike="noStrike" u="none">
              <a:solidFill>
                <a:srgbClr val="000000"/>
              </a:solidFill>
              <a:uFillTx/>
              <a:latin typeface="Calibri"/>
            </a:endParaRPr>
          </a:p>
        </p:txBody>
      </p:sp>
      <p:sp>
        <p:nvSpPr>
          <p:cNvPr id="2" name="PlaceHolder 3"/>
          <p:cNvSpPr>
            <a:spLocks noGrp="1"/>
          </p:cNvSpPr>
          <p:nvPr>
            <p:ph type="dt" idx="1"/>
          </p:nvPr>
        </p:nvSpPr>
        <p:spPr>
          <a:xfrm>
            <a:off x="838080" y="6356520"/>
            <a:ext cx="2743200" cy="365040"/>
          </a:xfrm>
          <a:prstGeom prst="rect">
            <a:avLst/>
          </a:prstGeom>
          <a:noFill/>
          <a:ln w="0">
            <a:noFill/>
          </a:ln>
        </p:spPr>
        <p:txBody>
          <a:bodyPr lIns="90000" rIns="90000" tIns="46800" bIns="46800" anchor="ctr">
            <a:noAutofit/>
          </a:bodyPr>
          <a:lstStyle>
            <a:lvl1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ru-RU" sz="1200" strike="noStrike" u="none">
                <a:solidFill>
                  <a:srgbClr val="898989"/>
                </a:solidFill>
                <a:uFillTx/>
                <a:latin typeface="Calibri"/>
              </a:defRPr>
            </a:lvl1pPr>
          </a:lstStyle>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200" strike="noStrike" u="none">
                <a:solidFill>
                  <a:srgbClr val="898989"/>
                </a:solidFill>
                <a:uFillTx/>
                <a:latin typeface="Calibri"/>
              </a:rPr>
              <a:t>&lt;date/time&gt;</a:t>
            </a:r>
            <a:endParaRPr b="0" lang="ru-RU" sz="1200" strike="noStrike" u="none">
              <a:solidFill>
                <a:srgbClr val="000000"/>
              </a:solidFill>
              <a:uFillTx/>
              <a:latin typeface="Calibri"/>
            </a:endParaRPr>
          </a:p>
        </p:txBody>
      </p:sp>
      <p:sp>
        <p:nvSpPr>
          <p:cNvPr id="3" name="PlaceHolder 4"/>
          <p:cNvSpPr>
            <a:spLocks noGrp="1"/>
          </p:cNvSpPr>
          <p:nvPr>
            <p:ph type="ftr" idx="2"/>
          </p:nvPr>
        </p:nvSpPr>
        <p:spPr>
          <a:xfrm>
            <a:off x="4038480" y="6356520"/>
            <a:ext cx="4114800" cy="365040"/>
          </a:xfrm>
          <a:prstGeom prst="rect">
            <a:avLst/>
          </a:prstGeom>
          <a:noFill/>
          <a:ln w="0">
            <a:noFill/>
          </a:ln>
        </p:spPr>
        <p:txBody>
          <a:bodyPr lIns="90000" rIns="90000" tIns="46800" bIns="46800" anchor="ctr">
            <a:noAutofit/>
          </a:bodyPr>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4" name="PlaceHolder 5"/>
          <p:cNvSpPr>
            <a:spLocks noGrp="1"/>
          </p:cNvSpPr>
          <p:nvPr>
            <p:ph type="sldNum" idx="3"/>
          </p:nvPr>
        </p:nvSpPr>
        <p:spPr>
          <a:xfrm>
            <a:off x="8610480" y="6356520"/>
            <a:ext cx="2743200" cy="365040"/>
          </a:xfrm>
          <a:prstGeom prst="rect">
            <a:avLst/>
          </a:prstGeom>
          <a:noFill/>
          <a:ln w="0">
            <a:noFill/>
          </a:ln>
        </p:spPr>
        <p:txBody>
          <a:bodyPr lIns="90000" rIns="90000" tIns="46800" bIns="46800" anchor="ctr">
            <a:noAutofit/>
          </a:bodyPr>
          <a:lstStyle>
            <a:lvl1pPr indent="0" algn="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ru-RU" sz="1200" strike="noStrike" u="none">
                <a:solidFill>
                  <a:srgbClr val="898989"/>
                </a:solidFill>
                <a:uFillTx/>
                <a:latin typeface="Calibri"/>
              </a:defRPr>
            </a:lvl1pPr>
          </a:lstStyle>
          <a:p>
            <a:pPr indent="0" algn="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A499EE23-083E-456F-918F-415661D478BC}" type="slidenum">
              <a:rPr b="0" lang="ru-RU" sz="1200" strike="noStrike" u="none">
                <a:solidFill>
                  <a:srgbClr val="898989"/>
                </a:solidFill>
                <a:uFillTx/>
                <a:latin typeface="Calibri"/>
              </a:rPr>
              <a:t>&lt;number&gt;</a:t>
            </a:fld>
            <a:endParaRPr b="0" lang="ru-RU" sz="1200" strike="noStrike" u="none">
              <a:solidFill>
                <a:srgbClr val="000000"/>
              </a:solidFill>
              <a:uFillTx/>
              <a:latin typeface="Calibri"/>
            </a:endParaRPr>
          </a:p>
        </p:txBody>
      </p:sp>
    </p:spTree>
  </p:cSld>
  <p:clrMap bg1="lt1" tx1="dk1" bg2="lt2" tx2="dk2" accent1="accent1" accent2="accent2" accent3="accent3" accent4="accent4" accent5="accent5" accent6="accent6" hlink="hlink" folHlink="folHlink"/>
  <p:sldLayoutIdLst>
    <p:sldLayoutId id="2147483649" r:id="rId2"/>
  </p:sldLayoutIdLst>
</p:sldMaster>
</file>

<file path=ppt/slides/_rels/slide1.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2.jpeg"/><Relationship Id="rId3"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1.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12.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13.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14.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3.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5" name="Рисунок 48" descr=""/>
          <p:cNvPicPr/>
          <p:nvPr/>
        </p:nvPicPr>
        <p:blipFill>
          <a:blip r:embed="rId1"/>
          <a:stretch/>
        </p:blipFill>
        <p:spPr>
          <a:xfrm>
            <a:off x="652320" y="7978680"/>
            <a:ext cx="200160" cy="203400"/>
          </a:xfrm>
          <a:prstGeom prst="rect">
            <a:avLst/>
          </a:prstGeom>
          <a:ln w="0">
            <a:noFill/>
          </a:ln>
        </p:spPr>
      </p:pic>
      <p:sp>
        <p:nvSpPr>
          <p:cNvPr id="6" name="object 2"/>
          <p:cNvSpPr/>
          <p:nvPr/>
        </p:nvSpPr>
        <p:spPr>
          <a:xfrm>
            <a:off x="-17640" y="-58680"/>
            <a:ext cx="12188880" cy="977760"/>
          </a:xfrm>
          <a:prstGeom prst="pie">
            <a:avLst/>
          </a:pr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cxnSp>
        <p:nvCxnSpPr>
          <p:cNvPr id="7" name="Google Shape;77;p1"/>
          <p:cNvCxnSpPr/>
          <p:nvPr/>
        </p:nvCxnSpPr>
        <p:spPr>
          <a:xfrm>
            <a:off x="212400" y="6621120"/>
            <a:ext cx="11729160" cy="26280"/>
          </a:xfrm>
          <a:prstGeom prst="straightConnector1">
            <a:avLst/>
          </a:prstGeom>
          <a:ln w="57240">
            <a:solidFill>
              <a:srgbClr val="33cccc"/>
            </a:solidFill>
            <a:miter/>
          </a:ln>
        </p:spPr>
      </p:cxnSp>
      <p:cxnSp>
        <p:nvCxnSpPr>
          <p:cNvPr id="8" name="Google Shape;78;p1"/>
          <p:cNvCxnSpPr/>
          <p:nvPr/>
        </p:nvCxnSpPr>
        <p:spPr>
          <a:xfrm>
            <a:off x="752400" y="5344920"/>
            <a:ext cx="10694160" cy="35640"/>
          </a:xfrm>
          <a:prstGeom prst="straightConnector1">
            <a:avLst/>
          </a:prstGeom>
          <a:ln w="57240">
            <a:solidFill>
              <a:srgbClr val="4472c4"/>
            </a:solidFill>
            <a:miter/>
          </a:ln>
        </p:spPr>
      </p:cxnSp>
      <p:sp>
        <p:nvSpPr>
          <p:cNvPr id="9" name="TextBox 25"/>
          <p:cNvSpPr/>
          <p:nvPr/>
        </p:nvSpPr>
        <p:spPr>
          <a:xfrm>
            <a:off x="996840" y="3578400"/>
            <a:ext cx="10449000" cy="19227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3000" strike="noStrike" u="none">
                <a:solidFill>
                  <a:srgbClr val="000000"/>
                </a:solidFill>
                <a:uFillTx/>
                <a:latin typeface="Times New Roman"/>
                <a:ea typeface="Times New Roman"/>
              </a:rPr>
              <a:t>Сабақтың тақырыбы: Т.Ахтанов «Күй аңызы»  әңгімесінің</a:t>
            </a:r>
            <a:endParaRPr b="0" lang="ru-RU" sz="30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3000" strike="noStrike" u="none">
                <a:solidFill>
                  <a:srgbClr val="000000"/>
                </a:solidFill>
                <a:uFillTx/>
                <a:latin typeface="Times New Roman"/>
                <a:ea typeface="Times New Roman"/>
              </a:rPr>
              <a:t>                                          </a:t>
            </a:r>
            <a:r>
              <a:rPr b="1" lang="ru-RU" sz="3000" strike="noStrike" u="none">
                <a:solidFill>
                  <a:srgbClr val="000000"/>
                </a:solidFill>
                <a:uFillTx/>
                <a:latin typeface="Times New Roman"/>
                <a:ea typeface="Times New Roman"/>
              </a:rPr>
              <a:t>тақырыбы мен идеясы</a:t>
            </a:r>
            <a:endParaRPr b="0" lang="ru-RU" sz="30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3000" strike="noStrike" u="none">
                <a:solidFill>
                  <a:srgbClr val="000000"/>
                </a:solidFill>
                <a:uFillTx/>
                <a:latin typeface="Times New Roman"/>
                <a:ea typeface="Times New Roman"/>
              </a:rPr>
              <a:t>                                       </a:t>
            </a:r>
            <a:endParaRPr b="0" lang="ru-RU" sz="3000" strike="noStrike" u="none">
              <a:solidFill>
                <a:srgbClr val="000000"/>
              </a:solidFill>
              <a:uFillTx/>
              <a:latin typeface="Calibri"/>
            </a:endParaRPr>
          </a:p>
        </p:txBody>
      </p:sp>
      <p:sp>
        <p:nvSpPr>
          <p:cNvPr id="10" name="TextBox 9"/>
          <p:cNvSpPr/>
          <p:nvPr/>
        </p:nvSpPr>
        <p:spPr>
          <a:xfrm>
            <a:off x="8860320" y="30240"/>
            <a:ext cx="3047040" cy="703800"/>
          </a:xfrm>
          <a:prstGeom prst="rect">
            <a:avLst/>
          </a:prstGeom>
          <a:noFill/>
          <a:ln w="0">
            <a:noFill/>
          </a:ln>
        </p:spPr>
        <p:style>
          <a:lnRef idx="0"/>
          <a:fillRef idx="0"/>
          <a:effectRef idx="0"/>
          <a:fontRef idx="minor"/>
        </p:style>
        <p:txBody>
          <a:bodyPr wrap="none" lIns="90000" rIns="90000" tIns="46800" bIns="4680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ffd966"/>
                </a:solidFill>
                <a:uFillTx/>
                <a:latin typeface="Times New Roman"/>
                <a:ea typeface="Times New Roman"/>
              </a:rPr>
              <a:t>ҚАЗАҚ ӘДЕБИЕТІ </a:t>
            </a:r>
            <a:r>
              <a:rPr b="1" lang="en-US" sz="2000" strike="noStrike" u="none">
                <a:solidFill>
                  <a:srgbClr val="ffd966"/>
                </a:solidFill>
                <a:uFillTx/>
                <a:latin typeface="Times New Roman"/>
                <a:ea typeface="Times New Roman"/>
              </a:rPr>
              <a:t> </a:t>
            </a:r>
            <a:r>
              <a:rPr b="1" lang="kk-KZ" sz="2000" strike="noStrike" u="none">
                <a:solidFill>
                  <a:srgbClr val="ffd966"/>
                </a:solidFill>
                <a:uFillTx/>
                <a:latin typeface="Times New Roman"/>
                <a:ea typeface="Times New Roman"/>
              </a:rPr>
              <a:t>(Т1)</a:t>
            </a:r>
            <a:endParaRPr b="0" lang="ru-RU" sz="2000" strike="noStrike" u="none">
              <a:solidFill>
                <a:srgbClr val="000000"/>
              </a:solidFill>
              <a:uFillTx/>
              <a:latin typeface="Calibri"/>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000" strike="noStrike" u="none">
                <a:solidFill>
                  <a:srgbClr val="ffd966"/>
                </a:solidFill>
                <a:uFillTx/>
                <a:latin typeface="Times New Roman"/>
                <a:ea typeface="Times New Roman"/>
              </a:rPr>
              <a:t>8-СЫНЫП</a:t>
            </a:r>
            <a:endParaRPr b="0" lang="ru-RU" sz="2000" strike="noStrike" u="none">
              <a:solidFill>
                <a:srgbClr val="000000"/>
              </a:solidFill>
              <a:uFillTx/>
              <a:latin typeface="Calibri"/>
            </a:endParaRPr>
          </a:p>
        </p:txBody>
      </p:sp>
      <p:sp>
        <p:nvSpPr>
          <p:cNvPr id="11" name="TextBox 1"/>
          <p:cNvSpPr/>
          <p:nvPr/>
        </p:nvSpPr>
        <p:spPr>
          <a:xfrm>
            <a:off x="3681360" y="992160"/>
            <a:ext cx="7954920" cy="10695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3000" strike="noStrike" u="none">
                <a:solidFill>
                  <a:srgbClr val="000000"/>
                </a:solidFill>
                <a:uFillTx/>
                <a:latin typeface="Times New Roman"/>
                <a:ea typeface="Times New Roman"/>
              </a:rPr>
              <a:t>Бөлім  атауы: </a:t>
            </a:r>
            <a:r>
              <a:rPr b="1" lang="kk-KZ" sz="3200" strike="noStrike" u="none">
                <a:solidFill>
                  <a:srgbClr val="000000"/>
                </a:solidFill>
                <a:uFillTx/>
                <a:latin typeface="Times New Roman"/>
                <a:ea typeface="Times New Roman"/>
              </a:rPr>
              <a:t>Қиял мен шындық</a:t>
            </a:r>
            <a:endParaRPr b="0" lang="ru-RU" sz="3200" strike="noStrike" u="none">
              <a:solidFill>
                <a:srgbClr val="000000"/>
              </a:solidFill>
              <a:uFillTx/>
              <a:latin typeface="Calibri"/>
            </a:endParaRPr>
          </a:p>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3200" strike="noStrike" u="none">
                <a:solidFill>
                  <a:srgbClr val="000000"/>
                </a:solidFill>
                <a:uFillTx/>
                <a:latin typeface="Calibri"/>
              </a:rPr>
              <a:t> </a:t>
            </a:r>
            <a:r>
              <a:rPr b="1" lang="kk-KZ" sz="3000" strike="noStrike" u="none">
                <a:solidFill>
                  <a:srgbClr val="000000"/>
                </a:solidFill>
                <a:uFillTx/>
                <a:latin typeface="Times New Roman"/>
                <a:ea typeface="Times New Roman"/>
              </a:rPr>
              <a:t> </a:t>
            </a:r>
            <a:r>
              <a:rPr b="0" lang="kk-KZ" sz="3000" strike="noStrike" u="none">
                <a:solidFill>
                  <a:srgbClr val="000000"/>
                </a:solidFill>
                <a:uFillTx/>
                <a:latin typeface="Times New Roman"/>
                <a:ea typeface="Times New Roman"/>
              </a:rPr>
              <a:t> </a:t>
            </a:r>
            <a:r>
              <a:rPr b="1" lang="kk-KZ" sz="3000" strike="noStrike" u="none">
                <a:solidFill>
                  <a:srgbClr val="000000"/>
                </a:solidFill>
                <a:uFillTx/>
                <a:latin typeface="Times New Roman"/>
                <a:ea typeface="Consolas"/>
              </a:rPr>
              <a:t>  </a:t>
            </a:r>
            <a:r>
              <a:rPr b="1" lang="kk-KZ" sz="3000" strike="noStrike" u="none">
                <a:solidFill>
                  <a:srgbClr val="000000"/>
                </a:solidFill>
                <a:uFillTx/>
                <a:latin typeface="Times New Roman"/>
                <a:ea typeface="Times New Roman"/>
              </a:rPr>
              <a:t> </a:t>
            </a:r>
            <a:endParaRPr b="0" lang="ru-RU" sz="3000" strike="noStrike" u="none">
              <a:solidFill>
                <a:srgbClr val="000000"/>
              </a:solidFill>
              <a:uFillTx/>
              <a:latin typeface="Calibri"/>
            </a:endParaRPr>
          </a:p>
        </p:txBody>
      </p:sp>
      <p:pic>
        <p:nvPicPr>
          <p:cNvPr id="12" name="Picture 13" descr="Қайсар талант"/>
          <p:cNvPicPr/>
          <p:nvPr/>
        </p:nvPicPr>
        <p:blipFill>
          <a:blip r:embed="rId2"/>
          <a:stretch/>
        </p:blipFill>
        <p:spPr>
          <a:xfrm>
            <a:off x="836640" y="990720"/>
            <a:ext cx="1895400" cy="2568600"/>
          </a:xfrm>
          <a:prstGeom prst="rect">
            <a:avLst/>
          </a:prstGeom>
          <a:ln w="0">
            <a:noFill/>
          </a:ln>
        </p:spPr>
      </p:pic>
    </p:spTree>
  </p:cSld>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graphicFrame>
        <p:nvGraphicFramePr>
          <p:cNvPr id="49" name=""/>
          <p:cNvGraphicFramePr/>
          <p:nvPr/>
        </p:nvGraphicFramePr>
        <p:xfrm>
          <a:off x="588960" y="2075040"/>
          <a:ext cx="10449000" cy="3200400"/>
        </p:xfrm>
        <a:graphic>
          <a:graphicData uri="http://schemas.openxmlformats.org/drawingml/2006/table">
            <a:tbl>
              <a:tblPr/>
              <a:tblGrid>
                <a:gridCol w="6184800"/>
                <a:gridCol w="4264200"/>
              </a:tblGrid>
              <a:tr h="366120">
                <a:tc>
                  <a:txBody>
                    <a:bodyPr anchor="t">
                      <a:noAutofit/>
                    </a:bodyPr>
                    <a:p>
                      <a:pPr algn="ct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ffc000"/>
                          </a:solidFill>
                          <a:uFillTx/>
                          <a:latin typeface="Calibri"/>
                        </a:rPr>
                        <a:t>Шығармадан үзінді </a:t>
                      </a: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5b9bd5"/>
                    </a:solidFill>
                  </a:tcPr>
                </a:tc>
                <a:tc>
                  <a:txBody>
                    <a:bodyPr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ffc000"/>
                          </a:solidFill>
                          <a:uFillTx/>
                          <a:latin typeface="Calibri"/>
                        </a:rPr>
                        <a:t>                           </a:t>
                      </a:r>
                      <a:r>
                        <a:rPr b="1" lang="kk-KZ" sz="1800" strike="noStrike" u="none">
                          <a:solidFill>
                            <a:srgbClr val="ffc000"/>
                          </a:solidFill>
                          <a:uFillTx/>
                          <a:latin typeface="Calibri"/>
                        </a:rPr>
                        <a:t>Сіздің пікіріңіз</a:t>
                      </a: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5b9bd5"/>
                    </a:solidFill>
                  </a:tcPr>
                </a:tc>
              </a:tr>
              <a:tr h="2834280">
                <a:tc>
                  <a:txBody>
                    <a:bodyPr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800" strike="noStrike" u="none">
                          <a:solidFill>
                            <a:srgbClr val="7030a0"/>
                          </a:solidFill>
                          <a:uFillTx/>
                          <a:latin typeface="Calibri"/>
                        </a:rPr>
                        <a:t>Біз қайдан білейік, ел «Нар идірген» күйі осылай туыпты десед</a:t>
                      </a:r>
                      <a:r>
                        <a:rPr b="0" lang="kk-KZ" sz="1800" strike="noStrike" u="none">
                          <a:solidFill>
                            <a:srgbClr val="7030a0"/>
                          </a:solidFill>
                          <a:uFillTx/>
                          <a:latin typeface="Calibri"/>
                        </a:rPr>
                        <a:t>і.</a:t>
                      </a: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d2deef"/>
                    </a:solidFill>
                  </a:tcPr>
                </a:tc>
                <a:tc>
                  <a:txBody>
                    <a:bodyPr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d2deef"/>
                    </a:solidFill>
                  </a:tcPr>
                </a:tc>
              </a:tr>
            </a:tbl>
          </a:graphicData>
        </a:graphic>
      </p:graphicFrame>
      <p:sp>
        <p:nvSpPr>
          <p:cNvPr id="50" name="TextBox 2"/>
          <p:cNvSpPr/>
          <p:nvPr/>
        </p:nvSpPr>
        <p:spPr>
          <a:xfrm>
            <a:off x="1195560" y="385920"/>
            <a:ext cx="9555120" cy="2014200"/>
          </a:xfrm>
          <a:prstGeom prst="rect">
            <a:avLst/>
          </a:prstGeom>
          <a:noFill/>
          <a:ln w="0">
            <a:noFill/>
          </a:ln>
        </p:spPr>
        <p:style>
          <a:lnRef idx="0"/>
          <a:fillRef idx="0"/>
          <a:effectRef idx="0"/>
          <a:fontRef idx="minor"/>
        </p:style>
        <p:txBody>
          <a:bodyPr lIns="90000" rIns="90000" tIns="46800" bIns="46800" anchor="t">
            <a:sp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Calibri"/>
              </a:rPr>
              <a:t>3- тапсырма .Шығарма эпилогі екенін дәлелдеп  жазыңыз. Мына сұрақтарға жауап беріңіз.</a:t>
            </a:r>
            <a:endParaRPr b="0" lang="ru-RU" sz="1800" strike="noStrike" u="none">
              <a:solidFill>
                <a:srgbClr val="000000"/>
              </a:solidFill>
              <a:uFillTx/>
              <a:latin typeface="Calibri"/>
            </a:endParaRPr>
          </a:p>
          <a:p>
            <a:pPr>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Calibri"/>
              </a:rPr>
              <a:t>Әңгіменің  соңы немен бітті? </a:t>
            </a:r>
            <a:endParaRPr b="0" lang="ru-RU" sz="1800" strike="noStrike" u="none">
              <a:solidFill>
                <a:srgbClr val="000000"/>
              </a:solidFill>
              <a:uFillTx/>
              <a:latin typeface="Calibri"/>
            </a:endParaRPr>
          </a:p>
          <a:p>
            <a:pPr>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Calibri"/>
              </a:rPr>
              <a:t>Күйші Еспембеттің тағдыры оқырманына нендей ой салып кетті?</a:t>
            </a:r>
            <a:endParaRPr b="0" lang="ru-RU" sz="1800" strike="noStrike" u="none">
              <a:solidFill>
                <a:srgbClr val="000000"/>
              </a:solidFill>
              <a:uFillTx/>
              <a:latin typeface="Calibri"/>
            </a:endParaRPr>
          </a:p>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Calibri"/>
              </a:rPr>
              <a:t> </a:t>
            </a:r>
            <a:endParaRPr b="0" lang="ru-RU" sz="1800" strike="noStrike" u="none">
              <a:solidFill>
                <a:srgbClr val="000000"/>
              </a:solidFill>
              <a:uFillTx/>
              <a:latin typeface="Calibri"/>
            </a:endParaRPr>
          </a:p>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51" name="Рисунок 48" descr=""/>
          <p:cNvPicPr/>
          <p:nvPr/>
        </p:nvPicPr>
        <p:blipFill>
          <a:blip r:embed="rId1"/>
          <a:stretch/>
        </p:blipFill>
        <p:spPr>
          <a:xfrm>
            <a:off x="652320" y="7978680"/>
            <a:ext cx="200160" cy="203400"/>
          </a:xfrm>
          <a:prstGeom prst="rect">
            <a:avLst/>
          </a:prstGeom>
          <a:ln w="0">
            <a:noFill/>
          </a:ln>
        </p:spPr>
      </p:pic>
      <p:sp>
        <p:nvSpPr>
          <p:cNvPr id="52" name="object 2"/>
          <p:cNvSpPr/>
          <p:nvPr/>
        </p:nvSpPr>
        <p:spPr>
          <a:xfrm>
            <a:off x="7920" y="-568440"/>
            <a:ext cx="12192120" cy="978120"/>
          </a:xfrm>
          <a:prstGeom prst="pie">
            <a:avLst/>
          </a:pr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53" name="Прямоугольник 73"/>
          <p:cNvSpPr/>
          <p:nvPr/>
        </p:nvSpPr>
        <p:spPr>
          <a:xfrm>
            <a:off x="6726240" y="3713040"/>
            <a:ext cx="157464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Частныхетских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сада</a:t>
            </a:r>
            <a:endParaRPr b="0" lang="ru-RU" sz="1200" strike="noStrike" u="none">
              <a:solidFill>
                <a:srgbClr val="000000"/>
              </a:solidFill>
              <a:uFillTx/>
              <a:latin typeface="Calibri"/>
            </a:endParaRPr>
          </a:p>
        </p:txBody>
      </p:sp>
      <p:cxnSp>
        <p:nvCxnSpPr>
          <p:cNvPr id="54" name="Google Shape;77;p1"/>
          <p:cNvCxnSpPr/>
          <p:nvPr/>
        </p:nvCxnSpPr>
        <p:spPr>
          <a:xfrm>
            <a:off x="212400" y="6621120"/>
            <a:ext cx="11729160" cy="26280"/>
          </a:xfrm>
          <a:prstGeom prst="straightConnector1">
            <a:avLst/>
          </a:prstGeom>
          <a:ln w="57240">
            <a:solidFill>
              <a:srgbClr val="33cccc"/>
            </a:solidFill>
            <a:miter/>
          </a:ln>
        </p:spPr>
      </p:cxnSp>
      <p:cxnSp>
        <p:nvCxnSpPr>
          <p:cNvPr id="55" name="Google Shape;78;p1"/>
          <p:cNvCxnSpPr/>
          <p:nvPr/>
        </p:nvCxnSpPr>
        <p:spPr>
          <a:xfrm>
            <a:off x="757080" y="6364080"/>
            <a:ext cx="10694160" cy="37080"/>
          </a:xfrm>
          <a:prstGeom prst="straightConnector1">
            <a:avLst/>
          </a:prstGeom>
          <a:ln w="38160">
            <a:solidFill>
              <a:srgbClr val="4472c4"/>
            </a:solidFill>
            <a:miter/>
          </a:ln>
        </p:spPr>
      </p:cxnSp>
      <p:sp>
        <p:nvSpPr>
          <p:cNvPr id="56" name="Прямоугольник 2"/>
          <p:cNvSpPr/>
          <p:nvPr/>
        </p:nvSpPr>
        <p:spPr>
          <a:xfrm>
            <a:off x="77760" y="1495440"/>
            <a:ext cx="11728440" cy="825480"/>
          </a:xfrm>
          <a:prstGeom prst="rect">
            <a:avLst/>
          </a:prstGeom>
          <a:noFill/>
          <a:ln w="0">
            <a:noFill/>
          </a:ln>
        </p:spPr>
        <p:style>
          <a:lnRef idx="0"/>
          <a:fillRef idx="0"/>
          <a:effectRef idx="0"/>
          <a:fontRef idx="minor"/>
        </p:style>
        <p:txBody>
          <a:bodyPr lIns="90000" rIns="90000" tIns="46800" bIns="46800" anchor="t">
            <a:spAutoFit/>
          </a:bodyPr>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000000"/>
                </a:solidFill>
                <a:uFillTx/>
                <a:latin typeface="Times New Roman"/>
              </a:rPr>
              <a:t> </a:t>
            </a:r>
            <a:endParaRPr b="0" lang="ru-RU" sz="24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p:txBody>
      </p:sp>
      <p:sp>
        <p:nvSpPr>
          <p:cNvPr id="57" name="TextBox 2"/>
          <p:cNvSpPr/>
          <p:nvPr/>
        </p:nvSpPr>
        <p:spPr>
          <a:xfrm>
            <a:off x="771480" y="1657440"/>
            <a:ext cx="11207880" cy="18622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Times New Roman"/>
              </a:rPr>
              <a:t>Ықтимал жауап:</a:t>
            </a:r>
            <a:endParaRPr b="0" lang="ru-RU" sz="1800" strike="noStrike" u="none">
              <a:solidFill>
                <a:srgbClr val="000000"/>
              </a:solidFill>
              <a:uFillTx/>
              <a:latin typeface="Calibri"/>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Times New Roman"/>
              </a:rPr>
              <a:t>Үзіндіден түйін екенін білуге болады. Аңыз әңгімеге жататынын байқадым. </a:t>
            </a:r>
            <a:endParaRPr b="0" lang="ru-RU" sz="20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Times New Roman"/>
              </a:rPr>
              <a:t> </a:t>
            </a:r>
            <a:r>
              <a:rPr b="0" lang="kk-KZ" sz="2000" strike="noStrike" u="none">
                <a:solidFill>
                  <a:srgbClr val="000000"/>
                </a:solidFill>
                <a:uFillTx/>
                <a:latin typeface="Times New Roman"/>
                <a:ea typeface="Times New Roman"/>
              </a:rPr>
              <a:t>Эпилог екенін бірден байқадым, себебі «Күй аңызы» әңгімесінің шешімін беріп тұр.</a:t>
            </a:r>
            <a:endParaRPr b="0" lang="ru-RU" sz="2000" strike="noStrike" u="none">
              <a:solidFill>
                <a:srgbClr val="000000"/>
              </a:solidFill>
              <a:uFillTx/>
              <a:latin typeface="Calibri"/>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0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Times New Roman"/>
              </a:rPr>
              <a:t>    </a:t>
            </a:r>
            <a:endParaRPr b="0" lang="ru-RU" sz="2000" strike="noStrike" u="none">
              <a:solidFill>
                <a:srgbClr val="000000"/>
              </a:solidFill>
              <a:uFillTx/>
              <a:latin typeface="Calibri"/>
            </a:endParaRPr>
          </a:p>
        </p:txBody>
      </p:sp>
    </p:spTree>
  </p:cSld>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58" name="Рисунок 48" descr=""/>
          <p:cNvPicPr/>
          <p:nvPr/>
        </p:nvPicPr>
        <p:blipFill>
          <a:blip r:embed="rId1"/>
          <a:stretch/>
        </p:blipFill>
        <p:spPr>
          <a:xfrm>
            <a:off x="652320" y="7978680"/>
            <a:ext cx="200160" cy="203400"/>
          </a:xfrm>
          <a:prstGeom prst="rect">
            <a:avLst/>
          </a:prstGeom>
          <a:ln w="0">
            <a:noFill/>
          </a:ln>
        </p:spPr>
      </p:pic>
      <p:sp>
        <p:nvSpPr>
          <p:cNvPr id="59" name="object 2"/>
          <p:cNvSpPr/>
          <p:nvPr/>
        </p:nvSpPr>
        <p:spPr>
          <a:xfrm>
            <a:off x="9360" y="14400"/>
            <a:ext cx="12190680" cy="977760"/>
          </a:xfrm>
          <a:prstGeom prst="pie">
            <a:avLst/>
          </a:pr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cxnSp>
        <p:nvCxnSpPr>
          <p:cNvPr id="60" name="Google Shape;77;p1"/>
          <p:cNvCxnSpPr/>
          <p:nvPr/>
        </p:nvCxnSpPr>
        <p:spPr>
          <a:xfrm>
            <a:off x="212400" y="6621120"/>
            <a:ext cx="11729160" cy="26280"/>
          </a:xfrm>
          <a:prstGeom prst="straightConnector1">
            <a:avLst/>
          </a:prstGeom>
          <a:ln w="57240">
            <a:solidFill>
              <a:srgbClr val="33cccc"/>
            </a:solidFill>
            <a:miter/>
          </a:ln>
        </p:spPr>
      </p:cxnSp>
      <p:cxnSp>
        <p:nvCxnSpPr>
          <p:cNvPr id="61" name="Google Shape;78;p1"/>
          <p:cNvCxnSpPr/>
          <p:nvPr/>
        </p:nvCxnSpPr>
        <p:spPr>
          <a:xfrm>
            <a:off x="757080" y="6364080"/>
            <a:ext cx="10694160" cy="37080"/>
          </a:xfrm>
          <a:prstGeom prst="straightConnector1">
            <a:avLst/>
          </a:prstGeom>
          <a:ln w="38160">
            <a:solidFill>
              <a:srgbClr val="4472c4"/>
            </a:solidFill>
            <a:miter/>
          </a:ln>
        </p:spPr>
      </p:cxnSp>
      <p:sp>
        <p:nvSpPr>
          <p:cNvPr id="62" name="Прямоугольник 2"/>
          <p:cNvSpPr/>
          <p:nvPr/>
        </p:nvSpPr>
        <p:spPr>
          <a:xfrm>
            <a:off x="1044720" y="992160"/>
            <a:ext cx="11147400" cy="1666080"/>
          </a:xfrm>
          <a:prstGeom prst="rect">
            <a:avLst/>
          </a:prstGeom>
          <a:noFill/>
          <a:ln w="0">
            <a:noFill/>
          </a:ln>
        </p:spPr>
        <p:style>
          <a:lnRef idx="0"/>
          <a:fillRef idx="0"/>
          <a:effectRef idx="0"/>
          <a:fontRef idx="minor"/>
        </p:style>
        <p:txBody>
          <a:bodyPr lIns="90000" rIns="90000" tIns="46800" bIns="46800" anchor="t">
            <a:spAutoFit/>
          </a:bodyPr>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000000"/>
                </a:solidFill>
                <a:uFillTx/>
                <a:latin typeface="Times New Roman"/>
                <a:ea typeface="Calibri"/>
              </a:rPr>
              <a:t>Сабақты қорытындылау.</a:t>
            </a:r>
            <a:endParaRPr b="0" lang="ru-RU" sz="1800" strike="noStrike" u="none">
              <a:solidFill>
                <a:srgbClr val="000000"/>
              </a:solidFill>
              <a:uFillTx/>
              <a:latin typeface="Calibri"/>
            </a:endParaRPr>
          </a:p>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000000"/>
                </a:solidFill>
                <a:uFillTx/>
                <a:latin typeface="Times New Roman"/>
                <a:ea typeface="Calibri"/>
              </a:rPr>
              <a:t>Кері байланыс:</a:t>
            </a:r>
            <a:endParaRPr b="0" lang="ru-RU" sz="1800" strike="noStrike" u="none">
              <a:solidFill>
                <a:srgbClr val="000000"/>
              </a:solidFill>
              <a:uFillTx/>
              <a:latin typeface="Calibri"/>
            </a:endParaRPr>
          </a:p>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600" strike="noStrike" u="none">
              <a:solidFill>
                <a:srgbClr val="000000"/>
              </a:solidFill>
              <a:uFillTx/>
              <a:latin typeface="Calibri"/>
            </a:endParaRPr>
          </a:p>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600" strike="noStrike" u="none">
              <a:solidFill>
                <a:srgbClr val="000000"/>
              </a:solidFill>
              <a:uFillTx/>
              <a:latin typeface="Calibri"/>
            </a:endParaRPr>
          </a:p>
        </p:txBody>
      </p:sp>
      <p:graphicFrame>
        <p:nvGraphicFramePr>
          <p:cNvPr id="63" name=""/>
          <p:cNvGraphicFramePr/>
          <p:nvPr/>
        </p:nvGraphicFramePr>
        <p:xfrm>
          <a:off x="1703520" y="2262240"/>
          <a:ext cx="8127720" cy="2603520"/>
        </p:xfrm>
        <a:graphic>
          <a:graphicData uri="http://schemas.openxmlformats.org/drawingml/2006/table">
            <a:tbl>
              <a:tblPr/>
              <a:tblGrid>
                <a:gridCol w="8127720"/>
              </a:tblGrid>
              <a:tr h="2603520">
                <a:tc>
                  <a:txBody>
                    <a:bodyPr lIns="114480" rIns="114480" tIns="0" bIns="0" anchor="t">
                      <a:noAutofit/>
                    </a:bodyPr>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800" strike="noStrike" u="none">
                          <a:solidFill>
                            <a:srgbClr val="000000"/>
                          </a:solidFill>
                          <a:uFillTx/>
                          <a:latin typeface="Times New Roman"/>
                          <a:ea typeface="Calibri"/>
                        </a:rPr>
                        <a:t>Оқушылар төмендегі сұрақтарға жауап береді:</a:t>
                      </a:r>
                      <a:endParaRPr b="0" lang="ru-RU" sz="2800" strike="noStrike" u="none">
                        <a:solidFill>
                          <a:srgbClr val="000000"/>
                        </a:solidFill>
                        <a:uFillTx/>
                        <a:latin typeface="Calibri"/>
                      </a:endParaRPr>
                    </a:p>
                    <a:p>
                      <a:pPr>
                        <a:lnSpc>
                          <a:spcPct val="100000"/>
                        </a:lnSpc>
                        <a:buClr>
                          <a:srgbClr val="0000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800" strike="noStrike" u="none">
                          <a:solidFill>
                            <a:srgbClr val="000000"/>
                          </a:solidFill>
                          <a:uFillTx/>
                          <a:latin typeface="Times New Roman"/>
                          <a:ea typeface="Calibri"/>
                        </a:rPr>
                        <a:t>Мен нені үйрендім?</a:t>
                      </a:r>
                      <a:endParaRPr b="0" lang="ru-RU" sz="2800" strike="noStrike" u="none">
                        <a:solidFill>
                          <a:srgbClr val="000000"/>
                        </a:solidFill>
                        <a:uFillTx/>
                        <a:latin typeface="Calibri"/>
                      </a:endParaRPr>
                    </a:p>
                    <a:p>
                      <a:pPr>
                        <a:lnSpc>
                          <a:spcPct val="100000"/>
                        </a:lnSpc>
                        <a:buClr>
                          <a:srgbClr val="0000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800" strike="noStrike" u="none">
                          <a:solidFill>
                            <a:srgbClr val="000000"/>
                          </a:solidFill>
                          <a:uFillTx/>
                          <a:latin typeface="Times New Roman"/>
                          <a:ea typeface="Calibri"/>
                        </a:rPr>
                        <a:t>Маған не жеңіл болды?</a:t>
                      </a:r>
                      <a:endParaRPr b="0" lang="ru-RU" sz="2800" strike="noStrike" u="none">
                        <a:solidFill>
                          <a:srgbClr val="000000"/>
                        </a:solidFill>
                        <a:uFillTx/>
                        <a:latin typeface="Calibri"/>
                      </a:endParaRPr>
                    </a:p>
                    <a:p>
                      <a:pPr>
                        <a:lnSpc>
                          <a:spcPct val="100000"/>
                        </a:lnSpc>
                        <a:buClr>
                          <a:srgbClr val="0000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800" strike="noStrike" u="none">
                          <a:solidFill>
                            <a:srgbClr val="000000"/>
                          </a:solidFill>
                          <a:uFillTx/>
                          <a:latin typeface="Times New Roman"/>
                          <a:ea typeface="Calibri"/>
                        </a:rPr>
                        <a:t>Маған не қиын болып көрінді?</a:t>
                      </a:r>
                      <a:endParaRPr b="0" lang="ru-RU" sz="2800" strike="noStrike" u="none">
                        <a:solidFill>
                          <a:srgbClr val="000000"/>
                        </a:solidFill>
                        <a:uFillTx/>
                        <a:latin typeface="Calibri"/>
                      </a:endParaRPr>
                    </a:p>
                    <a:p>
                      <a:pPr>
                        <a:lnSpc>
                          <a:spcPct val="100000"/>
                        </a:lnSpc>
                        <a:buClr>
                          <a:srgbClr val="0000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800" strike="noStrike" u="none">
                          <a:solidFill>
                            <a:srgbClr val="000000"/>
                          </a:solidFill>
                          <a:uFillTx/>
                          <a:latin typeface="Times New Roman"/>
                          <a:ea typeface="Calibri"/>
                        </a:rPr>
                        <a:t>келесі сабақта нені білгім келеді?</a:t>
                      </a:r>
                      <a:endParaRPr b="0" lang="ru-RU" sz="2800" strike="noStrike" u="none">
                        <a:solidFill>
                          <a:srgbClr val="000000"/>
                        </a:solidFill>
                        <a:uFillTx/>
                        <a:latin typeface="Calibri"/>
                      </a:endParaRPr>
                    </a:p>
                  </a:txBody>
                  <a:tcPr anchor="t" marL="114480" marR="114480">
                    <a:lnL>
                      <a:noFill/>
                    </a:lnL>
                    <a:lnR>
                      <a:noFill/>
                    </a:lnR>
                    <a:lnT>
                      <a:noFill/>
                    </a:lnT>
                    <a:lnB>
                      <a:noFill/>
                    </a:lnB>
                    <a:noFill/>
                  </a:tcPr>
                </a:tc>
              </a:tr>
            </a:tbl>
          </a:graphicData>
        </a:graphic>
      </p:graphicFrame>
    </p:spTree>
  </p:cSld>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64" name="Рисунок 48" descr=""/>
          <p:cNvPicPr/>
          <p:nvPr/>
        </p:nvPicPr>
        <p:blipFill>
          <a:blip r:embed="rId1"/>
          <a:stretch/>
        </p:blipFill>
        <p:spPr>
          <a:xfrm>
            <a:off x="652320" y="7978680"/>
            <a:ext cx="200160" cy="203400"/>
          </a:xfrm>
          <a:prstGeom prst="rect">
            <a:avLst/>
          </a:prstGeom>
          <a:ln w="0">
            <a:noFill/>
          </a:ln>
        </p:spPr>
      </p:pic>
      <p:sp>
        <p:nvSpPr>
          <p:cNvPr id="65" name="object 2"/>
          <p:cNvSpPr/>
          <p:nvPr/>
        </p:nvSpPr>
        <p:spPr>
          <a:xfrm>
            <a:off x="1440" y="0"/>
            <a:ext cx="12190680" cy="977760"/>
          </a:xfrm>
          <a:prstGeom prst="pie">
            <a:avLst/>
          </a:pr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cxnSp>
        <p:nvCxnSpPr>
          <p:cNvPr id="66" name="Google Shape;77;p1"/>
          <p:cNvCxnSpPr/>
          <p:nvPr/>
        </p:nvCxnSpPr>
        <p:spPr>
          <a:xfrm>
            <a:off x="212400" y="6621120"/>
            <a:ext cx="11729160" cy="26280"/>
          </a:xfrm>
          <a:prstGeom prst="straightConnector1">
            <a:avLst/>
          </a:prstGeom>
          <a:ln w="57240">
            <a:solidFill>
              <a:srgbClr val="33cccc"/>
            </a:solidFill>
            <a:miter/>
          </a:ln>
        </p:spPr>
      </p:cxnSp>
      <p:cxnSp>
        <p:nvCxnSpPr>
          <p:cNvPr id="67" name="Google Shape;78;p1"/>
          <p:cNvCxnSpPr/>
          <p:nvPr/>
        </p:nvCxnSpPr>
        <p:spPr>
          <a:xfrm>
            <a:off x="757080" y="6364080"/>
            <a:ext cx="10694160" cy="37080"/>
          </a:xfrm>
          <a:prstGeom prst="straightConnector1">
            <a:avLst/>
          </a:prstGeom>
          <a:ln w="38160">
            <a:solidFill>
              <a:srgbClr val="4472c4"/>
            </a:solidFill>
            <a:miter/>
          </a:ln>
        </p:spPr>
      </p:cxnSp>
      <p:sp>
        <p:nvSpPr>
          <p:cNvPr id="68" name="Прямоугольник 1"/>
          <p:cNvSpPr/>
          <p:nvPr/>
        </p:nvSpPr>
        <p:spPr>
          <a:xfrm>
            <a:off x="447840" y="1382760"/>
            <a:ext cx="11629800" cy="423000"/>
          </a:xfrm>
          <a:prstGeom prst="rect">
            <a:avLst/>
          </a:prstGeom>
          <a:noFill/>
          <a:ln w="0">
            <a:noFill/>
          </a:ln>
        </p:spPr>
        <p:style>
          <a:lnRef idx="0"/>
          <a:fillRef idx="0"/>
          <a:effectRef idx="0"/>
          <a:fontRef idx="minor"/>
        </p:style>
        <p:txBody>
          <a:bodyPr lIns="90000" rIns="90000" tIns="46800" bIns="46800" anchor="t">
            <a:spAutoFit/>
          </a:bodyPr>
          <a:p>
            <a:pP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 </a:t>
            </a:r>
            <a:endParaRPr b="0" lang="ru-RU" sz="2400" strike="noStrike" u="none">
              <a:solidFill>
                <a:srgbClr val="000000"/>
              </a:solidFill>
              <a:uFillTx/>
              <a:latin typeface="Calibri"/>
            </a:endParaRPr>
          </a:p>
        </p:txBody>
      </p:sp>
      <p:sp>
        <p:nvSpPr>
          <p:cNvPr id="69" name="Прямоугольник 1"/>
          <p:cNvSpPr/>
          <p:nvPr/>
        </p:nvSpPr>
        <p:spPr>
          <a:xfrm>
            <a:off x="447840" y="1309680"/>
            <a:ext cx="11182320" cy="514440"/>
          </a:xfrm>
          <a:prstGeom prst="rect">
            <a:avLst/>
          </a:prstGeom>
          <a:noFill/>
          <a:ln w="0">
            <a:noFill/>
          </a:ln>
        </p:spPr>
        <p:style>
          <a:lnRef idx="0"/>
          <a:fillRef idx="0"/>
          <a:effectRef idx="0"/>
          <a:fontRef idx="minor"/>
        </p:style>
        <p:txBody>
          <a:bodyPr lIns="90000" rIns="90000" tIns="46800" bIns="46800" anchor="t">
            <a:spAutoFit/>
          </a:bodyPr>
          <a:p>
            <a:pPr algn="ct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Calibri"/>
              </a:rPr>
              <a:t>        </a:t>
            </a:r>
            <a:endParaRPr b="0" lang="ru-RU" sz="2400" strike="noStrike" u="none">
              <a:solidFill>
                <a:srgbClr val="000000"/>
              </a:solidFill>
              <a:uFillTx/>
              <a:latin typeface="Calibri"/>
            </a:endParaRPr>
          </a:p>
        </p:txBody>
      </p:sp>
      <p:sp>
        <p:nvSpPr>
          <p:cNvPr id="70" name="TextBox 1"/>
          <p:cNvSpPr/>
          <p:nvPr/>
        </p:nvSpPr>
        <p:spPr>
          <a:xfrm>
            <a:off x="1090440" y="2014560"/>
            <a:ext cx="9987120" cy="119124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Қосымша тапсырма:</a:t>
            </a:r>
            <a:endParaRPr b="0" lang="ru-RU" sz="2400" strike="noStrike" u="none">
              <a:solidFill>
                <a:srgbClr val="000000"/>
              </a:solidFill>
              <a:uFillTx/>
              <a:latin typeface="Calibri"/>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«Күй аңызы» әңгімесінің  кейіпкерлеріне  сипаттама беріп, өздерің қалаған кейіпкерлерге класстер құрастырыңыз</a:t>
            </a:r>
            <a:endParaRPr b="0" lang="ru-RU" sz="2400" strike="noStrike" u="none">
              <a:solidFill>
                <a:srgbClr val="000000"/>
              </a:solidFill>
              <a:uFillTx/>
              <a:latin typeface="Calibri"/>
            </a:endParaRPr>
          </a:p>
        </p:txBody>
      </p:sp>
    </p:spTree>
  </p:cSld>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71" name="Рисунок 48" descr=""/>
          <p:cNvPicPr/>
          <p:nvPr/>
        </p:nvPicPr>
        <p:blipFill>
          <a:blip r:embed="rId1"/>
          <a:stretch/>
        </p:blipFill>
        <p:spPr>
          <a:xfrm>
            <a:off x="652320" y="7978680"/>
            <a:ext cx="200160" cy="203400"/>
          </a:xfrm>
          <a:prstGeom prst="rect">
            <a:avLst/>
          </a:prstGeom>
          <a:ln w="0">
            <a:noFill/>
          </a:ln>
        </p:spPr>
      </p:pic>
      <p:sp>
        <p:nvSpPr>
          <p:cNvPr id="72" name="object 2"/>
          <p:cNvSpPr/>
          <p:nvPr/>
        </p:nvSpPr>
        <p:spPr>
          <a:xfrm>
            <a:off x="-17640" y="533520"/>
            <a:ext cx="12188880" cy="446040"/>
          </a:xfrm>
          <a:prstGeom prst="pie">
            <a:avLst/>
          </a:pr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73" name="Прямоугольник 73"/>
          <p:cNvSpPr/>
          <p:nvPr/>
        </p:nvSpPr>
        <p:spPr>
          <a:xfrm>
            <a:off x="4349880" y="1343160"/>
            <a:ext cx="1573200" cy="27612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endParaRPr b="0" lang="ru-RU" sz="1800" strike="noStrike" u="none">
              <a:solidFill>
                <a:srgbClr val="000000"/>
              </a:solidFill>
              <a:uFillTx/>
              <a:latin typeface="Calibri"/>
            </a:endParaRPr>
          </a:p>
        </p:txBody>
      </p:sp>
      <p:sp>
        <p:nvSpPr>
          <p:cNvPr id="74" name="Прямоугольник 74"/>
          <p:cNvSpPr/>
          <p:nvPr/>
        </p:nvSpPr>
        <p:spPr>
          <a:xfrm>
            <a:off x="212760" y="979560"/>
            <a:ext cx="11709360" cy="27612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endParaRPr b="0" lang="ru-RU" sz="1800" strike="noStrike" u="none">
              <a:solidFill>
                <a:srgbClr val="000000"/>
              </a:solidFill>
              <a:uFillTx/>
              <a:latin typeface="Calibri"/>
            </a:endParaRPr>
          </a:p>
        </p:txBody>
      </p:sp>
      <p:cxnSp>
        <p:nvCxnSpPr>
          <p:cNvPr id="75" name="Google Shape;77;p1"/>
          <p:cNvCxnSpPr/>
          <p:nvPr/>
        </p:nvCxnSpPr>
        <p:spPr>
          <a:xfrm>
            <a:off x="212400" y="6621120"/>
            <a:ext cx="11729160" cy="26280"/>
          </a:xfrm>
          <a:prstGeom prst="straightConnector1">
            <a:avLst/>
          </a:prstGeom>
          <a:ln w="57240">
            <a:solidFill>
              <a:srgbClr val="33cccc"/>
            </a:solidFill>
            <a:miter/>
          </a:ln>
        </p:spPr>
      </p:cxnSp>
      <p:sp>
        <p:nvSpPr>
          <p:cNvPr id="76" name="Прямоугольник 1"/>
          <p:cNvSpPr/>
          <p:nvPr/>
        </p:nvSpPr>
        <p:spPr>
          <a:xfrm>
            <a:off x="652320" y="1425600"/>
            <a:ext cx="11020680" cy="45972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Calibri"/>
              </a:rPr>
              <a:t>             </a:t>
            </a:r>
            <a:endParaRPr b="0" lang="ru-RU" sz="2400" strike="noStrike" u="none">
              <a:solidFill>
                <a:srgbClr val="000000"/>
              </a:solidFill>
              <a:uFillTx/>
              <a:latin typeface="Calibri"/>
            </a:endParaRPr>
          </a:p>
        </p:txBody>
      </p:sp>
      <p:sp>
        <p:nvSpPr>
          <p:cNvPr id="77" name="TextBox 2"/>
          <p:cNvSpPr/>
          <p:nvPr/>
        </p:nvSpPr>
        <p:spPr>
          <a:xfrm>
            <a:off x="1968480" y="1893960"/>
            <a:ext cx="7924680" cy="106956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3200" strike="noStrike" u="none">
                <a:solidFill>
                  <a:srgbClr val="000000"/>
                </a:solidFill>
                <a:uFillTx/>
                <a:latin typeface="Times New Roman"/>
                <a:ea typeface="Times New Roman"/>
              </a:rPr>
              <a:t>Назар салып тындағандарыңызға рахмет!</a:t>
            </a:r>
            <a:endParaRPr b="0" lang="ru-RU" sz="3200" strike="noStrike" u="none">
              <a:solidFill>
                <a:srgbClr val="000000"/>
              </a:solidFill>
              <a:uFillTx/>
              <a:latin typeface="Calibri"/>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3200" strike="noStrike" u="none">
                <a:solidFill>
                  <a:srgbClr val="000000"/>
                </a:solidFill>
                <a:uFillTx/>
                <a:latin typeface="Times New Roman"/>
                <a:ea typeface="Times New Roman"/>
              </a:rPr>
              <a:t>Сау болыңыздар!</a:t>
            </a:r>
            <a:endParaRPr b="0" lang="ru-RU" sz="3200" strike="noStrike" u="none">
              <a:solidFill>
                <a:srgbClr val="000000"/>
              </a:solidFill>
              <a:uFillTx/>
              <a:latin typeface="Calibri"/>
            </a:endParaRPr>
          </a:p>
        </p:txBody>
      </p:sp>
    </p:spTree>
  </p:cSld>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3" name="Рисунок 48" descr=""/>
          <p:cNvPicPr/>
          <p:nvPr/>
        </p:nvPicPr>
        <p:blipFill>
          <a:blip r:embed="rId1"/>
          <a:stretch/>
        </p:blipFill>
        <p:spPr>
          <a:xfrm>
            <a:off x="652320" y="7978680"/>
            <a:ext cx="200160" cy="203400"/>
          </a:xfrm>
          <a:prstGeom prst="rect">
            <a:avLst/>
          </a:prstGeom>
          <a:ln w="0">
            <a:noFill/>
          </a:ln>
        </p:spPr>
      </p:pic>
      <p:sp>
        <p:nvSpPr>
          <p:cNvPr id="14" name="object 2"/>
          <p:cNvSpPr/>
          <p:nvPr/>
        </p:nvSpPr>
        <p:spPr>
          <a:xfrm>
            <a:off x="73080" y="-22320"/>
            <a:ext cx="12190320" cy="978120"/>
          </a:xfrm>
          <a:prstGeom prst="pie">
            <a:avLst/>
          </a:pr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cxnSp>
        <p:nvCxnSpPr>
          <p:cNvPr id="15" name="Google Shape;77;p1"/>
          <p:cNvCxnSpPr/>
          <p:nvPr/>
        </p:nvCxnSpPr>
        <p:spPr>
          <a:xfrm>
            <a:off x="212400" y="6621120"/>
            <a:ext cx="11729160" cy="26280"/>
          </a:xfrm>
          <a:prstGeom prst="straightConnector1">
            <a:avLst/>
          </a:prstGeom>
          <a:ln w="57240">
            <a:solidFill>
              <a:srgbClr val="33cccc"/>
            </a:solidFill>
            <a:miter/>
          </a:ln>
        </p:spPr>
      </p:cxnSp>
      <p:cxnSp>
        <p:nvCxnSpPr>
          <p:cNvPr id="16" name="Google Shape;78;p1"/>
          <p:cNvCxnSpPr/>
          <p:nvPr/>
        </p:nvCxnSpPr>
        <p:spPr>
          <a:xfrm>
            <a:off x="730080" y="3703320"/>
            <a:ext cx="10694160" cy="37080"/>
          </a:xfrm>
          <a:prstGeom prst="straightConnector1">
            <a:avLst/>
          </a:prstGeom>
          <a:ln w="38160">
            <a:solidFill>
              <a:srgbClr val="4472c4"/>
            </a:solidFill>
            <a:miter/>
          </a:ln>
        </p:spPr>
      </p:cxnSp>
      <p:sp>
        <p:nvSpPr>
          <p:cNvPr id="17" name="TextBox 8"/>
          <p:cNvSpPr/>
          <p:nvPr/>
        </p:nvSpPr>
        <p:spPr>
          <a:xfrm>
            <a:off x="1127160" y="1434960"/>
            <a:ext cx="9882000" cy="752040"/>
          </a:xfrm>
          <a:prstGeom prst="rect">
            <a:avLst/>
          </a:prstGeom>
          <a:noFill/>
          <a:ln w="0">
            <a:noFill/>
          </a:ln>
        </p:spPr>
        <p:style>
          <a:lnRef idx="0"/>
          <a:fillRef idx="0"/>
          <a:effectRef idx="0"/>
          <a:fontRef idx="minor"/>
        </p:style>
        <p:txBody>
          <a:bodyPr lIns="90000" rIns="90000" tIns="46800" bIns="46800" anchor="t">
            <a:spAutoFit/>
          </a:bodyPr>
          <a:p>
            <a:pP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000000"/>
                </a:solidFill>
                <a:uFillTx/>
                <a:latin typeface="Times New Roman"/>
                <a:ea typeface="Times New Roman"/>
              </a:rPr>
              <a:t>Оқу мақсаты: </a:t>
            </a:r>
            <a:r>
              <a:rPr b="0" lang="kk-KZ" sz="2400" strike="noStrike" u="none">
                <a:solidFill>
                  <a:srgbClr val="000000"/>
                </a:solidFill>
                <a:uFillTx/>
                <a:latin typeface="Times New Roman"/>
                <a:ea typeface="Times New Roman"/>
              </a:rPr>
              <a:t> Т/Ж 1  Әдеби шығарманың жанрына байланысты сюжеттік желілерін, эпилог, прологтарды анықтау.</a:t>
            </a:r>
            <a:endParaRPr b="0" lang="ru-RU" sz="2400" strike="noStrike" u="none">
              <a:solidFill>
                <a:srgbClr val="000000"/>
              </a:solidFill>
              <a:uFillTx/>
              <a:latin typeface="Calibri"/>
            </a:endParaRPr>
          </a:p>
        </p:txBody>
      </p:sp>
      <p:sp>
        <p:nvSpPr>
          <p:cNvPr id="18" name="TextBox 1"/>
          <p:cNvSpPr/>
          <p:nvPr/>
        </p:nvSpPr>
        <p:spPr>
          <a:xfrm>
            <a:off x="579600" y="4135320"/>
            <a:ext cx="10736280" cy="155700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000000"/>
                </a:solidFill>
                <a:uFillTx/>
                <a:latin typeface="Times New Roman"/>
                <a:ea typeface="Times New Roman"/>
              </a:rPr>
              <a:t>Сабақ мақсаты: </a:t>
            </a: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a:t>
            </a:r>
            <a:r>
              <a:rPr b="0" lang="kk-KZ" sz="2400" strike="noStrike" u="none">
                <a:solidFill>
                  <a:srgbClr val="000000"/>
                </a:solidFill>
                <a:uFillTx/>
                <a:latin typeface="Times New Roman"/>
                <a:ea typeface="Times New Roman"/>
              </a:rPr>
              <a:t>	</a:t>
            </a:r>
            <a:r>
              <a:rPr b="0" lang="kk-KZ" sz="2400" strike="noStrike" u="none">
                <a:solidFill>
                  <a:srgbClr val="000000"/>
                </a:solidFill>
                <a:uFillTx/>
                <a:latin typeface="Times New Roman"/>
                <a:ea typeface="Times New Roman"/>
              </a:rPr>
              <a:t>Әдеби шығарманың жанрына байланысты сюжеттік желілерін талдайды;</a:t>
            </a:r>
            <a:endParaRPr b="0" lang="ru-RU" sz="2400" strike="noStrike" u="none">
              <a:solidFill>
                <a:srgbClr val="000000"/>
              </a:solidFill>
              <a:uFillTx/>
              <a:latin typeface="Calibri"/>
            </a:endParaRPr>
          </a:p>
          <a:p>
            <a:pPr>
              <a:lnSpc>
                <a:spcPct val="100000"/>
              </a:lnSpc>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       </a:t>
            </a:r>
            <a:r>
              <a:rPr b="0" lang="kk-KZ" sz="2400" strike="noStrike" u="none">
                <a:solidFill>
                  <a:srgbClr val="000000"/>
                </a:solidFill>
                <a:uFillTx/>
                <a:latin typeface="Times New Roman"/>
                <a:ea typeface="Times New Roman"/>
              </a:rPr>
              <a:t>Шығарманың  эпилог, прологтарын анықтайды.</a:t>
            </a: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p:txBody>
      </p:sp>
    </p:spTree>
  </p:cSld>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9" name="Рисунок 48" descr=""/>
          <p:cNvPicPr/>
          <p:nvPr/>
        </p:nvPicPr>
        <p:blipFill>
          <a:blip r:embed="rId1"/>
          <a:stretch/>
        </p:blipFill>
        <p:spPr>
          <a:xfrm>
            <a:off x="652320" y="7978680"/>
            <a:ext cx="200160" cy="203400"/>
          </a:xfrm>
          <a:prstGeom prst="rect">
            <a:avLst/>
          </a:prstGeom>
          <a:ln w="0">
            <a:noFill/>
          </a:ln>
        </p:spPr>
      </p:pic>
      <p:sp>
        <p:nvSpPr>
          <p:cNvPr id="20" name="object 2"/>
          <p:cNvSpPr/>
          <p:nvPr/>
        </p:nvSpPr>
        <p:spPr>
          <a:xfrm>
            <a:off x="1440" y="-12600"/>
            <a:ext cx="12190680" cy="977760"/>
          </a:xfrm>
          <a:prstGeom prst="pie">
            <a:avLst/>
          </a:pr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cxnSp>
        <p:nvCxnSpPr>
          <p:cNvPr id="21" name="Google Shape;77;p1"/>
          <p:cNvCxnSpPr/>
          <p:nvPr/>
        </p:nvCxnSpPr>
        <p:spPr>
          <a:xfrm>
            <a:off x="212400" y="6621120"/>
            <a:ext cx="11729160" cy="26280"/>
          </a:xfrm>
          <a:prstGeom prst="straightConnector1">
            <a:avLst/>
          </a:prstGeom>
          <a:ln w="57240">
            <a:solidFill>
              <a:srgbClr val="33cccc"/>
            </a:solidFill>
            <a:miter/>
          </a:ln>
        </p:spPr>
      </p:cxnSp>
      <p:cxnSp>
        <p:nvCxnSpPr>
          <p:cNvPr id="22" name="Google Shape;78;p1"/>
          <p:cNvCxnSpPr/>
          <p:nvPr/>
        </p:nvCxnSpPr>
        <p:spPr>
          <a:xfrm>
            <a:off x="757080" y="6364080"/>
            <a:ext cx="10694160" cy="37080"/>
          </a:xfrm>
          <a:prstGeom prst="straightConnector1">
            <a:avLst/>
          </a:prstGeom>
          <a:ln w="38160">
            <a:solidFill>
              <a:srgbClr val="4472c4"/>
            </a:solidFill>
            <a:miter/>
          </a:ln>
        </p:spPr>
      </p:cxnSp>
      <p:sp>
        <p:nvSpPr>
          <p:cNvPr id="23" name="TextBox 8"/>
          <p:cNvSpPr/>
          <p:nvPr/>
        </p:nvSpPr>
        <p:spPr>
          <a:xfrm>
            <a:off x="1282680" y="1992240"/>
            <a:ext cx="184320" cy="370080"/>
          </a:xfrm>
          <a:prstGeom prst="rect">
            <a:avLst/>
          </a:prstGeom>
          <a:noFill/>
          <a:ln w="0">
            <a:noFill/>
          </a:ln>
        </p:spPr>
        <p:style>
          <a:lnRef idx="0"/>
          <a:fillRef idx="0"/>
          <a:effectRef idx="0"/>
          <a:fontRef idx="minor"/>
        </p:style>
        <p:txBody>
          <a:bodyPr wrap="none" lIns="90000" rIns="90000" tIns="46800" bIns="46800" anchor="t">
            <a:sp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24" name="TextBox 9"/>
          <p:cNvSpPr/>
          <p:nvPr/>
        </p:nvSpPr>
        <p:spPr>
          <a:xfrm>
            <a:off x="652320" y="1852560"/>
            <a:ext cx="10882440" cy="1829880"/>
          </a:xfrm>
          <a:prstGeom prst="rect">
            <a:avLst/>
          </a:prstGeom>
          <a:noFill/>
          <a:ln w="0">
            <a:noFill/>
          </a:ln>
        </p:spPr>
        <p:style>
          <a:lnRef idx="0"/>
          <a:fillRef idx="0"/>
          <a:effectRef idx="0"/>
          <a:fontRef idx="minor"/>
        </p:style>
        <p:txBody>
          <a:bodyPr lIns="90000" rIns="90000" tIns="46800" bIns="46800" anchor="t">
            <a:spAutoFit/>
          </a:bodyPr>
          <a:p>
            <a:pP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3600" strike="noStrike" u="none">
                <a:solidFill>
                  <a:srgbClr val="000000"/>
                </a:solidFill>
                <a:uFillTx/>
                <a:latin typeface="Times New Roman"/>
                <a:ea typeface="Times New Roman"/>
              </a:rPr>
              <a:t>Бағалау </a:t>
            </a:r>
            <a:r>
              <a:rPr b="1" lang="kk-KZ" sz="3600" strike="noStrike" u="none">
                <a:solidFill>
                  <a:srgbClr val="000000"/>
                </a:solidFill>
                <a:uFillTx/>
                <a:latin typeface="Times New Roman"/>
                <a:ea typeface="Times New Roman"/>
              </a:rPr>
              <a:t>критерийі:</a:t>
            </a:r>
            <a:endParaRPr b="0" lang="ru-RU" sz="3600" strike="noStrike" u="none">
              <a:solidFill>
                <a:srgbClr val="000000"/>
              </a:solidFill>
              <a:uFillTx/>
              <a:latin typeface="Calibri"/>
            </a:endParaRPr>
          </a:p>
          <a:p>
            <a:pPr>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1" lang="kk-KZ" sz="3600" strike="noStrike" u="none">
                <a:solidFill>
                  <a:srgbClr val="000000"/>
                </a:solidFill>
                <a:uFillTx/>
                <a:latin typeface="Times New Roman"/>
                <a:ea typeface="Times New Roman"/>
              </a:rPr>
              <a:t> </a:t>
            </a:r>
            <a:r>
              <a:rPr b="1" lang="kk-KZ" sz="3600" strike="noStrike" u="none">
                <a:solidFill>
                  <a:srgbClr val="000000"/>
                </a:solidFill>
                <a:uFillTx/>
                <a:latin typeface="Times New Roman"/>
                <a:ea typeface="Times New Roman"/>
              </a:rPr>
              <a:t>әңгіменің  сюжеттік  желілерін талдайды</a:t>
            </a:r>
            <a:endParaRPr b="0" lang="ru-RU" sz="3600" strike="noStrike" u="none">
              <a:solidFill>
                <a:srgbClr val="000000"/>
              </a:solidFill>
              <a:uFillTx/>
              <a:latin typeface="Calibri"/>
            </a:endParaRPr>
          </a:p>
          <a:p>
            <a:pPr>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1" lang="kk-KZ" sz="3600" strike="noStrike" u="none">
                <a:solidFill>
                  <a:srgbClr val="000000"/>
                </a:solidFill>
                <a:uFillTx/>
                <a:latin typeface="Times New Roman"/>
                <a:ea typeface="Times New Roman"/>
              </a:rPr>
              <a:t> </a:t>
            </a:r>
            <a:r>
              <a:rPr b="1" lang="kk-KZ" sz="3600" strike="noStrike" u="none">
                <a:solidFill>
                  <a:srgbClr val="000000"/>
                </a:solidFill>
                <a:uFillTx/>
                <a:latin typeface="Times New Roman"/>
                <a:ea typeface="Times New Roman"/>
              </a:rPr>
              <a:t>шығарманың эпилог пен прологін анықтайды </a:t>
            </a:r>
            <a:endParaRPr b="0" lang="ru-RU" sz="3600" strike="noStrike" u="none">
              <a:solidFill>
                <a:srgbClr val="000000"/>
              </a:solidFill>
              <a:uFillTx/>
              <a:latin typeface="Calibri"/>
            </a:endParaRPr>
          </a:p>
        </p:txBody>
      </p:sp>
    </p:spTree>
  </p:cSld>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25" name="Рисунок 48" descr=""/>
          <p:cNvPicPr/>
          <p:nvPr/>
        </p:nvPicPr>
        <p:blipFill>
          <a:blip r:embed="rId1"/>
          <a:stretch/>
        </p:blipFill>
        <p:spPr>
          <a:xfrm>
            <a:off x="652320" y="7978680"/>
            <a:ext cx="200160" cy="203400"/>
          </a:xfrm>
          <a:prstGeom prst="rect">
            <a:avLst/>
          </a:prstGeom>
          <a:ln w="0">
            <a:noFill/>
          </a:ln>
        </p:spPr>
      </p:pic>
      <p:sp>
        <p:nvSpPr>
          <p:cNvPr id="26" name="object 2"/>
          <p:cNvSpPr/>
          <p:nvPr/>
        </p:nvSpPr>
        <p:spPr>
          <a:xfrm>
            <a:off x="1440" y="0"/>
            <a:ext cx="12190680" cy="977760"/>
          </a:xfrm>
          <a:prstGeom prst="pie">
            <a:avLst/>
          </a:pr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cxnSp>
        <p:nvCxnSpPr>
          <p:cNvPr id="27" name="Google Shape;77;p1"/>
          <p:cNvCxnSpPr/>
          <p:nvPr/>
        </p:nvCxnSpPr>
        <p:spPr>
          <a:xfrm>
            <a:off x="212400" y="6621120"/>
            <a:ext cx="11729160" cy="26280"/>
          </a:xfrm>
          <a:prstGeom prst="straightConnector1">
            <a:avLst/>
          </a:prstGeom>
          <a:ln w="57240">
            <a:solidFill>
              <a:srgbClr val="33cccc"/>
            </a:solidFill>
            <a:miter/>
          </a:ln>
        </p:spPr>
      </p:cxnSp>
      <p:cxnSp>
        <p:nvCxnSpPr>
          <p:cNvPr id="28" name="Google Shape;78;p1"/>
          <p:cNvCxnSpPr/>
          <p:nvPr/>
        </p:nvCxnSpPr>
        <p:spPr>
          <a:xfrm>
            <a:off x="757080" y="6364080"/>
            <a:ext cx="10694160" cy="37080"/>
          </a:xfrm>
          <a:prstGeom prst="straightConnector1">
            <a:avLst/>
          </a:prstGeom>
          <a:ln w="38160">
            <a:solidFill>
              <a:srgbClr val="4472c4"/>
            </a:solidFill>
            <a:miter/>
          </a:ln>
        </p:spPr>
      </p:cxnSp>
      <p:sp>
        <p:nvSpPr>
          <p:cNvPr id="29" name="TextBox 9"/>
          <p:cNvSpPr/>
          <p:nvPr/>
        </p:nvSpPr>
        <p:spPr>
          <a:xfrm>
            <a:off x="2181240" y="1955880"/>
            <a:ext cx="7210440" cy="3118320"/>
          </a:xfrm>
          <a:prstGeom prst="rect">
            <a:avLst/>
          </a:prstGeom>
          <a:noFill/>
          <a:ln w="0">
            <a:noFill/>
          </a:ln>
        </p:spPr>
        <p:style>
          <a:lnRef idx="0"/>
          <a:fillRef idx="0"/>
          <a:effectRef idx="0"/>
          <a:fontRef idx="minor"/>
        </p:style>
        <p:txBody>
          <a:bodyPr lIns="90000" rIns="90000" tIns="46800" bIns="46800" anchor="t">
            <a:spAutoFit/>
          </a:bodyPr>
          <a:p>
            <a:pPr algn="ct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 </a:t>
            </a:r>
            <a:r>
              <a:rPr b="0" lang="kk-KZ" sz="2400" strike="noStrike" u="none">
                <a:solidFill>
                  <a:srgbClr val="000000"/>
                </a:solidFill>
                <a:uFillTx/>
                <a:latin typeface="Times New Roman"/>
                <a:ea typeface="Times New Roman"/>
              </a:rPr>
              <a:t>Балалар, қазір «Күй аңызы» әңгімесінің видео мазмұнын тындап, сұрақтарға жауап беріңіздер</a:t>
            </a:r>
            <a:endParaRPr b="0" lang="ru-RU" sz="2400" strike="noStrike" u="none">
              <a:solidFill>
                <a:srgbClr val="000000"/>
              </a:solidFill>
              <a:uFillTx/>
              <a:latin typeface="Calibri"/>
            </a:endParaRPr>
          </a:p>
          <a:p>
            <a:pPr>
              <a:lnSpc>
                <a:spcPct val="90000"/>
              </a:lnSpc>
              <a:spcBef>
                <a:spcPts val="1001"/>
              </a:spcBef>
              <a:buClr>
                <a:srgbClr val="000000"/>
              </a:buClr>
              <a:buFont typeface="Times New Roman"/>
              <a:buAutoNum type="arabicPeriod"/>
              <a:tabLst>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000000"/>
                </a:solidFill>
                <a:uFillTx/>
                <a:latin typeface="Times New Roman"/>
                <a:ea typeface="Times New Roman"/>
              </a:rPr>
              <a:t>Автор шығарманың идеясы арқылы қандай ой айтқысы келді?</a:t>
            </a:r>
            <a:endParaRPr b="0" lang="ru-RU" sz="2400" strike="noStrike" u="none">
              <a:solidFill>
                <a:srgbClr val="000000"/>
              </a:solidFill>
              <a:uFillTx/>
              <a:latin typeface="Calibri"/>
            </a:endParaRPr>
          </a:p>
          <a:p>
            <a:pPr>
              <a:lnSpc>
                <a:spcPct val="90000"/>
              </a:lnSpc>
              <a:spcBef>
                <a:spcPts val="1001"/>
              </a:spcBef>
              <a:buClr>
                <a:srgbClr val="000000"/>
              </a:buClr>
              <a:buFont typeface="Times New Roman"/>
              <a:buAutoNum type="arabicPeriod"/>
              <a:tabLst>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000000"/>
                </a:solidFill>
                <a:uFillTx/>
                <a:latin typeface="Times New Roman"/>
                <a:ea typeface="Times New Roman"/>
              </a:rPr>
              <a:t>Қандай тақырып қозғалды?</a:t>
            </a:r>
            <a:endParaRPr b="0" lang="ru-RU" sz="2400" strike="noStrike" u="none">
              <a:solidFill>
                <a:srgbClr val="000000"/>
              </a:solidFill>
              <a:uFillTx/>
              <a:latin typeface="Calibri"/>
            </a:endParaRPr>
          </a:p>
          <a:p>
            <a:pPr>
              <a:lnSpc>
                <a:spcPct val="90000"/>
              </a:lnSpc>
              <a:spcBef>
                <a:spcPts val="1001"/>
              </a:spcBef>
              <a:buClr>
                <a:srgbClr val="000000"/>
              </a:buClr>
              <a:buFont typeface="Times New Roman"/>
              <a:buAutoNum type="arabicPeriod"/>
              <a:tabLst>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000000"/>
                </a:solidFill>
                <a:uFillTx/>
                <a:latin typeface="Times New Roman"/>
                <a:ea typeface="Times New Roman"/>
              </a:rPr>
              <a:t>Не себепті автор әңгімені  «Күй аңызы» деп атаған?</a:t>
            </a:r>
            <a:endParaRPr b="0" lang="ru-RU" sz="2400" strike="noStrike" u="none">
              <a:solidFill>
                <a:srgbClr val="000000"/>
              </a:solidFill>
              <a:uFillTx/>
              <a:latin typeface="Calibri"/>
            </a:endParaRPr>
          </a:p>
          <a:p>
            <a:pPr algn="ctr">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p:txBody>
      </p:sp>
    </p:spTree>
  </p:cSld>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graphicFrame>
        <p:nvGraphicFramePr>
          <p:cNvPr id="30" name=""/>
          <p:cNvGraphicFramePr/>
          <p:nvPr/>
        </p:nvGraphicFramePr>
        <p:xfrm>
          <a:off x="500040" y="477720"/>
          <a:ext cx="10856880" cy="5862600"/>
        </p:xfrm>
        <a:graphic>
          <a:graphicData uri="http://schemas.openxmlformats.org/drawingml/2006/table">
            <a:tbl>
              <a:tblPr/>
              <a:tblGrid>
                <a:gridCol w="7738920"/>
                <a:gridCol w="3117960"/>
              </a:tblGrid>
              <a:tr h="371520">
                <a:tc>
                  <a:txBody>
                    <a:bodyPr lIns="90000" rIns="90000" anchor="t">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ffff00"/>
                          </a:solidFill>
                          <a:uFillTx/>
                          <a:latin typeface="Times New Roman"/>
                          <a:ea typeface="Times New Roman"/>
                        </a:rPr>
                        <a:t>   </a:t>
                      </a:r>
                      <a:r>
                        <a:rPr b="1" lang="kk-KZ" sz="1800" strike="noStrike" u="none">
                          <a:solidFill>
                            <a:srgbClr val="ffff00"/>
                          </a:solidFill>
                          <a:uFillTx/>
                          <a:latin typeface="Times New Roman"/>
                          <a:ea typeface="Times New Roman"/>
                        </a:rPr>
                        <a:t>Шығармадан үзінді</a:t>
                      </a:r>
                      <a:endParaRPr b="0" lang="ru-RU" sz="1800" strike="noStrike" u="none">
                        <a:solidFill>
                          <a:srgbClr val="000000"/>
                        </a:solidFill>
                        <a:uFillTx/>
                        <a:latin typeface="Calibri"/>
                      </a:endParaRPr>
                    </a:p>
                  </a:txBody>
                  <a:tcPr anchor="t" marL="90000" marR="9000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5b9bd5"/>
                    </a:solidFill>
                  </a:tcPr>
                </a:tc>
                <a:tc>
                  <a:txBody>
                    <a:bodyPr lIns="90000" rIns="90000" anchor="t">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ffff00"/>
                          </a:solidFill>
                          <a:uFillTx/>
                          <a:latin typeface="Times New Roman"/>
                          <a:ea typeface="Times New Roman"/>
                        </a:rPr>
                        <a:t>Сюжет тақырыбы</a:t>
                      </a:r>
                      <a:endParaRPr b="0" lang="ru-RU" sz="1800" strike="noStrike" u="none">
                        <a:solidFill>
                          <a:srgbClr val="000000"/>
                        </a:solidFill>
                        <a:uFillTx/>
                        <a:latin typeface="Calibri"/>
                      </a:endParaRPr>
                    </a:p>
                  </a:txBody>
                  <a:tcPr anchor="t" marL="90000" marR="9000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5b9bd5"/>
                    </a:solidFill>
                  </a:tcPr>
                </a:tc>
              </a:tr>
              <a:tr h="1051560">
                <a:tc>
                  <a:txBody>
                    <a:bodyPr lIns="114480" rIns="11448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200" strike="noStrike" u="none">
                          <a:solidFill>
                            <a:srgbClr val="7030a0"/>
                          </a:solidFill>
                          <a:uFillTx/>
                          <a:latin typeface="Times New Roman"/>
                          <a:ea typeface="Arial"/>
                        </a:rPr>
                        <a:t>– </a:t>
                      </a:r>
                      <a:r>
                        <a:rPr b="0" lang="ru-RU" sz="1200" strike="noStrike" u="none">
                          <a:solidFill>
                            <a:srgbClr val="7030a0"/>
                          </a:solidFill>
                          <a:uFillTx/>
                          <a:latin typeface="Times New Roman"/>
                          <a:ea typeface="Arial"/>
                        </a:rPr>
                        <a:t>Ақсақал, сіз де елде жоқ қолқа салып отырсыз. Мен де елде жоқ қолқа салайын. Осы күнге дейін жар сүймей келе жатыр едім…</a:t>
                      </a:r>
                      <a:endParaRPr b="0" lang="ru-RU" sz="1200" strike="noStrike" u="none">
                        <a:solidFill>
                          <a:srgbClr val="000000"/>
                        </a:solidFill>
                        <a:uFillTx/>
                        <a:latin typeface="Calibri"/>
                      </a:endParaRPr>
                    </a:p>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200" strike="noStrike" u="none">
                          <a:solidFill>
                            <a:srgbClr val="7030a0"/>
                          </a:solidFill>
                          <a:uFillTx/>
                          <a:latin typeface="Times New Roman"/>
                          <a:ea typeface="Arial"/>
                        </a:rPr>
                        <a:t>Шал Естеместің қолқасын түсініп төмен қарап, ойланып қалды.</a:t>
                      </a:r>
                      <a:endParaRPr b="0" lang="ru-RU" sz="1200" strike="noStrike" u="none">
                        <a:solidFill>
                          <a:srgbClr val="000000"/>
                        </a:solidFill>
                        <a:uFillTx/>
                        <a:latin typeface="Calibri"/>
                      </a:endParaRPr>
                    </a:p>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200" strike="noStrike" u="none">
                          <a:solidFill>
                            <a:srgbClr val="7030a0"/>
                          </a:solidFill>
                          <a:uFillTx/>
                          <a:latin typeface="Times New Roman"/>
                          <a:ea typeface="Arial"/>
                        </a:rPr>
                        <a:t>– </a:t>
                      </a:r>
                      <a:r>
                        <a:rPr b="0" lang="kk-KZ" sz="1200" strike="noStrike" u="none">
                          <a:solidFill>
                            <a:srgbClr val="7030a0"/>
                          </a:solidFill>
                          <a:uFillTx/>
                          <a:latin typeface="Times New Roman"/>
                          <a:ea typeface="Arial"/>
                        </a:rPr>
                        <a:t>Апырым-ай, мынауың шынында да елде жоқ қолқа екен, – деді ол сәлден кейін. – Ай, бірақ сен де бір азаматсың ғой. </a:t>
                      </a:r>
                      <a:r>
                        <a:rPr b="0" lang="ru-RU" sz="1200" strike="noStrike" u="none">
                          <a:solidFill>
                            <a:srgbClr val="7030a0"/>
                          </a:solidFill>
                          <a:uFillTx/>
                          <a:latin typeface="Times New Roman"/>
                          <a:ea typeface="Arial"/>
                        </a:rPr>
                        <a:t>Баламды қор қылмассың. Сөзім сөз. Өнерің жетсе, тілегіңді бердім, қарағым.</a:t>
                      </a:r>
                      <a:endParaRPr b="0" lang="ru-RU" sz="1200" strike="noStrike" u="none">
                        <a:solidFill>
                          <a:srgbClr val="000000"/>
                        </a:solidFill>
                        <a:uFillTx/>
                        <a:latin typeface="Calibri"/>
                      </a:endParaRPr>
                    </a:p>
                  </a:txBody>
                  <a:tcPr anchor="t" marL="114480" marR="11448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d2deef"/>
                    </a:solidFill>
                  </a:tcPr>
                </a:tc>
                <a:tc>
                  <a:txBody>
                    <a:bodyPr lIns="114480" rIns="114480" tIns="0" bIns="0" anchor="t">
                      <a:noAutofit/>
                    </a:bodyPr>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200" strike="noStrike" u="none">
                          <a:solidFill>
                            <a:srgbClr val="7030a0"/>
                          </a:solidFill>
                          <a:uFillTx/>
                          <a:latin typeface="Times New Roman"/>
                          <a:ea typeface="Times New Roman"/>
                        </a:rPr>
                        <a:t>Жалғыз нардың кезігуі, аруананың зары</a:t>
                      </a:r>
                      <a:endParaRPr b="0" lang="ru-RU" sz="1200" strike="noStrike" u="none">
                        <a:solidFill>
                          <a:srgbClr val="000000"/>
                        </a:solidFill>
                        <a:uFillTx/>
                        <a:latin typeface="Calibri"/>
                      </a:endParaRPr>
                    </a:p>
                  </a:txBody>
                  <a:tcPr anchor="t" marL="114480" marR="11448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d2deef"/>
                    </a:solidFill>
                  </a:tcPr>
                </a:tc>
              </a:tr>
              <a:tr h="1311480">
                <a:tc>
                  <a:txBody>
                    <a:bodyPr lIns="114480" rIns="11448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200" strike="noStrike" u="none">
                          <a:solidFill>
                            <a:srgbClr val="7030a0"/>
                          </a:solidFill>
                          <a:uFillTx/>
                          <a:latin typeface="Times New Roman"/>
                          <a:ea typeface="Arial"/>
                        </a:rPr>
                        <a:t>– </a:t>
                      </a:r>
                      <a:r>
                        <a:rPr b="0" lang="ru-RU" sz="1200" strike="noStrike" u="none">
                          <a:solidFill>
                            <a:srgbClr val="7030a0"/>
                          </a:solidFill>
                          <a:uFillTx/>
                          <a:latin typeface="Times New Roman"/>
                          <a:ea typeface="Arial"/>
                        </a:rPr>
                        <a:t>Ботасы өлген боз іңген, – деп күбірледі Естемес атын тебініп қозғала беріп. Ойынан енді ғана сергіп, Оразымбетке бұрылды.</a:t>
                      </a:r>
                      <a:endParaRPr b="0" lang="ru-RU" sz="1200" strike="noStrike" u="none">
                        <a:solidFill>
                          <a:srgbClr val="000000"/>
                        </a:solidFill>
                        <a:uFillTx/>
                        <a:latin typeface="Calibri"/>
                      </a:endParaRPr>
                    </a:p>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200" strike="noStrike" u="none">
                          <a:solidFill>
                            <a:srgbClr val="7030a0"/>
                          </a:solidFill>
                          <a:uFillTx/>
                          <a:latin typeface="Times New Roman"/>
                          <a:ea typeface="Calibri"/>
                        </a:rPr>
                        <a:t>  </a:t>
                      </a:r>
                      <a:r>
                        <a:rPr b="0" lang="ru-RU" sz="1200" strike="noStrike" u="none">
                          <a:solidFill>
                            <a:srgbClr val="7030a0"/>
                          </a:solidFill>
                          <a:uFillTx/>
                          <a:latin typeface="Times New Roman"/>
                          <a:ea typeface="Arial"/>
                        </a:rPr>
                        <a:t>– </a:t>
                      </a:r>
                      <a:r>
                        <a:rPr b="0" lang="ru-RU" sz="1200" strike="noStrike" u="none">
                          <a:solidFill>
                            <a:srgbClr val="7030a0"/>
                          </a:solidFill>
                          <a:uFillTx/>
                          <a:latin typeface="Times New Roman"/>
                          <a:ea typeface="Arial"/>
                        </a:rPr>
                        <a:t>Көрмейсің бе, ботасы өлген ғой аруананың. Зары қандай ащы еді. Түйе деген жануар баласын адамнан артық жоқтайды.</a:t>
                      </a:r>
                      <a:endParaRPr b="0" lang="ru-RU" sz="1200" strike="noStrike" u="none">
                        <a:solidFill>
                          <a:srgbClr val="000000"/>
                        </a:solidFill>
                        <a:uFillTx/>
                        <a:latin typeface="Calibri"/>
                      </a:endParaRPr>
                    </a:p>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200" strike="noStrike" u="none">
                          <a:solidFill>
                            <a:srgbClr val="7030a0"/>
                          </a:solidFill>
                          <a:uFillTx/>
                          <a:latin typeface="Times New Roman"/>
                          <a:ea typeface="Calibri"/>
                        </a:rPr>
                        <a:t>  </a:t>
                      </a:r>
                      <a:r>
                        <a:rPr b="0" lang="ru-RU" sz="1200" strike="noStrike" u="none">
                          <a:solidFill>
                            <a:srgbClr val="7030a0"/>
                          </a:solidFill>
                          <a:uFillTx/>
                          <a:latin typeface="Times New Roman"/>
                          <a:ea typeface="Arial"/>
                        </a:rPr>
                        <a:t>– </a:t>
                      </a:r>
                      <a:r>
                        <a:rPr b="0" lang="ru-RU" sz="1200" strike="noStrike" u="none">
                          <a:solidFill>
                            <a:srgbClr val="7030a0"/>
                          </a:solidFill>
                          <a:uFillTx/>
                          <a:latin typeface="Times New Roman"/>
                          <a:ea typeface="Arial"/>
                        </a:rPr>
                        <a:t>Мен қорқып қалдым, – деп Оразымбет шынын айтты. – Киелі шығар жануар...</a:t>
                      </a:r>
                      <a:endParaRPr b="0" lang="ru-RU" sz="1200" strike="noStrike" u="none">
                        <a:solidFill>
                          <a:srgbClr val="000000"/>
                        </a:solidFill>
                        <a:uFillTx/>
                        <a:latin typeface="Calibri"/>
                      </a:endParaRPr>
                    </a:p>
                  </a:txBody>
                  <a:tcPr anchor="t" marL="114480" marR="11448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c>
                  <a:txBody>
                    <a:bodyPr lIns="114480" rIns="11448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200" strike="noStrike" u="none">
                          <a:solidFill>
                            <a:srgbClr val="7030a0"/>
                          </a:solidFill>
                          <a:uFillTx/>
                          <a:latin typeface="Times New Roman"/>
                          <a:ea typeface="Times New Roman"/>
                        </a:rPr>
                        <a:t>Екі күйшінің жолға шығуы, </a:t>
                      </a:r>
                      <a:endParaRPr b="0" lang="ru-RU" sz="1200" strike="noStrike" u="none">
                        <a:solidFill>
                          <a:srgbClr val="000000"/>
                        </a:solidFill>
                        <a:uFillTx/>
                        <a:latin typeface="Calibri"/>
                      </a:endParaRPr>
                    </a:p>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200" strike="noStrike" u="none">
                          <a:solidFill>
                            <a:srgbClr val="7030a0"/>
                          </a:solidFill>
                          <a:uFillTx/>
                          <a:latin typeface="Times New Roman"/>
                          <a:ea typeface="Times New Roman"/>
                        </a:rPr>
                        <a:t>күйшілер әңгімесі.</a:t>
                      </a:r>
                      <a:endParaRPr b="0" lang="ru-RU" sz="1200" strike="noStrike" u="none">
                        <a:solidFill>
                          <a:srgbClr val="000000"/>
                        </a:solidFill>
                        <a:uFillTx/>
                        <a:latin typeface="Calibri"/>
                      </a:endParaRPr>
                    </a:p>
                  </a:txBody>
                  <a:tcPr anchor="t" marL="114480" marR="11448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r>
              <a:tr h="914400">
                <a:tc>
                  <a:txBody>
                    <a:bodyPr lIns="114480" rIns="11448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200" strike="noStrike" u="none">
                          <a:solidFill>
                            <a:srgbClr val="7030a0"/>
                          </a:solidFill>
                          <a:uFillTx/>
                          <a:latin typeface="Times New Roman"/>
                          <a:ea typeface="Arial"/>
                        </a:rPr>
                        <a:t>– </a:t>
                      </a:r>
                      <a:r>
                        <a:rPr b="0" lang="kk-KZ" sz="1200" strike="noStrike" u="none">
                          <a:solidFill>
                            <a:srgbClr val="7030a0"/>
                          </a:solidFill>
                          <a:uFillTx/>
                          <a:latin typeface="Times New Roman"/>
                          <a:ea typeface="Arial"/>
                        </a:rPr>
                        <a:t>Ар жағын сен тарт! – деп саңқ етіп, домбыраны Оразымбетке тастай берді.Оразымбет домбыраны қағып алып, жалғастырып тарта жөнелгенде, нардың сүті де шелекке сауылдап құйыла берді.</a:t>
                      </a:r>
                      <a:endParaRPr b="0" lang="ru-RU" sz="1200" strike="noStrike" u="none">
                        <a:solidFill>
                          <a:srgbClr val="000000"/>
                        </a:solidFill>
                        <a:uFillTx/>
                        <a:latin typeface="Calibri"/>
                      </a:endParaRPr>
                    </a:p>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200" strike="noStrike" u="none">
                          <a:solidFill>
                            <a:srgbClr val="7030a0"/>
                          </a:solidFill>
                          <a:uFillTx/>
                          <a:latin typeface="Times New Roman"/>
                          <a:ea typeface="Calibri"/>
                        </a:rPr>
                        <a:t> </a:t>
                      </a:r>
                      <a:r>
                        <a:rPr b="0" lang="kk-KZ" sz="1200" strike="noStrike" u="none">
                          <a:solidFill>
                            <a:srgbClr val="7030a0"/>
                          </a:solidFill>
                          <a:uFillTx/>
                          <a:latin typeface="Times New Roman"/>
                          <a:ea typeface="Arial"/>
                        </a:rPr>
                        <a:t>Біз қайдан білейік, ел «Нар идірген» күйі осылай туыпты деседі.</a:t>
                      </a:r>
                      <a:endParaRPr b="0" lang="ru-RU" sz="1200" strike="noStrike" u="none">
                        <a:solidFill>
                          <a:srgbClr val="000000"/>
                        </a:solidFill>
                        <a:uFillTx/>
                        <a:latin typeface="Calibri"/>
                      </a:endParaRPr>
                    </a:p>
                  </a:txBody>
                  <a:tcPr anchor="t" marL="114480" marR="11448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c>
                  <a:txBody>
                    <a:bodyPr lIns="114480" rIns="11448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200" strike="noStrike" u="none">
                          <a:solidFill>
                            <a:srgbClr val="7030a0"/>
                          </a:solidFill>
                          <a:uFillTx/>
                          <a:latin typeface="Times New Roman"/>
                          <a:ea typeface="Times New Roman"/>
                        </a:rPr>
                        <a:t>Шал мен Естеместің бір-біріне қолқа салуы. </a:t>
                      </a:r>
                      <a:endParaRPr b="0" lang="ru-RU" sz="1200" strike="noStrike" u="none">
                        <a:solidFill>
                          <a:srgbClr val="000000"/>
                        </a:solidFill>
                        <a:uFillTx/>
                        <a:latin typeface="Calibri"/>
                      </a:endParaRPr>
                    </a:p>
                  </a:txBody>
                  <a:tcPr anchor="t" marL="114480" marR="11448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r>
              <a:tr h="752400">
                <a:tc>
                  <a:txBody>
                    <a:bodyPr lIns="114480" rIns="114480" tIns="0" bIns="0" anchor="t">
                      <a:noAutofit/>
                    </a:bodyPr>
                    <a:p>
                      <a:pPr algn="just">
                        <a:lnSpc>
                          <a:spcPct val="103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200" strike="noStrike" u="none">
                          <a:solidFill>
                            <a:srgbClr val="7030a0"/>
                          </a:solidFill>
                          <a:uFillTx/>
                          <a:latin typeface="Times New Roman"/>
                          <a:ea typeface="Arial"/>
                        </a:rPr>
                        <a:t>Нардың түрі жүдеу, бүйірі солып, өркеші қамшылар жағына қисая бастаған. Тамыры қураған ағаштай семіп, кішірейіп бара жатқан ірі тұлғасы, күйіс қайырмай, қыбыр етпей тұрған мүсәпір бейнесі, әсіресе телміре қараған жасқа толы үлкен мөлдір көзі екі күйшіге қатты әсер етті.</a:t>
                      </a:r>
                      <a:endParaRPr b="0" lang="ru-RU" sz="1200" strike="noStrike" u="none">
                        <a:solidFill>
                          <a:srgbClr val="000000"/>
                        </a:solidFill>
                        <a:uFillTx/>
                        <a:latin typeface="Calibri"/>
                      </a:endParaRPr>
                    </a:p>
                  </a:txBody>
                  <a:tcPr anchor="t" marL="114480" marR="11448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c>
                  <a:txBody>
                    <a:bodyPr lIns="114480" rIns="11448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200" strike="noStrike" u="none">
                          <a:solidFill>
                            <a:srgbClr val="7030a0"/>
                          </a:solidFill>
                          <a:uFillTx/>
                          <a:latin typeface="Times New Roman"/>
                          <a:ea typeface="Times New Roman"/>
                        </a:rPr>
                        <a:t>Жолаушылардың жалғыз қараша үйге  келуі</a:t>
                      </a:r>
                      <a:endParaRPr b="0" lang="ru-RU" sz="1200" strike="noStrike" u="none">
                        <a:solidFill>
                          <a:srgbClr val="000000"/>
                        </a:solidFill>
                        <a:uFillTx/>
                        <a:latin typeface="Calibri"/>
                      </a:endParaRPr>
                    </a:p>
                  </a:txBody>
                  <a:tcPr anchor="t" marL="114480" marR="11448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r>
              <a:tr h="639720">
                <a:tc>
                  <a:txBody>
                    <a:bodyPr lIns="90000" rIns="900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200" strike="noStrike" u="none">
                          <a:solidFill>
                            <a:srgbClr val="7030a0"/>
                          </a:solidFill>
                          <a:uFillTx/>
                          <a:latin typeface="Times New Roman"/>
                          <a:ea typeface="Times New Roman"/>
                        </a:rPr>
                        <a:t> </a:t>
                      </a:r>
                      <a:r>
                        <a:rPr b="0" lang="kk-KZ" sz="1200" strike="noStrike" u="none">
                          <a:solidFill>
                            <a:srgbClr val="7030a0"/>
                          </a:solidFill>
                          <a:uFillTx/>
                          <a:latin typeface="Times New Roman"/>
                          <a:ea typeface="Times New Roman"/>
                        </a:rPr>
                        <a:t>Естемес Жаңылға енді бір қарағанда, сығымдап қысқан сүйріктей ақ саусақтың арасынан шым-шымдап сүт тамып барады.</a:t>
                      </a:r>
                      <a:endParaRPr b="0" lang="ru-RU" sz="1200" strike="noStrike" u="none">
                        <a:solidFill>
                          <a:srgbClr val="000000"/>
                        </a:solidFill>
                        <a:uFillTx/>
                        <a:latin typeface="Calibri"/>
                      </a:endParaRPr>
                    </a:p>
                  </a:txBody>
                  <a:tcPr anchor="t" marL="90000" marR="9000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c>
                  <a:txBody>
                    <a:bodyPr lIns="114480" rIns="11448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200" strike="noStrike" u="none">
                          <a:solidFill>
                            <a:srgbClr val="7030a0"/>
                          </a:solidFill>
                          <a:uFillTx/>
                          <a:latin typeface="Times New Roman"/>
                          <a:ea typeface="Times New Roman"/>
                        </a:rPr>
                        <a:t>Күйшінің жолын жас жігітке беруі немесе </a:t>
                      </a:r>
                      <a:endParaRPr b="0" lang="ru-RU" sz="12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200" strike="noStrike" u="none">
                          <a:solidFill>
                            <a:srgbClr val="7030a0"/>
                          </a:solidFill>
                          <a:uFillTx/>
                          <a:latin typeface="Times New Roman"/>
                          <a:ea typeface="Times New Roman"/>
                        </a:rPr>
                        <a:t>нардың июі. “Нар идірген” күйінің өмірге келуі</a:t>
                      </a:r>
                      <a:endParaRPr b="0" lang="ru-RU" sz="1200" strike="noStrike" u="none">
                        <a:solidFill>
                          <a:srgbClr val="000000"/>
                        </a:solidFill>
                        <a:uFillTx/>
                        <a:latin typeface="Calibri"/>
                      </a:endParaRPr>
                    </a:p>
                  </a:txBody>
                  <a:tcPr anchor="t" marL="114480" marR="11448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r>
              <a:tr h="821520">
                <a:tc>
                  <a:txBody>
                    <a:bodyPr lIns="114480" rIns="114480" tIns="0" bIns="0" anchor="t">
                      <a:noAutofit/>
                    </a:bodyPr>
                    <a:p>
                      <a:pPr algn="just">
                        <a:lnSpc>
                          <a:spcPct val="101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200" strike="noStrike" u="none">
                          <a:solidFill>
                            <a:srgbClr val="7030a0"/>
                          </a:solidFill>
                          <a:uFillTx/>
                          <a:latin typeface="Times New Roman"/>
                          <a:ea typeface="Arial"/>
                        </a:rPr>
                        <a:t>...Түндігі бүркеулі қаракөлеңке үйдің ішінде жалғыз шалдан басқа адам жоқ екен. Ол орнынан тұрып қонақтардың сәлемін алып, екі күйшіні төрге отырғызды.</a:t>
                      </a:r>
                      <a:endParaRPr b="0" lang="ru-RU" sz="1200" strike="noStrike" u="none">
                        <a:solidFill>
                          <a:srgbClr val="000000"/>
                        </a:solidFill>
                        <a:uFillTx/>
                        <a:latin typeface="Calibri"/>
                      </a:endParaRPr>
                    </a:p>
                  </a:txBody>
                  <a:tcPr anchor="t" marL="114480" marR="11448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c>
                  <a:txBody>
                    <a:bodyPr lIns="114480" rIns="11448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200" strike="noStrike" u="none">
                          <a:solidFill>
                            <a:srgbClr val="7030a0"/>
                          </a:solidFill>
                          <a:uFillTx/>
                          <a:latin typeface="Times New Roman"/>
                          <a:ea typeface="Times New Roman"/>
                        </a:rPr>
                        <a:t>Жаңа күйдің пайда болуы. нардың иіп,  сүт шығуы</a:t>
                      </a:r>
                      <a:endParaRPr b="0" lang="ru-RU" sz="1200" strike="noStrike" u="none">
                        <a:solidFill>
                          <a:srgbClr val="000000"/>
                        </a:solidFill>
                        <a:uFillTx/>
                        <a:latin typeface="Calibri"/>
                      </a:endParaRPr>
                    </a:p>
                  </a:txBody>
                  <a:tcPr anchor="t" marL="114480" marR="11448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r>
            </a:tbl>
          </a:graphicData>
        </a:graphic>
      </p:graphicFrame>
      <p:sp>
        <p:nvSpPr>
          <p:cNvPr id="31" name="TextBox 2"/>
          <p:cNvSpPr/>
          <p:nvPr/>
        </p:nvSpPr>
        <p:spPr>
          <a:xfrm>
            <a:off x="1066680" y="0"/>
            <a:ext cx="8358480" cy="3682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800" strike="noStrike" u="none">
                <a:solidFill>
                  <a:srgbClr val="5b9bd5"/>
                </a:solidFill>
                <a:uFillTx/>
                <a:latin typeface="Times New Roman"/>
                <a:ea typeface="Times New Roman"/>
              </a:rPr>
              <a:t>1-тапсырма. Үзіндідегі сюжет желісі бойынша тақырыптарды сәйкестендір </a:t>
            </a:r>
            <a:endParaRPr b="0" lang="ru-RU" sz="1800" strike="noStrike" u="none">
              <a:solidFill>
                <a:srgbClr val="000000"/>
              </a:solidFill>
              <a:uFillTx/>
              <a:latin typeface="Calibri"/>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graphicFrame>
        <p:nvGraphicFramePr>
          <p:cNvPr id="32" name=""/>
          <p:cNvGraphicFramePr/>
          <p:nvPr/>
        </p:nvGraphicFramePr>
        <p:xfrm>
          <a:off x="206280" y="758880"/>
          <a:ext cx="11622240" cy="5222880"/>
        </p:xfrm>
        <a:graphic>
          <a:graphicData uri="http://schemas.openxmlformats.org/drawingml/2006/table">
            <a:tbl>
              <a:tblPr/>
              <a:tblGrid>
                <a:gridCol w="8285400"/>
                <a:gridCol w="3336840"/>
              </a:tblGrid>
              <a:tr h="640440">
                <a:tc>
                  <a:txBody>
                    <a:bodyPr lIns="90000" rIns="90000" anchor="t">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ffff00"/>
                          </a:solidFill>
                          <a:uFillTx/>
                          <a:latin typeface="Times New Roman"/>
                          <a:ea typeface="Times New Roman"/>
                        </a:rPr>
                        <a:t> </a:t>
                      </a:r>
                      <a:r>
                        <a:rPr b="1" lang="kk-KZ" sz="1800" strike="noStrike" u="none">
                          <a:solidFill>
                            <a:srgbClr val="ffff00"/>
                          </a:solidFill>
                          <a:uFillTx/>
                          <a:latin typeface="Times New Roman"/>
                          <a:ea typeface="Times New Roman"/>
                        </a:rPr>
                        <a:t>Шығармадан үзінді</a:t>
                      </a:r>
                      <a:endParaRPr b="0" lang="ru-RU" sz="1800" strike="noStrike" u="none">
                        <a:solidFill>
                          <a:srgbClr val="000000"/>
                        </a:solidFill>
                        <a:uFillTx/>
                        <a:latin typeface="Calibri"/>
                      </a:endParaRPr>
                    </a:p>
                  </a:txBody>
                  <a:tcPr anchor="t" marL="90000" marR="9000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5b9bd5"/>
                    </a:solidFill>
                  </a:tcPr>
                </a:tc>
                <a:tc>
                  <a:txBody>
                    <a:bodyPr lIns="90000" rIns="900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ffff00"/>
                          </a:solidFill>
                          <a:uFillTx/>
                          <a:latin typeface="Times New Roman"/>
                          <a:ea typeface="Times New Roman"/>
                        </a:rPr>
                        <a:t>Сюжет тақырыбы</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0000" marR="9000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5b9bd5"/>
                    </a:solidFill>
                  </a:tcPr>
                </a:tc>
              </a:tr>
              <a:tr h="732240">
                <a:tc>
                  <a:txBody>
                    <a:bodyPr lIns="90000" rIns="900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400" strike="noStrike" u="none">
                          <a:solidFill>
                            <a:srgbClr val="7030a0"/>
                          </a:solidFill>
                          <a:uFillTx/>
                          <a:latin typeface="Times New Roman"/>
                          <a:ea typeface="Times New Roman"/>
                        </a:rPr>
                        <a:t>Нардың түрі жүдеу, бүйірі солып, өркеші қамшылар жағына қисая бастаған. Тамыры қураған ағаштай семіп, кішірейіп бара жатқан ірі тұлғасы, күйіс қайырмай, қыбыр етпей тұрған мүсәпір бейнесі, әсіресе телміре қараған жасқа толы үлкен мөлдір көзі екі күйшіге қатты әсер етті</a:t>
                      </a:r>
                      <a:endParaRPr b="0" lang="ru-RU" sz="1400" strike="noStrike" u="none">
                        <a:solidFill>
                          <a:srgbClr val="000000"/>
                        </a:solidFill>
                        <a:uFillTx/>
                        <a:latin typeface="Calibri"/>
                      </a:endParaRPr>
                    </a:p>
                  </a:txBody>
                  <a:tcPr anchor="t" marL="90000" marR="9000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d2deef"/>
                    </a:solidFill>
                  </a:tcPr>
                </a:tc>
                <a:tc>
                  <a:txBody>
                    <a:bodyPr lIns="114480" rIns="114480" tIns="0" bIns="0" anchor="t">
                      <a:noAutofit/>
                    </a:bodyPr>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200" strike="noStrike" u="none">
                          <a:solidFill>
                            <a:srgbClr val="7030a0"/>
                          </a:solidFill>
                          <a:uFillTx/>
                          <a:latin typeface="Times New Roman"/>
                          <a:ea typeface="Times New Roman"/>
                        </a:rPr>
                        <a:t>Жалғыз нардың кезігуі, аруананың зары</a:t>
                      </a:r>
                      <a:endParaRPr b="0" lang="ru-RU" sz="1200" strike="noStrike" u="none">
                        <a:solidFill>
                          <a:srgbClr val="000000"/>
                        </a:solidFill>
                        <a:uFillTx/>
                        <a:latin typeface="Calibri"/>
                      </a:endParaRPr>
                    </a:p>
                  </a:txBody>
                  <a:tcPr anchor="t" marL="114480" marR="11448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d2deef"/>
                    </a:solidFill>
                  </a:tcPr>
                </a:tc>
              </a:tr>
              <a:tr h="1310760">
                <a:tc>
                  <a:txBody>
                    <a:bodyPr lIns="114480" rIns="11448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400" strike="noStrike" u="none">
                          <a:solidFill>
                            <a:srgbClr val="7030a0"/>
                          </a:solidFill>
                          <a:uFillTx/>
                          <a:latin typeface="Times New Roman"/>
                          <a:ea typeface="Arial"/>
                        </a:rPr>
                        <a:t>– </a:t>
                      </a:r>
                      <a:r>
                        <a:rPr b="0" lang="kk-KZ" sz="1400" strike="noStrike" u="none">
                          <a:solidFill>
                            <a:srgbClr val="7030a0"/>
                          </a:solidFill>
                          <a:uFillTx/>
                          <a:latin typeface="Times New Roman"/>
                          <a:ea typeface="Arial"/>
                        </a:rPr>
                        <a:t>Ботасы өлген боз іңген, – деп күбірледі Естемес атын тебініп қозғала беріп. Ойынан енді ғана сергіп, Оразымбетке бұрылды.</a:t>
                      </a:r>
                      <a:endParaRPr b="0" lang="ru-RU" sz="1400" strike="noStrike" u="none">
                        <a:solidFill>
                          <a:srgbClr val="000000"/>
                        </a:solidFill>
                        <a:uFillTx/>
                        <a:latin typeface="Calibri"/>
                      </a:endParaRPr>
                    </a:p>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400" strike="noStrike" u="none">
                          <a:solidFill>
                            <a:srgbClr val="7030a0"/>
                          </a:solidFill>
                          <a:uFillTx/>
                          <a:latin typeface="Times New Roman"/>
                          <a:ea typeface="Calibri"/>
                        </a:rPr>
                        <a:t>  </a:t>
                      </a:r>
                      <a:r>
                        <a:rPr b="0" lang="kk-KZ" sz="1400" strike="noStrike" u="none">
                          <a:solidFill>
                            <a:srgbClr val="7030a0"/>
                          </a:solidFill>
                          <a:uFillTx/>
                          <a:latin typeface="Times New Roman"/>
                          <a:ea typeface="Arial"/>
                        </a:rPr>
                        <a:t>– </a:t>
                      </a:r>
                      <a:r>
                        <a:rPr b="0" lang="kk-KZ" sz="1400" strike="noStrike" u="none">
                          <a:solidFill>
                            <a:srgbClr val="7030a0"/>
                          </a:solidFill>
                          <a:uFillTx/>
                          <a:latin typeface="Times New Roman"/>
                          <a:ea typeface="Arial"/>
                        </a:rPr>
                        <a:t>Көрмейсің бе, ботасы өлген ғой аруананың. Зары қандай ащы еді. Түйе деген жануар баласын адамнан артық жоқтайды.</a:t>
                      </a:r>
                      <a:endParaRPr b="0" lang="ru-RU" sz="1400" strike="noStrike" u="none">
                        <a:solidFill>
                          <a:srgbClr val="000000"/>
                        </a:solidFill>
                        <a:uFillTx/>
                        <a:latin typeface="Calibri"/>
                      </a:endParaRPr>
                    </a:p>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400" strike="noStrike" u="none">
                          <a:solidFill>
                            <a:srgbClr val="7030a0"/>
                          </a:solidFill>
                          <a:uFillTx/>
                          <a:latin typeface="Times New Roman"/>
                          <a:ea typeface="Calibri"/>
                        </a:rPr>
                        <a:t>  </a:t>
                      </a:r>
                      <a:r>
                        <a:rPr b="0" lang="kk-KZ" sz="1400" strike="noStrike" u="none">
                          <a:solidFill>
                            <a:srgbClr val="7030a0"/>
                          </a:solidFill>
                          <a:uFillTx/>
                          <a:latin typeface="Times New Roman"/>
                          <a:ea typeface="Arial"/>
                        </a:rPr>
                        <a:t>– </a:t>
                      </a:r>
                      <a:r>
                        <a:rPr b="0" lang="kk-KZ" sz="1400" strike="noStrike" u="none">
                          <a:solidFill>
                            <a:srgbClr val="7030a0"/>
                          </a:solidFill>
                          <a:uFillTx/>
                          <a:latin typeface="Times New Roman"/>
                          <a:ea typeface="Arial"/>
                        </a:rPr>
                        <a:t>Мен қорқып қалдым, – деп Оразымбет шынын айтты. – Киелі шығар жануар...</a:t>
                      </a:r>
                      <a:endParaRPr b="0" lang="ru-RU" sz="1400" strike="noStrike" u="none">
                        <a:solidFill>
                          <a:srgbClr val="000000"/>
                        </a:solidFill>
                        <a:uFillTx/>
                        <a:latin typeface="Calibri"/>
                      </a:endParaRPr>
                    </a:p>
                  </a:txBody>
                  <a:tcPr anchor="t" marL="114480" marR="11448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c>
                  <a:txBody>
                    <a:bodyPr lIns="114480" rIns="11448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200" strike="noStrike" u="none">
                          <a:solidFill>
                            <a:srgbClr val="7030a0"/>
                          </a:solidFill>
                          <a:uFillTx/>
                          <a:latin typeface="Times New Roman"/>
                          <a:ea typeface="Times New Roman"/>
                        </a:rPr>
                        <a:t>Екі күйшінің жолға шығуы, </a:t>
                      </a:r>
                      <a:endParaRPr b="0" lang="ru-RU" sz="1200" strike="noStrike" u="none">
                        <a:solidFill>
                          <a:srgbClr val="000000"/>
                        </a:solidFill>
                        <a:uFillTx/>
                        <a:latin typeface="Calibri"/>
                      </a:endParaRPr>
                    </a:p>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200" strike="noStrike" u="none">
                          <a:solidFill>
                            <a:srgbClr val="7030a0"/>
                          </a:solidFill>
                          <a:uFillTx/>
                          <a:latin typeface="Times New Roman"/>
                          <a:ea typeface="Times New Roman"/>
                        </a:rPr>
                        <a:t>күйшілер әңгімесі.</a:t>
                      </a:r>
                      <a:endParaRPr b="0" lang="ru-RU" sz="1200" strike="noStrike" u="none">
                        <a:solidFill>
                          <a:srgbClr val="000000"/>
                        </a:solidFill>
                        <a:uFillTx/>
                        <a:latin typeface="Calibri"/>
                      </a:endParaRPr>
                    </a:p>
                  </a:txBody>
                  <a:tcPr anchor="t" marL="114480" marR="11448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r>
              <a:tr h="822600">
                <a:tc>
                  <a:txBody>
                    <a:bodyPr lIns="114480" rIns="114480" tIns="0" bIns="0" anchor="t">
                      <a:noAutofit/>
                    </a:bodyPr>
                    <a:p>
                      <a:pPr algn="just">
                        <a:lnSpc>
                          <a:spcPct val="101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400" strike="noStrike" u="none">
                          <a:solidFill>
                            <a:srgbClr val="7030a0"/>
                          </a:solidFill>
                          <a:uFillTx/>
                          <a:latin typeface="Times New Roman"/>
                          <a:ea typeface="Arial"/>
                        </a:rPr>
                        <a:t>...Түндігі бүркеулі қаракөлеңке үйдің ішінде жалғыз шалдан басқа адам жоқ екен. Ол орнынан тұрып қонақтардың сәлемін алып, екі күйшіні төрге отырғызды.</a:t>
                      </a:r>
                      <a:endParaRPr b="0" lang="ru-RU" sz="1400" strike="noStrike" u="none">
                        <a:solidFill>
                          <a:srgbClr val="000000"/>
                        </a:solidFill>
                        <a:uFillTx/>
                        <a:latin typeface="Calibri"/>
                      </a:endParaRPr>
                    </a:p>
                  </a:txBody>
                  <a:tcPr anchor="t" marL="114480" marR="11448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c>
                  <a:txBody>
                    <a:bodyPr lIns="114480" rIns="11448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200" strike="noStrike" u="none">
                          <a:solidFill>
                            <a:srgbClr val="7030a0"/>
                          </a:solidFill>
                          <a:uFillTx/>
                          <a:latin typeface="Times New Roman"/>
                          <a:ea typeface="Times New Roman"/>
                        </a:rPr>
                        <a:t>Жолаушылардың жалғыз қараша үйге  келуі</a:t>
                      </a:r>
                      <a:endParaRPr b="0" lang="ru-RU" sz="1200" strike="noStrike" u="none">
                        <a:solidFill>
                          <a:srgbClr val="000000"/>
                        </a:solidFill>
                        <a:uFillTx/>
                        <a:latin typeface="Calibri"/>
                      </a:endParaRPr>
                    </a:p>
                  </a:txBody>
                  <a:tcPr anchor="t" marL="114480" marR="11448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r>
              <a:tr h="1226520">
                <a:tc>
                  <a:txBody>
                    <a:bodyPr lIns="114480" rIns="11448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400" strike="noStrike" u="none">
                          <a:solidFill>
                            <a:srgbClr val="7030a0"/>
                          </a:solidFill>
                          <a:uFillTx/>
                          <a:latin typeface="Times New Roman"/>
                          <a:ea typeface="Arial"/>
                        </a:rPr>
                        <a:t>– </a:t>
                      </a:r>
                      <a:r>
                        <a:rPr b="0" lang="kk-KZ" sz="1400" strike="noStrike" u="none">
                          <a:solidFill>
                            <a:srgbClr val="7030a0"/>
                          </a:solidFill>
                          <a:uFillTx/>
                          <a:latin typeface="Times New Roman"/>
                          <a:ea typeface="Arial"/>
                        </a:rPr>
                        <a:t>Ақсақал, сіз де елде жоқ қолқа салып отырсыз. </a:t>
                      </a:r>
                      <a:r>
                        <a:rPr b="0" lang="ru-RU" sz="1400" strike="noStrike" u="none">
                          <a:solidFill>
                            <a:srgbClr val="7030a0"/>
                          </a:solidFill>
                          <a:uFillTx/>
                          <a:latin typeface="Times New Roman"/>
                          <a:ea typeface="Arial"/>
                        </a:rPr>
                        <a:t>Мен де елде жоқ қолқа салайын. Осы күнге дейін жар сүймей келе жатыр едім…</a:t>
                      </a:r>
                      <a:endParaRPr b="0" lang="ru-RU" sz="1400" strike="noStrike" u="none">
                        <a:solidFill>
                          <a:srgbClr val="000000"/>
                        </a:solidFill>
                        <a:uFillTx/>
                        <a:latin typeface="Calibri"/>
                      </a:endParaRPr>
                    </a:p>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400" strike="noStrike" u="none">
                          <a:solidFill>
                            <a:srgbClr val="7030a0"/>
                          </a:solidFill>
                          <a:uFillTx/>
                          <a:latin typeface="Times New Roman"/>
                          <a:ea typeface="Arial"/>
                        </a:rPr>
                        <a:t>Шал Естеместің қолқасын түсініп төмен қарап, ойланып қалды.</a:t>
                      </a:r>
                      <a:endParaRPr b="0" lang="ru-RU" sz="1400" strike="noStrike" u="none">
                        <a:solidFill>
                          <a:srgbClr val="000000"/>
                        </a:solidFill>
                        <a:uFillTx/>
                        <a:latin typeface="Calibri"/>
                      </a:endParaRPr>
                    </a:p>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400" strike="noStrike" u="none">
                          <a:solidFill>
                            <a:srgbClr val="7030a0"/>
                          </a:solidFill>
                          <a:uFillTx/>
                          <a:latin typeface="Times New Roman"/>
                          <a:ea typeface="Arial"/>
                        </a:rPr>
                        <a:t>– </a:t>
                      </a:r>
                      <a:r>
                        <a:rPr b="0" lang="kk-KZ" sz="1400" strike="noStrike" u="none">
                          <a:solidFill>
                            <a:srgbClr val="7030a0"/>
                          </a:solidFill>
                          <a:uFillTx/>
                          <a:latin typeface="Times New Roman"/>
                          <a:ea typeface="Arial"/>
                        </a:rPr>
                        <a:t>Апырым-ай, мынауың шынында да елде жоқ қолқа екен, – деді ол сәлден кейін. – Ай, бірақ сен де бір азаматсың ғой. Баламды қор қылмассың. Сөзім сөз. Өнерің жетсе, тілегіңді бердім, қарағым.</a:t>
                      </a:r>
                      <a:endParaRPr b="0" lang="ru-RU" sz="1400" strike="noStrike" u="none">
                        <a:solidFill>
                          <a:srgbClr val="000000"/>
                        </a:solidFill>
                        <a:uFillTx/>
                        <a:latin typeface="Calibri"/>
                      </a:endParaRPr>
                    </a:p>
                  </a:txBody>
                  <a:tcPr anchor="t" marL="114480" marR="11448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c>
                  <a:txBody>
                    <a:bodyPr lIns="114480" rIns="11448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200" strike="noStrike" u="none">
                          <a:solidFill>
                            <a:srgbClr val="7030a0"/>
                          </a:solidFill>
                          <a:uFillTx/>
                          <a:latin typeface="Times New Roman"/>
                          <a:ea typeface="Times New Roman"/>
                        </a:rPr>
                        <a:t>Шал мен Естеместің бір-біріне қолқа салуы. </a:t>
                      </a:r>
                      <a:endParaRPr b="0" lang="ru-RU" sz="1200" strike="noStrike" u="none">
                        <a:solidFill>
                          <a:srgbClr val="000000"/>
                        </a:solidFill>
                        <a:uFillTx/>
                        <a:latin typeface="Calibri"/>
                      </a:endParaRPr>
                    </a:p>
                  </a:txBody>
                  <a:tcPr anchor="t" marL="114480" marR="11448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r>
              <a:tr h="490680">
                <a:tc>
                  <a:txBody>
                    <a:bodyPr lIns="114480" rIns="11448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400" strike="noStrike" u="none">
                          <a:solidFill>
                            <a:srgbClr val="7030a0"/>
                          </a:solidFill>
                          <a:uFillTx/>
                          <a:latin typeface="Times New Roman"/>
                          <a:ea typeface="Arial"/>
                        </a:rPr>
                        <a:t>– </a:t>
                      </a:r>
                      <a:r>
                        <a:rPr b="0" lang="kk-KZ" sz="1400" strike="noStrike" u="none">
                          <a:solidFill>
                            <a:srgbClr val="7030a0"/>
                          </a:solidFill>
                          <a:uFillTx/>
                          <a:latin typeface="Times New Roman"/>
                          <a:ea typeface="Arial"/>
                        </a:rPr>
                        <a:t>Ар жағын сен тарт! – деп саңқ етіп, домбыраны Оразымбетке тастай берді.Оразымбет домбыраны қағып алып, жалғастырып тарта жөнелгенде, нардың сүті де шелекке сауылдап құйыла берді.</a:t>
                      </a:r>
                      <a:endParaRPr b="0" lang="ru-RU" sz="1400" strike="noStrike" u="none">
                        <a:solidFill>
                          <a:srgbClr val="000000"/>
                        </a:solidFill>
                        <a:uFillTx/>
                        <a:latin typeface="Calibri"/>
                      </a:endParaRPr>
                    </a:p>
                  </a:txBody>
                  <a:tcPr anchor="t" marL="114480" marR="11448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c>
                  <a:txBody>
                    <a:bodyPr lIns="114480" rIns="11448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200" strike="noStrike" u="none">
                          <a:solidFill>
                            <a:srgbClr val="7030a0"/>
                          </a:solidFill>
                          <a:uFillTx/>
                          <a:latin typeface="Times New Roman"/>
                          <a:ea typeface="Times New Roman"/>
                        </a:rPr>
                        <a:t>Күйшінің жолын жас жігітке беруі немесе </a:t>
                      </a:r>
                      <a:endParaRPr b="0" lang="ru-RU" sz="12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200" strike="noStrike" u="none">
                          <a:solidFill>
                            <a:srgbClr val="7030a0"/>
                          </a:solidFill>
                          <a:uFillTx/>
                          <a:latin typeface="Times New Roman"/>
                          <a:ea typeface="Times New Roman"/>
                        </a:rPr>
                        <a:t>нардың июі. “Нар идірген” күйінің өмірге келуі </a:t>
                      </a:r>
                      <a:endParaRPr b="0" lang="ru-RU" sz="1200" strike="noStrike" u="none">
                        <a:solidFill>
                          <a:srgbClr val="000000"/>
                        </a:solidFill>
                        <a:uFillTx/>
                        <a:latin typeface="Calibri"/>
                      </a:endParaRPr>
                    </a:p>
                  </a:txBody>
                  <a:tcPr anchor="t" marL="114480" marR="11448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r>
            </a:tbl>
          </a:graphicData>
        </a:graphic>
      </p:graphicFrame>
      <p:sp>
        <p:nvSpPr>
          <p:cNvPr id="33" name="TextBox 2"/>
          <p:cNvSpPr/>
          <p:nvPr/>
        </p:nvSpPr>
        <p:spPr>
          <a:xfrm>
            <a:off x="3889440" y="279360"/>
            <a:ext cx="1848960" cy="368280"/>
          </a:xfrm>
          <a:prstGeom prst="rect">
            <a:avLst/>
          </a:prstGeom>
          <a:noFill/>
          <a:ln w="0">
            <a:noFill/>
          </a:ln>
        </p:spPr>
        <p:style>
          <a:lnRef idx="0"/>
          <a:fillRef idx="0"/>
          <a:effectRef idx="0"/>
          <a:fontRef idx="minor"/>
        </p:style>
        <p:txBody>
          <a:bodyPr wrap="none" lIns="90000" rIns="90000" tIns="46800" bIns="4680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5b9bd5"/>
                </a:solidFill>
                <a:uFillTx/>
                <a:latin typeface="Times New Roman"/>
                <a:ea typeface="Times New Roman"/>
              </a:rPr>
              <a:t>Ықтимал жауап: </a:t>
            </a:r>
            <a:endParaRPr b="0" lang="ru-RU" sz="1800" strike="noStrike" u="none">
              <a:solidFill>
                <a:srgbClr val="000000"/>
              </a:solidFill>
              <a:uFillTx/>
              <a:latin typeface="Calibri"/>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34" name="Рисунок 48" descr=""/>
          <p:cNvPicPr/>
          <p:nvPr/>
        </p:nvPicPr>
        <p:blipFill>
          <a:blip r:embed="rId1"/>
          <a:stretch/>
        </p:blipFill>
        <p:spPr>
          <a:xfrm>
            <a:off x="652320" y="7978680"/>
            <a:ext cx="200160" cy="203400"/>
          </a:xfrm>
          <a:prstGeom prst="rect">
            <a:avLst/>
          </a:prstGeom>
          <a:ln w="0">
            <a:noFill/>
          </a:ln>
        </p:spPr>
      </p:pic>
      <p:sp>
        <p:nvSpPr>
          <p:cNvPr id="35" name="object 2"/>
          <p:cNvSpPr/>
          <p:nvPr/>
        </p:nvSpPr>
        <p:spPr>
          <a:xfrm>
            <a:off x="9360" y="14400"/>
            <a:ext cx="12190680" cy="257040"/>
          </a:xfrm>
          <a:prstGeom prst="pie">
            <a:avLst/>
          </a:pr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36" name="Прямоугольник 1"/>
          <p:cNvSpPr/>
          <p:nvPr/>
        </p:nvSpPr>
        <p:spPr>
          <a:xfrm>
            <a:off x="404640" y="1677960"/>
            <a:ext cx="11368440" cy="2232360"/>
          </a:xfrm>
          <a:prstGeom prst="rect">
            <a:avLst/>
          </a:prstGeom>
          <a:noFill/>
          <a:ln w="0">
            <a:noFill/>
          </a:ln>
        </p:spPr>
        <p:style>
          <a:lnRef idx="0"/>
          <a:fillRef idx="0"/>
          <a:effectRef idx="0"/>
          <a:fontRef idx="minor"/>
        </p:style>
        <p:txBody>
          <a:bodyPr lIns="90000" rIns="90000" tIns="46800" bIns="46800" anchor="t">
            <a:spAutoFit/>
          </a:bodyPr>
          <a:p>
            <a:pPr algn="just">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Calibri"/>
              </a:rPr>
              <a:t>     </a:t>
            </a:r>
            <a:r>
              <a:rPr b="0" lang="kk-KZ" sz="2200" strike="noStrike" u="none">
                <a:solidFill>
                  <a:srgbClr val="000000"/>
                </a:solidFill>
                <a:uFillTx/>
                <a:latin typeface="Times New Roman"/>
                <a:ea typeface="Calibri"/>
              </a:rPr>
              <a:t> </a:t>
            </a:r>
            <a:endParaRPr b="0" lang="ru-RU" sz="2200" strike="noStrike" u="none">
              <a:solidFill>
                <a:srgbClr val="000000"/>
              </a:solidFill>
              <a:uFillTx/>
              <a:latin typeface="Calibri"/>
            </a:endParaRPr>
          </a:p>
          <a:p>
            <a:pPr algn="just">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000" strike="noStrike" u="none">
              <a:solidFill>
                <a:srgbClr val="000000"/>
              </a:solidFill>
              <a:uFillTx/>
              <a:latin typeface="Calibri"/>
            </a:endParaRPr>
          </a:p>
          <a:p>
            <a:pPr algn="just">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000" strike="noStrike" u="none">
              <a:solidFill>
                <a:srgbClr val="000000"/>
              </a:solidFill>
              <a:uFillTx/>
              <a:latin typeface="Calibri"/>
            </a:endParaRPr>
          </a:p>
          <a:p>
            <a:pPr algn="just">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000" strike="noStrike" u="none">
              <a:solidFill>
                <a:srgbClr val="000000"/>
              </a:solidFill>
              <a:uFillTx/>
              <a:latin typeface="Calibri"/>
            </a:endParaRPr>
          </a:p>
          <a:p>
            <a:pPr algn="just">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000" strike="noStrike" u="none">
              <a:solidFill>
                <a:srgbClr val="000000"/>
              </a:solidFill>
              <a:uFillTx/>
              <a:latin typeface="Calibri"/>
            </a:endParaRPr>
          </a:p>
          <a:p>
            <a:pPr algn="just">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Calibri"/>
              </a:rPr>
              <a:t> </a:t>
            </a:r>
            <a:endParaRPr b="0" lang="ru-RU" sz="2000" strike="noStrike" u="none">
              <a:solidFill>
                <a:srgbClr val="000000"/>
              </a:solidFill>
              <a:uFillTx/>
              <a:latin typeface="Calibri"/>
            </a:endParaRPr>
          </a:p>
        </p:txBody>
      </p:sp>
      <p:sp>
        <p:nvSpPr>
          <p:cNvPr id="37" name="Прямоугольник 1"/>
          <p:cNvSpPr/>
          <p:nvPr/>
        </p:nvSpPr>
        <p:spPr>
          <a:xfrm>
            <a:off x="84240" y="1014480"/>
            <a:ext cx="11985480" cy="514440"/>
          </a:xfrm>
          <a:prstGeom prst="rect">
            <a:avLst/>
          </a:prstGeom>
          <a:noFill/>
          <a:ln w="0">
            <a:noFill/>
          </a:ln>
        </p:spPr>
        <p:style>
          <a:lnRef idx="0"/>
          <a:fillRef idx="0"/>
          <a:effectRef idx="0"/>
          <a:fontRef idx="minor"/>
        </p:style>
        <p:txBody>
          <a:bodyPr lIns="90000" rIns="90000" tIns="46800" bIns="46800" anchor="t">
            <a:spAutoFit/>
          </a:bodyPr>
          <a:p>
            <a:pPr algn="just">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Calibri"/>
              </a:rPr>
              <a:t> </a:t>
            </a:r>
            <a:endParaRPr b="0" lang="ru-RU" sz="2400" strike="noStrike" u="none">
              <a:solidFill>
                <a:srgbClr val="000000"/>
              </a:solidFill>
              <a:uFillTx/>
              <a:latin typeface="Calibri"/>
            </a:endParaRPr>
          </a:p>
        </p:txBody>
      </p:sp>
      <p:sp>
        <p:nvSpPr>
          <p:cNvPr id="38" name="TextBox 3"/>
          <p:cNvSpPr/>
          <p:nvPr/>
        </p:nvSpPr>
        <p:spPr>
          <a:xfrm>
            <a:off x="1523880" y="762120"/>
            <a:ext cx="9390240" cy="369720"/>
          </a:xfrm>
          <a:prstGeom prst="rect">
            <a:avLst/>
          </a:prstGeom>
          <a:noFill/>
          <a:ln w="0">
            <a:noFill/>
          </a:ln>
        </p:spPr>
        <p:style>
          <a:lnRef idx="0"/>
          <a:fillRef idx="0"/>
          <a:effectRef idx="0"/>
          <a:fontRef idx="minor"/>
        </p:style>
        <p:txBody>
          <a:bodyPr lIns="90000" rIns="90000" tIns="46800" bIns="46800" anchor="t">
            <a:sp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39" name="Прямоугольник 4"/>
          <p:cNvSpPr/>
          <p:nvPr/>
        </p:nvSpPr>
        <p:spPr>
          <a:xfrm>
            <a:off x="1395360" y="750960"/>
            <a:ext cx="9272520" cy="564444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Times New Roman"/>
              </a:rPr>
              <a:t>       </a:t>
            </a:r>
            <a:r>
              <a:rPr b="0" lang="ru-RU" sz="2800" strike="noStrike" u="none">
                <a:solidFill>
                  <a:srgbClr val="000000"/>
                </a:solidFill>
                <a:uFillTx/>
                <a:latin typeface="Times New Roman"/>
              </a:rPr>
              <a:t>Келесі тапсырманы орындамас бұрын,әдебиет теориясына көз жүгіртіп, эпилог пен прологтің анықтамасын есімізге түсірсек.</a:t>
            </a:r>
            <a:endParaRPr b="0" lang="ru-RU" sz="2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8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800" strike="noStrike" u="none">
                <a:solidFill>
                  <a:srgbClr val="000000"/>
                </a:solidFill>
                <a:uFillTx/>
                <a:latin typeface="Times New Roman"/>
              </a:rPr>
              <a:t>Эпилог</a:t>
            </a:r>
            <a:r>
              <a:rPr b="0" lang="ru-RU" sz="2800" strike="noStrike" u="none">
                <a:solidFill>
                  <a:srgbClr val="000000"/>
                </a:solidFill>
                <a:uFillTx/>
                <a:latin typeface="Times New Roman"/>
              </a:rPr>
              <a:t> – көркем шығарманы қорытындылайтын компонент. Эпилог негізгі оқиға желісінен бөлек тұрса да авторлық идеяны толықтыра түсіп, шығарманың басты кейіпкерлері жайында қысқаша мәлімет береді, олардың кейінгі іс-әрекеттерінің жалғасын көрсетеді. </a:t>
            </a:r>
            <a:endParaRPr b="0" lang="ru-RU" sz="28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8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800" strike="noStrike" u="none">
                <a:solidFill>
                  <a:srgbClr val="000000"/>
                </a:solidFill>
                <a:uFillTx/>
                <a:latin typeface="Times New Roman"/>
              </a:rPr>
              <a:t>Пролог (гр. </a:t>
            </a:r>
            <a:r>
              <a:rPr b="1" lang="en-US" sz="2800" strike="noStrike" u="none">
                <a:solidFill>
                  <a:srgbClr val="000000"/>
                </a:solidFill>
                <a:uFillTx/>
                <a:latin typeface="Times New Roman"/>
              </a:rPr>
              <a:t>prologos – </a:t>
            </a:r>
            <a:r>
              <a:rPr b="1" lang="ru-RU" sz="2800" strike="noStrike" u="none">
                <a:solidFill>
                  <a:srgbClr val="000000"/>
                </a:solidFill>
                <a:uFillTx/>
                <a:latin typeface="Times New Roman"/>
              </a:rPr>
              <a:t>кіріспесі) </a:t>
            </a:r>
            <a:r>
              <a:rPr b="0" lang="ru-RU" sz="2800" strike="noStrike" u="none">
                <a:solidFill>
                  <a:srgbClr val="000000"/>
                </a:solidFill>
                <a:uFillTx/>
                <a:latin typeface="Times New Roman"/>
              </a:rPr>
              <a:t>көркем шығарманың оқиға мазмұнымен мәнін оқырманға таныстыратын кіріспе бөлімі. Ол шығарма  идеясын  дұрыс түсіндіру. </a:t>
            </a:r>
            <a:endParaRPr b="0" lang="ru-RU" sz="2800" strike="noStrike" u="none">
              <a:solidFill>
                <a:srgbClr val="000000"/>
              </a:solidFill>
              <a:uFillTx/>
              <a:latin typeface="Calibri"/>
            </a:endParaRPr>
          </a:p>
        </p:txBody>
      </p:sp>
    </p:spTree>
  </p:cSld>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0" name="TextBox 2"/>
          <p:cNvSpPr/>
          <p:nvPr/>
        </p:nvSpPr>
        <p:spPr>
          <a:xfrm>
            <a:off x="1802880" y="1224000"/>
            <a:ext cx="7786080" cy="368280"/>
          </a:xfrm>
          <a:prstGeom prst="rect">
            <a:avLst/>
          </a:prstGeom>
          <a:noFill/>
          <a:ln w="0">
            <a:noFill/>
          </a:ln>
        </p:spPr>
        <p:style>
          <a:lnRef idx="0"/>
          <a:fillRef idx="0"/>
          <a:effectRef idx="0"/>
          <a:fontRef idx="minor"/>
        </p:style>
        <p:txBody>
          <a:bodyPr wrap="none" lIns="90000" rIns="90000" tIns="46800" bIns="46800" anchor="t">
            <a:sp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5b9bd5"/>
                </a:solidFill>
                <a:uFillTx/>
                <a:latin typeface="Calibri"/>
              </a:rPr>
              <a:t>2- тапсырма. Шығарма прологінде айтылған ойды өз көзқарасың арқылы жаз</a:t>
            </a:r>
            <a:endParaRPr b="0" lang="ru-RU" sz="1800" strike="noStrike" u="none">
              <a:solidFill>
                <a:srgbClr val="000000"/>
              </a:solidFill>
              <a:uFillTx/>
              <a:latin typeface="Calibri"/>
            </a:endParaRPr>
          </a:p>
        </p:txBody>
      </p:sp>
      <p:graphicFrame>
        <p:nvGraphicFramePr>
          <p:cNvPr id="41" name=""/>
          <p:cNvGraphicFramePr/>
          <p:nvPr/>
        </p:nvGraphicFramePr>
        <p:xfrm>
          <a:off x="1535040" y="2109960"/>
          <a:ext cx="8594640" cy="2989080"/>
        </p:xfrm>
        <a:graphic>
          <a:graphicData uri="http://schemas.openxmlformats.org/drawingml/2006/table">
            <a:tbl>
              <a:tblPr/>
              <a:tblGrid>
                <a:gridCol w="4297320"/>
                <a:gridCol w="4297320"/>
              </a:tblGrid>
              <a:tr h="541080">
                <a:tc>
                  <a:txBody>
                    <a:bodyPr anchor="t">
                      <a:noAutofit/>
                    </a:bodyPr>
                    <a:p>
                      <a:pPr algn="ct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ffffff"/>
                          </a:solidFill>
                          <a:uFillTx/>
                          <a:latin typeface="Calibri"/>
                        </a:rPr>
                        <a:t>Шығармадан үзінді </a:t>
                      </a: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5b9bd5"/>
                    </a:solidFill>
                  </a:tcPr>
                </a:tc>
                <a:tc>
                  <a:txBody>
                    <a:bodyPr anchor="t">
                      <a:noAutofit/>
                    </a:bodyPr>
                    <a:p>
                      <a:pPr algn="ct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ffffff"/>
                          </a:solidFill>
                          <a:uFillTx/>
                          <a:latin typeface="Calibri"/>
                        </a:rPr>
                        <a:t>Прологтағы ойды түсіндір</a:t>
                      </a: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5b9bd5"/>
                    </a:solidFill>
                  </a:tcPr>
                </a:tc>
              </a:tr>
              <a:tr h="2448000">
                <a:tc>
                  <a:txBody>
                    <a:bodyPr lIns="114480" rIns="114480" tIns="0" bIns="0" anchor="t">
                      <a:noAutofit/>
                    </a:bodyPr>
                    <a:p>
                      <a:pPr algn="just">
                        <a:lnSpc>
                          <a:spcPct val="102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2000" strike="noStrike" u="none">
                          <a:solidFill>
                            <a:srgbClr val="7030a0"/>
                          </a:solidFill>
                          <a:uFillTx/>
                          <a:latin typeface="Times New Roman"/>
                          <a:ea typeface="Arial"/>
                        </a:rPr>
                        <a:t>Екі салт атты адырдың басына желе-жортып шықты да, аттарының басын­іркіп, алақан астынан алысты шолды. Төмен қарай көлбеп бара жатқан­ кең жазықтың шетінде мұнартып оқшау тұрған жалаңаш тау көрінді.</a:t>
                      </a:r>
                      <a:endParaRPr b="0" lang="ru-RU" sz="2000" strike="noStrike" u="none">
                        <a:solidFill>
                          <a:srgbClr val="000000"/>
                        </a:solidFill>
                        <a:uFillTx/>
                        <a:latin typeface="Calibri"/>
                      </a:endParaRPr>
                    </a:p>
                  </a:txBody>
                  <a:tcPr anchor="t" marL="114480" marR="11448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d2deef"/>
                    </a:solidFill>
                  </a:tcPr>
                </a:tc>
                <a:tc>
                  <a:txBody>
                    <a:bodyPr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d2deef"/>
                    </a:solidFill>
                  </a:tcPr>
                </a:tc>
              </a:tr>
            </a:tbl>
          </a:graphicData>
        </a:graphic>
      </p:graphicFrame>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42" name="Рисунок 48" descr=""/>
          <p:cNvPicPr/>
          <p:nvPr/>
        </p:nvPicPr>
        <p:blipFill>
          <a:blip r:embed="rId1"/>
          <a:stretch/>
        </p:blipFill>
        <p:spPr>
          <a:xfrm>
            <a:off x="652320" y="7978680"/>
            <a:ext cx="200160" cy="203400"/>
          </a:xfrm>
          <a:prstGeom prst="rect">
            <a:avLst/>
          </a:prstGeom>
          <a:ln w="0">
            <a:noFill/>
          </a:ln>
        </p:spPr>
      </p:pic>
      <p:sp>
        <p:nvSpPr>
          <p:cNvPr id="43" name="object 2"/>
          <p:cNvSpPr/>
          <p:nvPr/>
        </p:nvSpPr>
        <p:spPr>
          <a:xfrm>
            <a:off x="7920" y="-568440"/>
            <a:ext cx="12192120" cy="978120"/>
          </a:xfrm>
          <a:prstGeom prst="pie">
            <a:avLst/>
          </a:pr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44" name="Прямоугольник 73"/>
          <p:cNvSpPr/>
          <p:nvPr/>
        </p:nvSpPr>
        <p:spPr>
          <a:xfrm>
            <a:off x="6726240" y="3713040"/>
            <a:ext cx="157464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Частныхетских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сада</a:t>
            </a:r>
            <a:endParaRPr b="0" lang="ru-RU" sz="1200" strike="noStrike" u="none">
              <a:solidFill>
                <a:srgbClr val="000000"/>
              </a:solidFill>
              <a:uFillTx/>
              <a:latin typeface="Calibri"/>
            </a:endParaRPr>
          </a:p>
        </p:txBody>
      </p:sp>
      <p:cxnSp>
        <p:nvCxnSpPr>
          <p:cNvPr id="45" name="Google Shape;77;p1"/>
          <p:cNvCxnSpPr/>
          <p:nvPr/>
        </p:nvCxnSpPr>
        <p:spPr>
          <a:xfrm>
            <a:off x="212400" y="6621120"/>
            <a:ext cx="11729160" cy="26280"/>
          </a:xfrm>
          <a:prstGeom prst="straightConnector1">
            <a:avLst/>
          </a:prstGeom>
          <a:ln w="57240">
            <a:solidFill>
              <a:srgbClr val="33cccc"/>
            </a:solidFill>
            <a:miter/>
          </a:ln>
        </p:spPr>
      </p:cxnSp>
      <p:cxnSp>
        <p:nvCxnSpPr>
          <p:cNvPr id="46" name="Google Shape;78;p1"/>
          <p:cNvCxnSpPr/>
          <p:nvPr/>
        </p:nvCxnSpPr>
        <p:spPr>
          <a:xfrm>
            <a:off x="757080" y="6364080"/>
            <a:ext cx="10694160" cy="37080"/>
          </a:xfrm>
          <a:prstGeom prst="straightConnector1">
            <a:avLst/>
          </a:prstGeom>
          <a:ln w="38160">
            <a:solidFill>
              <a:srgbClr val="4472c4"/>
            </a:solidFill>
            <a:miter/>
          </a:ln>
        </p:spPr>
      </p:cxnSp>
      <p:sp>
        <p:nvSpPr>
          <p:cNvPr id="47" name="Прямоугольник 2"/>
          <p:cNvSpPr/>
          <p:nvPr/>
        </p:nvSpPr>
        <p:spPr>
          <a:xfrm>
            <a:off x="160200" y="1542960"/>
            <a:ext cx="11728440" cy="825480"/>
          </a:xfrm>
          <a:prstGeom prst="rect">
            <a:avLst/>
          </a:prstGeom>
          <a:noFill/>
          <a:ln w="0">
            <a:noFill/>
          </a:ln>
        </p:spPr>
        <p:style>
          <a:lnRef idx="0"/>
          <a:fillRef idx="0"/>
          <a:effectRef idx="0"/>
          <a:fontRef idx="minor"/>
        </p:style>
        <p:txBody>
          <a:bodyPr lIns="90000" rIns="90000" tIns="46800" bIns="46800" anchor="t">
            <a:spAutoFit/>
          </a:bodyPr>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000000"/>
                </a:solidFill>
                <a:uFillTx/>
                <a:latin typeface="Times New Roman"/>
              </a:rPr>
              <a:t> </a:t>
            </a:r>
            <a:endParaRPr b="0" lang="ru-RU" sz="24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p:txBody>
      </p:sp>
      <p:sp>
        <p:nvSpPr>
          <p:cNvPr id="48" name="TextBox 1"/>
          <p:cNvSpPr/>
          <p:nvPr/>
        </p:nvSpPr>
        <p:spPr>
          <a:xfrm>
            <a:off x="1254240" y="1816200"/>
            <a:ext cx="9566280" cy="27774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800" strike="noStrike" u="none">
                <a:solidFill>
                  <a:srgbClr val="000000"/>
                </a:solidFill>
                <a:uFillTx/>
                <a:latin typeface="Times New Roman"/>
                <a:ea typeface="Times New Roman"/>
              </a:rPr>
              <a:t>Ықтимал жауап:</a:t>
            </a:r>
            <a:endParaRPr b="0" lang="ru-RU" sz="2800" strike="noStrike" u="none">
              <a:solidFill>
                <a:srgbClr val="000000"/>
              </a:solidFill>
              <a:uFillTx/>
              <a:latin typeface="Calibri"/>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800" strike="noStrike" u="none">
                <a:solidFill>
                  <a:srgbClr val="000000"/>
                </a:solidFill>
                <a:uFillTx/>
                <a:latin typeface="Times New Roman"/>
                <a:ea typeface="Times New Roman"/>
              </a:rPr>
              <a:t>Бұл үзіндінің пролог болу себебі, шығарманың басы ойдың енді басталатынын аңғаруға болады.Тамаша табиғи көріністе  салт аттылардың тау бөктерінің артында бір оқиғаның куәсі болатынын түсіндіріп тұрғандай.</a:t>
            </a:r>
            <a:endParaRPr b="0" lang="ru-RU" sz="2800" strike="noStrike" u="none">
              <a:solidFill>
                <a:srgbClr val="000000"/>
              </a:solidFill>
              <a:uFillTx/>
              <a:latin typeface="Calibri"/>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Times New Roman"/>
              </a:rPr>
              <a:t>   </a:t>
            </a:r>
            <a:endParaRPr b="0" lang="ru-RU" sz="18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Tree>
  </p:cSld>
</p:sld>
</file>

<file path=ppt/theme/theme1.xml><?xml version="1.0" encoding="utf-8"?>
<a:theme xmlns:a="http://schemas.openxmlformats.org/drawingml/2006/main" xmlns:r="http://schemas.openxmlformats.org/officeDocument/2006/relationships" name="Offic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docProps/app.xml><?xml version="1.0" encoding="utf-8"?>
<Properties xmlns="http://schemas.openxmlformats.org/officeDocument/2006/extended-properties" xmlns:vt="http://schemas.openxmlformats.org/officeDocument/2006/docPropsVTypes">
  <Template/>
  <TotalTime>7243</TotalTime>
  <Application>LibreOffice/24.8.2.1$MacOSX_AARCH64 LibreOffice_project/0f794b6e29741098670a3b95d60478a65d05ef13</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2018-09-12T08:07:08Z</dcterms:created>
  <dc:creator>Жазира Асанова</dc:creator>
  <dc:description/>
  <dc:language>ru-RU</dc:language>
  <cp:lastModifiedBy>user</cp:lastModifiedBy>
  <cp:lastPrinted>2020-03-24T14:36:16Z</cp:lastPrinted>
  <dcterms:modified xsi:type="dcterms:W3CDTF">2021-03-30T13:02:39Z</dcterms:modified>
  <cp:revision>568</cp:revision>
  <dc:subject/>
  <dc:title>Презентация PowerPoint</dc:title>
</cp:coreProperties>
</file>