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63" r:id="rId5"/>
    <p:sldId id="264" r:id="rId6"/>
    <p:sldId id="266" r:id="rId7"/>
    <p:sldId id="265" r:id="rId8"/>
    <p:sldId id="267" r:id="rId9"/>
    <p:sldId id="268" r:id="rId10"/>
    <p:sldId id="269" r:id="rId11"/>
    <p:sldId id="270" r:id="rId12"/>
    <p:sldId id="271" r:id="rId13"/>
    <p:sldId id="272" r:id="rId14"/>
    <p:sldId id="273"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28.01.2021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kk.wikipedia.org/wiki/%D0%9A%D3%A9%D1%80%D0%BA%D0%B5%D0%BC_%D1%88%D1%8B%D2%93%D0%B0%D1%80%D0%BC%D0%B0" TargetMode="External"/><Relationship Id="rId2" Type="http://schemas.openxmlformats.org/officeDocument/2006/relationships/hyperlink" Target="https://kk.wikipedia.org/wiki/%D0%93%D1%80%D0%B5%D0%BA_%D1%82%D1%96%D0%BB%D1%96" TargetMode="External"/><Relationship Id="rId1" Type="http://schemas.openxmlformats.org/officeDocument/2006/relationships/slideLayout" Target="../slideLayouts/slideLayout2.xml"/><Relationship Id="rId5" Type="http://schemas.openxmlformats.org/officeDocument/2006/relationships/hyperlink" Target="https://kk.wikipedia.org/wiki/%D0%98%D0%B4%D0%B5%D1%8F" TargetMode="External"/><Relationship Id="rId4" Type="http://schemas.openxmlformats.org/officeDocument/2006/relationships/hyperlink" Target="https://kk.wikipedia.org/w/index.php?title=%D0%A8%D1%8B%D2%93%D0%B0%D1%80%D0%BC%D0%B0&amp;action=edit&amp;redlink=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72518" cy="6215106"/>
          </a:xfrm>
        </p:spPr>
        <p:txBody>
          <a:bodyPr>
            <a:normAutofit/>
          </a:bodyPr>
          <a:lstStyle/>
          <a:p>
            <a:pPr>
              <a:buNone/>
            </a:pPr>
            <a:r>
              <a:rPr lang="kk-KZ" u="sng" dirty="0" smtClean="0">
                <a:latin typeface="Times New Roman" pitchFamily="18" charset="0"/>
                <a:cs typeface="Times New Roman" pitchFamily="18" charset="0"/>
              </a:rPr>
              <a:t>Сабақ тақырыбы:</a:t>
            </a:r>
          </a:p>
          <a:p>
            <a:pPr>
              <a:buNone/>
            </a:pPr>
            <a:r>
              <a:rPr lang="kk-KZ" dirty="0" smtClean="0">
                <a:latin typeface="Times New Roman" pitchFamily="18" charset="0"/>
                <a:cs typeface="Times New Roman" pitchFamily="18" charset="0"/>
              </a:rPr>
              <a:t>ІІІ бөлім. Махаббат және абырой. Бауыржан Момышұлы «Ұшқан ұя» повесінің жанрлық ерекшелігі</a:t>
            </a:r>
          </a:p>
          <a:p>
            <a:pPr>
              <a:buNone/>
            </a:pPr>
            <a:r>
              <a:rPr lang="kk-KZ" u="sng" dirty="0" smtClean="0">
                <a:latin typeface="Times New Roman" pitchFamily="18" charset="0"/>
                <a:cs typeface="Times New Roman" pitchFamily="18" charset="0"/>
              </a:rPr>
              <a:t>Сабақ мақсаты: </a:t>
            </a:r>
            <a:r>
              <a:rPr lang="kk-KZ" dirty="0" smtClean="0">
                <a:latin typeface="Times New Roman" pitchFamily="18" charset="0"/>
                <a:cs typeface="Times New Roman" pitchFamily="18" charset="0"/>
              </a:rPr>
              <a:t>Т/Ж 1 8.1.1.1 - әдеби шығарманың жанрына байланысты сюжеттік желілерін, эпилог, прологтарды анықтау;</a:t>
            </a:r>
          </a:p>
          <a:p>
            <a:pPr lvl="0">
              <a:lnSpc>
                <a:spcPct val="110000"/>
              </a:lnSpc>
              <a:buNone/>
            </a:pPr>
            <a:r>
              <a:rPr lang="kk-KZ" u="sng" dirty="0" smtClean="0">
                <a:latin typeface="Times New Roman" pitchFamily="18" charset="0"/>
                <a:cs typeface="Times New Roman" pitchFamily="18" charset="0"/>
              </a:rPr>
              <a:t>Бағалау критерийлері: </a:t>
            </a:r>
            <a:r>
              <a:rPr lang="kk-KZ" dirty="0" smtClean="0">
                <a:latin typeface="Times New Roman" pitchFamily="18" charset="0"/>
                <a:cs typeface="Times New Roman" pitchFamily="18" charset="0"/>
              </a:rPr>
              <a:t>шығарманың пролог, эпилог ұғымдарын біледі; кейіпкерлерді анықтайды;</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өз пікірлерімен бөлісіп, дәлелдейді.</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401080" cy="6357982"/>
          </a:xfrm>
        </p:spPr>
        <p:txBody>
          <a:bodyPr>
            <a:normAutofit lnSpcReduction="10000"/>
          </a:bodyPr>
          <a:lstStyle/>
          <a:p>
            <a:pPr>
              <a:buNone/>
            </a:pPr>
            <a:r>
              <a:rPr lang="kk-KZ" dirty="0" smtClean="0">
                <a:latin typeface="Times New Roman" pitchFamily="18" charset="0"/>
                <a:cs typeface="Times New Roman" pitchFamily="18" charset="0"/>
              </a:rPr>
              <a:t>Өзіңді тексер</a:t>
            </a:r>
          </a:p>
          <a:p>
            <a:pPr algn="ctr">
              <a:buNone/>
            </a:pPr>
            <a:r>
              <a:rPr lang="kk-KZ" sz="3000" b="1" dirty="0" smtClean="0">
                <a:latin typeface="Times New Roman" pitchFamily="18" charset="0"/>
                <a:cs typeface="Times New Roman" pitchFamily="18" charset="0"/>
              </a:rPr>
              <a:t>1-Тышқан</a:t>
            </a:r>
          </a:p>
          <a:p>
            <a:pPr algn="ctr">
              <a:buNone/>
            </a:pPr>
            <a:r>
              <a:rPr lang="kk-KZ" sz="3000" b="1" dirty="0" smtClean="0">
                <a:latin typeface="Times New Roman" pitchFamily="18" charset="0"/>
                <a:cs typeface="Times New Roman" pitchFamily="18" charset="0"/>
              </a:rPr>
              <a:t>2- Сиыр</a:t>
            </a:r>
          </a:p>
          <a:p>
            <a:pPr algn="ctr">
              <a:buNone/>
            </a:pPr>
            <a:r>
              <a:rPr lang="kk-KZ" sz="3000" b="1" dirty="0" smtClean="0">
                <a:latin typeface="Times New Roman" pitchFamily="18" charset="0"/>
                <a:cs typeface="Times New Roman" pitchFamily="18" charset="0"/>
              </a:rPr>
              <a:t>3- Жылан</a:t>
            </a:r>
          </a:p>
          <a:p>
            <a:pPr algn="ctr">
              <a:buNone/>
            </a:pPr>
            <a:r>
              <a:rPr lang="kk-KZ" sz="3000" b="1" dirty="0" smtClean="0">
                <a:latin typeface="Times New Roman" pitchFamily="18" charset="0"/>
                <a:cs typeface="Times New Roman" pitchFamily="18" charset="0"/>
              </a:rPr>
              <a:t>4- Жылқы</a:t>
            </a:r>
          </a:p>
          <a:p>
            <a:pPr algn="ctr">
              <a:buNone/>
            </a:pPr>
            <a:r>
              <a:rPr lang="kk-KZ" sz="3000" b="1" dirty="0" smtClean="0">
                <a:latin typeface="Times New Roman" pitchFamily="18" charset="0"/>
                <a:cs typeface="Times New Roman" pitchFamily="18" charset="0"/>
              </a:rPr>
              <a:t>5- Мешін</a:t>
            </a:r>
          </a:p>
          <a:p>
            <a:pPr algn="ctr">
              <a:buNone/>
            </a:pPr>
            <a:r>
              <a:rPr lang="kk-KZ" sz="3000" b="1" dirty="0" smtClean="0">
                <a:latin typeface="Times New Roman" pitchFamily="18" charset="0"/>
                <a:cs typeface="Times New Roman" pitchFamily="18" charset="0"/>
              </a:rPr>
              <a:t>6- Тауық</a:t>
            </a:r>
          </a:p>
          <a:p>
            <a:pPr algn="ctr">
              <a:buNone/>
            </a:pPr>
            <a:r>
              <a:rPr lang="kk-KZ" sz="3000" b="1" dirty="0" smtClean="0">
                <a:latin typeface="Times New Roman" pitchFamily="18" charset="0"/>
                <a:cs typeface="Times New Roman" pitchFamily="18" charset="0"/>
              </a:rPr>
              <a:t>7- Доңыз</a:t>
            </a:r>
          </a:p>
          <a:p>
            <a:pPr algn="ctr">
              <a:buNone/>
            </a:pPr>
            <a:r>
              <a:rPr lang="kk-KZ" sz="3000" b="1" dirty="0" smtClean="0">
                <a:latin typeface="Times New Roman" pitchFamily="18" charset="0"/>
                <a:cs typeface="Times New Roman" pitchFamily="18" charset="0"/>
              </a:rPr>
              <a:t>8- Қоян</a:t>
            </a:r>
          </a:p>
          <a:p>
            <a:pPr algn="ctr">
              <a:buNone/>
            </a:pPr>
            <a:r>
              <a:rPr lang="kk-KZ" sz="3000" b="1" dirty="0" smtClean="0">
                <a:latin typeface="Times New Roman" pitchFamily="18" charset="0"/>
                <a:cs typeface="Times New Roman" pitchFamily="18" charset="0"/>
              </a:rPr>
              <a:t>9- Қой</a:t>
            </a:r>
          </a:p>
          <a:p>
            <a:pPr algn="ctr">
              <a:buNone/>
            </a:pPr>
            <a:r>
              <a:rPr lang="kk-KZ" sz="3000" b="1" dirty="0" smtClean="0">
                <a:latin typeface="Times New Roman" pitchFamily="18" charset="0"/>
                <a:cs typeface="Times New Roman" pitchFamily="18" charset="0"/>
              </a:rPr>
              <a:t>10- Барыс</a:t>
            </a:r>
          </a:p>
          <a:p>
            <a:pPr algn="ctr">
              <a:buNone/>
            </a:pPr>
            <a:r>
              <a:rPr lang="kk-KZ" sz="3000" b="1" dirty="0" smtClean="0">
                <a:latin typeface="Times New Roman" pitchFamily="18" charset="0"/>
                <a:cs typeface="Times New Roman" pitchFamily="18" charset="0"/>
              </a:rPr>
              <a:t>11- Ит</a:t>
            </a:r>
          </a:p>
          <a:p>
            <a:pPr algn="ctr">
              <a:buNone/>
            </a:pPr>
            <a:r>
              <a:rPr lang="kk-KZ" sz="3000" b="1" dirty="0" smtClean="0">
                <a:latin typeface="Times New Roman" pitchFamily="18" charset="0"/>
                <a:cs typeface="Times New Roman" pitchFamily="18" charset="0"/>
              </a:rPr>
              <a:t>12- Ұлу</a:t>
            </a:r>
            <a:endParaRPr lang="ru-RU" sz="30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401080" cy="6357982"/>
          </a:xfrm>
        </p:spPr>
        <p:txBody>
          <a:bodyPr/>
          <a:lstStyle/>
          <a:p>
            <a:pPr>
              <a:buNone/>
            </a:pPr>
            <a:r>
              <a:rPr lang="kk-KZ" dirty="0" smtClean="0">
                <a:latin typeface="Times New Roman" pitchFamily="18" charset="0"/>
                <a:cs typeface="Times New Roman" pitchFamily="18" charset="0"/>
              </a:rPr>
              <a:t>3-тапсырма. Шығармада кездесетін мақал-мәтелдерге түсінік беріп, өз ойларыңыз бойынша жазыңыз.</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1.”Жетіге келгенше бала жерден таяқ жейді”</a:t>
            </a:r>
          </a:p>
          <a:p>
            <a:pPr>
              <a:buNone/>
            </a:pPr>
            <a:r>
              <a:rPr lang="kk-KZ" dirty="0" smtClean="0">
                <a:latin typeface="Times New Roman" pitchFamily="18" charset="0"/>
                <a:cs typeface="Times New Roman" pitchFamily="18" charset="0"/>
              </a:rPr>
              <a:t>2. “Он үште отау иесі”</a:t>
            </a:r>
          </a:p>
          <a:p>
            <a:pPr>
              <a:buNone/>
            </a:pPr>
            <a:endParaRPr lang="kk-KZ" dirty="0" smtClean="0">
              <a:latin typeface="Times New Roman" pitchFamily="18" charset="0"/>
              <a:cs typeface="Times New Roman" pitchFamily="18" charset="0"/>
            </a:endParaRPr>
          </a:p>
          <a:p>
            <a:pPr>
              <a:buNone/>
            </a:pPr>
            <a:r>
              <a:rPr lang="kk-KZ" sz="2000" b="1" dirty="0" smtClean="0">
                <a:latin typeface="Times New Roman" pitchFamily="18" charset="0"/>
                <a:cs typeface="Times New Roman" pitchFamily="18" charset="0"/>
              </a:rPr>
              <a:t>                         Дескриптор: 1.Мақал-мәтелді түсіндіреді;</a:t>
            </a:r>
          </a:p>
          <a:p>
            <a:pPr>
              <a:buNone/>
            </a:pPr>
            <a:r>
              <a:rPr lang="kk-KZ" sz="2000" b="1"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                                                2. Өз ойы бойынша жазады.</a:t>
            </a:r>
            <a:endParaRPr lang="ru-RU" sz="2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401080" cy="6215106"/>
          </a:xfrm>
        </p:spPr>
        <p:txBody>
          <a:bodyPr/>
          <a:lstStyle/>
          <a:p>
            <a:pPr>
              <a:buNone/>
            </a:pPr>
            <a:r>
              <a:rPr lang="kk-KZ" dirty="0" smtClean="0">
                <a:latin typeface="Times New Roman" pitchFamily="18" charset="0"/>
                <a:cs typeface="Times New Roman" pitchFamily="18" charset="0"/>
              </a:rPr>
              <a:t>Өзіңді тексер</a:t>
            </a:r>
          </a:p>
          <a:p>
            <a:pPr>
              <a:buNone/>
            </a:pPr>
            <a:r>
              <a:rPr lang="kk-KZ" dirty="0" smtClean="0">
                <a:latin typeface="Times New Roman" pitchFamily="18" charset="0"/>
                <a:cs typeface="Times New Roman" pitchFamily="18" charset="0"/>
              </a:rPr>
              <a:t>1.”Жетіге келгенше бала жерден таяқ жейді”</a:t>
            </a:r>
          </a:p>
          <a:p>
            <a:pPr algn="just">
              <a:buNone/>
            </a:pPr>
            <a:r>
              <a:rPr lang="kk-KZ" dirty="0" smtClean="0">
                <a:latin typeface="Times New Roman" pitchFamily="18" charset="0"/>
                <a:cs typeface="Times New Roman" pitchFamily="18" charset="0"/>
              </a:rPr>
              <a:t>        Менің ойымша, бала жетіге толғанша қадамын нық баса алмайды. Әлі толық жетіле қоймағандықтан әр нәрсенің байыбына бара алмайды. Өз-өзін толық меңгермей, қадамын да шалыс басуы мүмкін. Ал жетіге  толғанда азамат болды деп есептеп, оған сенім артып, қадамына сәттілік тілейді.</a:t>
            </a:r>
          </a:p>
          <a:p>
            <a:pPr>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15106"/>
          </a:xfrm>
        </p:spPr>
        <p:txBody>
          <a:bodyPr/>
          <a:lstStyle/>
          <a:p>
            <a:pPr>
              <a:buNone/>
            </a:pPr>
            <a:r>
              <a:rPr lang="kk-KZ" dirty="0" smtClean="0">
                <a:latin typeface="Times New Roman" pitchFamily="18" charset="0"/>
                <a:cs typeface="Times New Roman" pitchFamily="18" charset="0"/>
              </a:rPr>
              <a:t>Қорытынды</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Сіз білдіңіз:</a:t>
            </a:r>
          </a:p>
          <a:p>
            <a:pPr>
              <a:buNone/>
            </a:pPr>
            <a:r>
              <a:rPr lang="kk-KZ" dirty="0" smtClean="0">
                <a:latin typeface="Times New Roman" pitchFamily="18" charset="0"/>
                <a:cs typeface="Times New Roman" pitchFamily="18" charset="0"/>
              </a:rPr>
              <a:t>Б. Момышұлының “Ұшқан ұя” повесі</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Сіз меңгердіңіз:</a:t>
            </a:r>
          </a:p>
          <a:p>
            <a:pPr>
              <a:buNone/>
            </a:pPr>
            <a:r>
              <a:rPr lang="kk-KZ" dirty="0" smtClean="0">
                <a:latin typeface="Times New Roman" pitchFamily="18" charset="0"/>
                <a:cs typeface="Times New Roman" pitchFamily="18" charset="0"/>
              </a:rPr>
              <a:t>Шығарманың жанрлық ерекшелігін, пролог, эпилогты анықтай алу</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15106"/>
          </a:xfrm>
        </p:spPr>
        <p:txBody>
          <a:bodyPr/>
          <a:lstStyle/>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Қосымша тапсырма</a:t>
            </a:r>
          </a:p>
          <a:p>
            <a:pPr>
              <a:buNone/>
            </a:pPr>
            <a:endParaRPr lang="kk-KZ" dirty="0" smtClean="0">
              <a:latin typeface="Times New Roman" pitchFamily="18" charset="0"/>
              <a:cs typeface="Times New Roman" pitchFamily="18" charset="0"/>
            </a:endParaRP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“Ұшқан ұя” повесінің кітапта берілген 1,2,3,4 бөлімдерін оқу</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472518" cy="6357982"/>
          </a:xfrm>
        </p:spPr>
        <p:txBody>
          <a:bodyPr>
            <a:normAutofit/>
          </a:bodyPr>
          <a:lstStyle/>
          <a:p>
            <a:pPr algn="ctr">
              <a:buNone/>
            </a:pPr>
            <a:r>
              <a:rPr lang="kk-KZ" u="sng" dirty="0" smtClean="0">
                <a:latin typeface="Times New Roman" pitchFamily="18" charset="0"/>
                <a:cs typeface="Times New Roman" pitchFamily="18" charset="0"/>
              </a:rPr>
              <a:t>Бауыржан Момышұлы өмірі мен шығармашылығы</a:t>
            </a:r>
          </a:p>
          <a:p>
            <a:pPr algn="just">
              <a:buNone/>
            </a:pPr>
            <a:r>
              <a:rPr lang="kk-KZ" dirty="0" smtClean="0">
                <a:latin typeface="Times New Roman" pitchFamily="18" charset="0"/>
                <a:cs typeface="Times New Roman" pitchFamily="18" charset="0"/>
              </a:rPr>
              <a:t>        Халық </a:t>
            </a:r>
            <a:r>
              <a:rPr lang="kk-KZ" dirty="0" smtClean="0">
                <a:latin typeface="Times New Roman" pitchFamily="18" charset="0"/>
                <a:cs typeface="Times New Roman" pitchFamily="18" charset="0"/>
              </a:rPr>
              <a:t>қаһарманы, қазақтың көрнекті жазушысы, гвардия полковнигі Бауыржан  Момышұлы 1910 жылы, Жамбыл облысы, Жуалы ауданы, Көлбастау деген жерде дүниеге келген. Жеті жылдық мектепті бітіргеннен кейін біраз уақыт мұғалім болған. Сонда жүргенде кезекті әскери міндетін өтеуге шақырылып, онда бір жарым жыл жүріп, командир атағын алады. 1941 жылы Ұлы Отан соғысы басталысымен Бауыржан Момышұлы генерал-майор И.В. Панфиловтың басшылығымен Алматы маңында жасақталған 316-шы атқыштар дивизиясының құрамында майданға аттанады. </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86544"/>
          </a:xfrm>
        </p:spPr>
        <p:txBody>
          <a:bodyPr/>
          <a:lstStyle/>
          <a:p>
            <a:pPr algn="just">
              <a:buNone/>
            </a:pPr>
            <a:r>
              <a:rPr lang="kk-KZ" dirty="0" smtClean="0">
                <a:latin typeface="Times New Roman" pitchFamily="18" charset="0"/>
                <a:cs typeface="Times New Roman" pitchFamily="18" charset="0"/>
              </a:rPr>
              <a:t>    Ол батальон, полк, дивизия командирі қызметтерін атқарған. Бауыржан Момышұлы туралы Қазақфильм киностудиясы “Ел басына күн туса” көркем фильмін түсірді. Сонымен қоса Бауыржан Момышұлы көптеген кітаптардың авторы. Атап айтқанда “Жауынгердің тұлғасы”, “Майдандағы кездесулер”, “Генерал Панфилов”, “Төлеген Тоқтаров”, “Куба әсерлері”, “Ұшқан ұя”, “Москва үшін шайқас” т.б. кітаптары жарық көрді.Шығармалары бірнеше шетел тілдеріне аударылған.</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72518" cy="6215106"/>
          </a:xfrm>
        </p:spPr>
        <p:txBody>
          <a:bodyPr>
            <a:normAutofit/>
          </a:bodyPr>
          <a:lstStyle/>
          <a:p>
            <a:pPr algn="just">
              <a:buNone/>
            </a:pPr>
            <a:r>
              <a:rPr lang="kk-KZ" dirty="0" smtClean="0">
                <a:latin typeface="Times New Roman" pitchFamily="18" charset="0"/>
                <a:cs typeface="Times New Roman" pitchFamily="18" charset="0"/>
              </a:rPr>
              <a:t>Бауыржан Момышұлының тұңғыш туындысы болған, қазақ әдебиетіндегі шоқтығы биік шығармаларының бірі-”Ұшқан ұя”</a:t>
            </a:r>
          </a:p>
          <a:p>
            <a:pPr algn="just">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“Ұшқан ұя” повесі мемуарлық жанрдағы шығарма ретінде жазылғанымен, ол проза деңгейіне көтерілген ұлттық сипаттағы нағыз көркем  туынды. “Ұшқан ұя” еңбегін ұлттық салт-дәстүрімізді көркем шығармаға мазмұндап берген этнографиялық еңбек деп айтуға толық негіз бар. Шығармадағы негізгі мәселе-Адам, оның кемелдену жолдары болса, шығарма сюжеті осы адамдардың өзара әңгімелесуі, кеңесуі арқылы дамиды.</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86544"/>
          </a:xfrm>
        </p:spPr>
        <p:txBody>
          <a:bodyPr>
            <a:normAutofit fontScale="70000" lnSpcReduction="20000"/>
          </a:bodyPr>
          <a:lstStyle/>
          <a:p>
            <a:r>
              <a:rPr lang="ru-RU" dirty="0" err="1" smtClean="0">
                <a:latin typeface="Times New Roman" pitchFamily="18" charset="0"/>
                <a:cs typeface="Times New Roman" pitchFamily="18" charset="0"/>
              </a:rPr>
              <a:t>"Ұшқан ұя" повесіндегі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образдар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жүйе</a:t>
            </a:r>
            <a:r>
              <a:rPr lang="kk-KZ" dirty="0" smtClean="0">
                <a:latin typeface="Times New Roman" pitchFamily="18" charset="0"/>
                <a:cs typeface="Times New Roman" pitchFamily="18" charset="0"/>
              </a:rPr>
              <a:t>сі</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Имаш</a:t>
            </a:r>
            <a:r>
              <a:rPr lang="kk-KZ" dirty="0" smtClean="0">
                <a:latin typeface="Times New Roman" pitchFamily="18" charset="0"/>
                <a:cs typeface="Times New Roman" pitchFamily="18" charset="0"/>
              </a:rPr>
              <a:t>- Бауыржан Момышұлының атасы, орта бойлы, орақ мұрын, от жанарлы, шымыр шал Имаш 1911 жылы 92 жасында дүниеден өткен.</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Қызтумас</a:t>
            </a:r>
            <a:r>
              <a:rPr lang="kk-KZ" dirty="0" smtClean="0">
                <a:latin typeface="Times New Roman" pitchFamily="18" charset="0"/>
                <a:cs typeface="Times New Roman" pitchFamily="18" charset="0"/>
              </a:rPr>
              <a:t> – әжесі, ертегіші, салт жоралғыны көп білетін, ел анасы.</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Момыналы</a:t>
            </a:r>
            <a:r>
              <a:rPr lang="kk-KZ" dirty="0" smtClean="0">
                <a:latin typeface="Times New Roman" pitchFamily="18" charset="0"/>
                <a:cs typeface="Times New Roman" pitchFamily="18" charset="0"/>
              </a:rPr>
              <a:t> – Бауыржанның әкесі, жұрт Момыш деп кеткен. Жасынан өлеңге жақын, еті тірі,орысша хат таныған.ағаш ұста, зергер, етікші, аймаққа әйгілі сыйлы адам.</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Рәзия</a:t>
            </a:r>
            <a:r>
              <a:rPr lang="kk-KZ" dirty="0" smtClean="0">
                <a:latin typeface="Times New Roman" pitchFamily="18" charset="0"/>
                <a:cs typeface="Times New Roman" pitchFamily="18" charset="0"/>
              </a:rPr>
              <a:t> – Бауыржан Момышұлының анасы,Байтана руынан Әбдірахманның қызы, Бауыржанның үш жасында қайтыс болыпты.</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Момынқұл</a:t>
            </a:r>
            <a:r>
              <a:rPr lang="kk-KZ" dirty="0" smtClean="0">
                <a:latin typeface="Times New Roman" pitchFamily="18" charset="0"/>
                <a:cs typeface="Times New Roman" pitchFamily="18" charset="0"/>
              </a:rPr>
              <a:t> – әкесінің кенже інісі, ұзын бойлы, дөңгелек қара көзді, кертпе мұрындау, астыңғы ерні дүрліктеу, аққұба жігіт.Қыңыр мінезді, епті, алаңғасар, қаракүш, "Таубұзар", әжесінің айтуынша Серкебай нағашысына тартқан.</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Төлебай</a:t>
            </a:r>
            <a:r>
              <a:rPr lang="kk-KZ" dirty="0" smtClean="0">
                <a:latin typeface="Times New Roman" pitchFamily="18" charset="0"/>
                <a:cs typeface="Times New Roman" pitchFamily="18" charset="0"/>
              </a:rPr>
              <a:t> – Момыштың ағасы, ұзын бойлы, кең жауырынды, тәмпіш мұрын шал, Құрмангүл деген қызы қалды.</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Үбіш</a:t>
            </a:r>
            <a:r>
              <a:rPr lang="kk-KZ" dirty="0" smtClean="0">
                <a:latin typeface="Times New Roman" pitchFamily="18" charset="0"/>
                <a:cs typeface="Times New Roman" pitchFamily="18" charset="0"/>
              </a:rPr>
              <a:t> – Рәзияның тұңғышы, Үбиан, Сәлима, Әлима</a:t>
            </a:r>
            <a:r>
              <a:rPr lang="kk-KZ" b="1" dirty="0" smtClean="0">
                <a:latin typeface="Times New Roman" pitchFamily="18" charset="0"/>
                <a:cs typeface="Times New Roman" pitchFamily="18" charset="0"/>
              </a:rPr>
              <a:t>– Бауыржан Момышұлының әпкелері.</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Серкебай</a:t>
            </a:r>
            <a:r>
              <a:rPr lang="kk-KZ" dirty="0" smtClean="0">
                <a:latin typeface="Times New Roman" pitchFamily="18" charset="0"/>
                <a:cs typeface="Times New Roman" pitchFamily="18" charset="0"/>
              </a:rPr>
              <a:t> – әжесінің інісі, нағашысы, алпысқа келіп қалған, күрт мінез ашуы адырайып тұрған қатал кісі. Етсіз қыр мұрыны, қысыңқы көз, ашаң жүзді, қияқтай мұрты екі езуін жиектеп, селдір ұзын сақалы кеудесіне түседі. </a:t>
            </a:r>
            <a:r>
              <a:rPr lang="ru-RU" dirty="0" err="1" smtClean="0">
                <a:latin typeface="Times New Roman" pitchFamily="18" charset="0"/>
                <a:cs typeface="Times New Roman" pitchFamily="18" charset="0"/>
              </a:rPr>
              <a:t>Айналасын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айбарымен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меңдеп алатын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өркөкірек, ескі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дәуірдің қатал әміршісіндей.</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86544"/>
          </a:xfrm>
        </p:spPr>
        <p:txBody>
          <a:bodyPr/>
          <a:lstStyle/>
          <a:p>
            <a:r>
              <a:rPr lang="ru-RU" b="1" dirty="0" smtClean="0">
                <a:latin typeface="Times New Roman" pitchFamily="18" charset="0"/>
                <a:cs typeface="Times New Roman" pitchFamily="18" charset="0"/>
              </a:rPr>
              <a:t>Пролог</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hlinkClick r:id="rId2" tooltip="Грек тілі"/>
              </a:rPr>
              <a:t>гр.</a:t>
            </a:r>
            <a:r>
              <a:rPr lang="ru-RU"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prologos</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кірісі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3" tooltip="Көркем шығарма"/>
              </a:rPr>
              <a:t>көркем шығарманың</a:t>
            </a:r>
            <a:r>
              <a:rPr lang="ru-RU" dirty="0" err="1" smtClean="0">
                <a:latin typeface="Times New Roman" pitchFamily="18" charset="0"/>
                <a:cs typeface="Times New Roman" pitchFamily="18" charset="0"/>
              </a:rPr>
              <a:t> оқиға мазмұнымен мәнін оқырманға таныстыратын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кіріспе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бөлімі.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4" tooltip="Шығарма (мұндай бет жоқ)"/>
              </a:rPr>
              <a:t>шығарма</a:t>
            </a:r>
            <a:r>
              <a:rPr lang="ru-RU" dirty="0" err="1"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5" tooltip="Идея"/>
              </a:rPr>
              <a:t>идеясын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дұрыс түсіндіру.</a:t>
            </a:r>
            <a:r>
              <a:rPr lang="ru-RU" dirty="0" smtClean="0">
                <a:latin typeface="Times New Roman" pitchFamily="18" charset="0"/>
                <a:cs typeface="Times New Roman" pitchFamily="18" charset="0"/>
              </a:rPr>
              <a:t> </a:t>
            </a:r>
          </a:p>
          <a:p>
            <a:pPr>
              <a:buNone/>
            </a:pPr>
            <a:r>
              <a:rPr lang="ru-RU"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Эпилог</a:t>
            </a:r>
            <a:r>
              <a:rPr lang="kk-KZ" dirty="0" smtClean="0">
                <a:latin typeface="Times New Roman" pitchFamily="18" charset="0"/>
                <a:cs typeface="Times New Roman" pitchFamily="18" charset="0"/>
              </a:rPr>
              <a:t> – көркем шығарманы қорытындылайтын компонент. Эпилог негізгі оқиға желісінен бөлек тұрса да авторлық идеяны толықтыра түсіп, шығарманың басты кейіпкерлері жайында қысқаша мәлімет береді, олардың кейінгі іс-әрекеттерінің жалғасын көрсетеді.</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15106"/>
          </a:xfrm>
        </p:spPr>
        <p:txBody>
          <a:bodyPr/>
          <a:lstStyle/>
          <a:p>
            <a:pPr algn="just">
              <a:buNone/>
            </a:pPr>
            <a:r>
              <a:rPr lang="kk-KZ" dirty="0" smtClean="0">
                <a:latin typeface="Times New Roman" pitchFamily="18" charset="0"/>
                <a:cs typeface="Times New Roman" pitchFamily="18" charset="0"/>
              </a:rPr>
              <a:t>      Осы шығармада кездесетін ұлттық салт-дәстүр мен құндылықтар туралы тапсырмалар орындайық. </a:t>
            </a:r>
          </a:p>
          <a:p>
            <a:pPr algn="just">
              <a:buNone/>
            </a:pPr>
            <a:endParaRPr lang="kk-KZ" dirty="0" smtClean="0">
              <a:latin typeface="Times New Roman" pitchFamily="18" charset="0"/>
              <a:cs typeface="Times New Roman" pitchFamily="18" charset="0"/>
            </a:endParaRPr>
          </a:p>
          <a:p>
            <a:pPr algn="just">
              <a:buNone/>
            </a:pPr>
            <a:r>
              <a:rPr lang="kk-KZ" b="1" dirty="0" smtClean="0">
                <a:latin typeface="Times New Roman" pitchFamily="18" charset="0"/>
                <a:cs typeface="Times New Roman" pitchFamily="18" charset="0"/>
              </a:rPr>
              <a:t>1-тапсырма.</a:t>
            </a:r>
            <a:r>
              <a:rPr lang="kk-KZ" dirty="0" smtClean="0">
                <a:latin typeface="Times New Roman" pitchFamily="18" charset="0"/>
                <a:cs typeface="Times New Roman" pitchFamily="18" charset="0"/>
              </a:rPr>
              <a:t> Бата дегенді қалай түсінесіз? Оны кім береді? Ол қандай жағдайларда беріледі?</a:t>
            </a:r>
          </a:p>
          <a:p>
            <a:pPr algn="just">
              <a:buNone/>
            </a:pPr>
            <a:endParaRPr lang="kk-KZ" sz="2400" b="1" dirty="0" smtClean="0">
              <a:latin typeface="Times New Roman" pitchFamily="18" charset="0"/>
              <a:cs typeface="Times New Roman" pitchFamily="18" charset="0"/>
            </a:endParaRPr>
          </a:p>
          <a:p>
            <a:pPr algn="just">
              <a:buNone/>
            </a:pPr>
            <a:endParaRPr lang="kk-KZ" sz="2400" b="1" dirty="0" smtClean="0">
              <a:latin typeface="Times New Roman" pitchFamily="18" charset="0"/>
              <a:cs typeface="Times New Roman" pitchFamily="18" charset="0"/>
            </a:endParaRPr>
          </a:p>
          <a:p>
            <a:pPr algn="just">
              <a:buNone/>
            </a:pPr>
            <a:r>
              <a:rPr lang="kk-KZ" sz="2400" b="1" dirty="0" smtClean="0">
                <a:latin typeface="Times New Roman" pitchFamily="18" charset="0"/>
                <a:cs typeface="Times New Roman" pitchFamily="18" charset="0"/>
              </a:rPr>
              <a:t>           Дескриптор: 1. Бата туралы біледі;</a:t>
            </a:r>
          </a:p>
          <a:p>
            <a:pPr algn="just">
              <a:buNone/>
            </a:pPr>
            <a:r>
              <a:rPr lang="kk-KZ" sz="2400" b="1"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                                   2. Өз ойын айта алады.</a:t>
            </a:r>
            <a:endParaRPr lang="ru-RU" sz="24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72518" cy="6357982"/>
          </a:xfrm>
        </p:spPr>
        <p:txBody>
          <a:bodyPr/>
          <a:lstStyle/>
          <a:p>
            <a:pPr>
              <a:buNone/>
            </a:pPr>
            <a:r>
              <a:rPr lang="kk-KZ" dirty="0" smtClean="0">
                <a:latin typeface="Times New Roman" pitchFamily="18" charset="0"/>
                <a:cs typeface="Times New Roman" pitchFamily="18" charset="0"/>
              </a:rPr>
              <a:t>Өзіңді тексер </a:t>
            </a:r>
          </a:p>
          <a:p>
            <a:pPr>
              <a:buNone/>
            </a:pPr>
            <a:endParaRPr lang="kk-KZ"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Бата дегеніміз менің ойымша, адамға жақсылық тілеу мақсатында беріледі. Үлкендерден бата алу жатар үшін үлкен құрмет деп есептеймін. Батаны жасы үлкен қария немесе көпті көрген ақсақалдар береді. Батаның түрлері: жол батасы, дастархан батасы, дүниеге сәби келгенде, жастар үйленгенде, т.б. </a:t>
            </a:r>
            <a:r>
              <a:rPr lang="kk-KZ" dirty="0" smtClean="0">
                <a:latin typeface="Times New Roman" pitchFamily="18" charset="0"/>
                <a:cs typeface="Times New Roman" pitchFamily="18" charset="0"/>
              </a:rPr>
              <a:t>ж</a:t>
            </a:r>
            <a:r>
              <a:rPr lang="kk-KZ" dirty="0" smtClean="0">
                <a:latin typeface="Times New Roman" pitchFamily="18" charset="0"/>
                <a:cs typeface="Times New Roman" pitchFamily="18" charset="0"/>
              </a:rPr>
              <a:t>ағдайларда беріледі.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86544"/>
          </a:xfrm>
        </p:spPr>
        <p:txBody>
          <a:bodyPr/>
          <a:lstStyle/>
          <a:p>
            <a:pPr>
              <a:buNone/>
            </a:pPr>
            <a:r>
              <a:rPr lang="kk-KZ" dirty="0" smtClean="0">
                <a:latin typeface="Times New Roman" pitchFamily="18" charset="0"/>
                <a:cs typeface="Times New Roman" pitchFamily="18" charset="0"/>
              </a:rPr>
              <a:t>2-тапсырма. Қазақша жыл қайыруды ретімен орналастырыңыз.</a:t>
            </a:r>
          </a:p>
          <a:p>
            <a:pPr>
              <a:buNone/>
            </a:pPr>
            <a:endParaRPr lang="ru-RU" dirty="0">
              <a:latin typeface="Times New Roman" pitchFamily="18" charset="0"/>
              <a:cs typeface="Times New Roman" pitchFamily="18" charset="0"/>
            </a:endParaRPr>
          </a:p>
        </p:txBody>
      </p:sp>
      <p:sp>
        <p:nvSpPr>
          <p:cNvPr id="4" name="Прямоугольник 3"/>
          <p:cNvSpPr/>
          <p:nvPr/>
        </p:nvSpPr>
        <p:spPr>
          <a:xfrm>
            <a:off x="285720"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1</a:t>
            </a:r>
            <a:endParaRPr lang="ru-RU" dirty="0"/>
          </a:p>
        </p:txBody>
      </p:sp>
      <p:sp>
        <p:nvSpPr>
          <p:cNvPr id="5" name="Прямоугольник 4"/>
          <p:cNvSpPr/>
          <p:nvPr/>
        </p:nvSpPr>
        <p:spPr>
          <a:xfrm>
            <a:off x="1000100"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2</a:t>
            </a:r>
            <a:endParaRPr lang="ru-RU" dirty="0"/>
          </a:p>
        </p:txBody>
      </p:sp>
      <p:sp>
        <p:nvSpPr>
          <p:cNvPr id="6" name="Прямоугольник 5"/>
          <p:cNvSpPr/>
          <p:nvPr/>
        </p:nvSpPr>
        <p:spPr>
          <a:xfrm>
            <a:off x="1714480"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3</a:t>
            </a:r>
            <a:endParaRPr lang="ru-RU" dirty="0"/>
          </a:p>
        </p:txBody>
      </p:sp>
      <p:sp>
        <p:nvSpPr>
          <p:cNvPr id="7" name="Прямоугольник 6"/>
          <p:cNvSpPr/>
          <p:nvPr/>
        </p:nvSpPr>
        <p:spPr>
          <a:xfrm>
            <a:off x="2428860" y="1571612"/>
            <a:ext cx="50006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4</a:t>
            </a:r>
            <a:endParaRPr lang="ru-RU" dirty="0"/>
          </a:p>
        </p:txBody>
      </p:sp>
      <p:sp>
        <p:nvSpPr>
          <p:cNvPr id="8" name="Прямоугольник 7"/>
          <p:cNvSpPr/>
          <p:nvPr/>
        </p:nvSpPr>
        <p:spPr>
          <a:xfrm>
            <a:off x="3214678" y="1571612"/>
            <a:ext cx="35719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5</a:t>
            </a:r>
            <a:endParaRPr lang="ru-RU" dirty="0"/>
          </a:p>
        </p:txBody>
      </p:sp>
      <p:sp>
        <p:nvSpPr>
          <p:cNvPr id="9" name="Прямоугольник 8"/>
          <p:cNvSpPr/>
          <p:nvPr/>
        </p:nvSpPr>
        <p:spPr>
          <a:xfrm>
            <a:off x="3857620"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6</a:t>
            </a:r>
            <a:endParaRPr lang="ru-RU" dirty="0"/>
          </a:p>
        </p:txBody>
      </p:sp>
      <p:sp>
        <p:nvSpPr>
          <p:cNvPr id="10" name="Прямоугольник 9"/>
          <p:cNvSpPr/>
          <p:nvPr/>
        </p:nvSpPr>
        <p:spPr>
          <a:xfrm>
            <a:off x="4643438"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7</a:t>
            </a:r>
            <a:endParaRPr lang="ru-RU" dirty="0"/>
          </a:p>
        </p:txBody>
      </p:sp>
      <p:sp>
        <p:nvSpPr>
          <p:cNvPr id="11" name="Прямоугольник 10"/>
          <p:cNvSpPr/>
          <p:nvPr/>
        </p:nvSpPr>
        <p:spPr>
          <a:xfrm>
            <a:off x="5357818" y="1571612"/>
            <a:ext cx="42862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8</a:t>
            </a:r>
            <a:endParaRPr lang="ru-RU" dirty="0"/>
          </a:p>
        </p:txBody>
      </p:sp>
      <p:sp>
        <p:nvSpPr>
          <p:cNvPr id="12" name="Прямоугольник 11"/>
          <p:cNvSpPr/>
          <p:nvPr/>
        </p:nvSpPr>
        <p:spPr>
          <a:xfrm>
            <a:off x="6072198" y="1571612"/>
            <a:ext cx="35719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9</a:t>
            </a:r>
            <a:endParaRPr lang="ru-RU" dirty="0"/>
          </a:p>
        </p:txBody>
      </p:sp>
      <p:sp>
        <p:nvSpPr>
          <p:cNvPr id="13" name="Прямоугольник 12"/>
          <p:cNvSpPr/>
          <p:nvPr/>
        </p:nvSpPr>
        <p:spPr>
          <a:xfrm>
            <a:off x="6715140" y="1571612"/>
            <a:ext cx="50006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10</a:t>
            </a:r>
            <a:endParaRPr lang="ru-RU" dirty="0"/>
          </a:p>
        </p:txBody>
      </p:sp>
      <p:sp>
        <p:nvSpPr>
          <p:cNvPr id="14" name="Прямоугольник 13"/>
          <p:cNvSpPr/>
          <p:nvPr/>
        </p:nvSpPr>
        <p:spPr>
          <a:xfrm>
            <a:off x="7500958" y="1571612"/>
            <a:ext cx="50006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11</a:t>
            </a:r>
            <a:endParaRPr lang="ru-RU" dirty="0"/>
          </a:p>
        </p:txBody>
      </p:sp>
      <p:sp>
        <p:nvSpPr>
          <p:cNvPr id="15" name="Прямоугольник 14"/>
          <p:cNvSpPr/>
          <p:nvPr/>
        </p:nvSpPr>
        <p:spPr>
          <a:xfrm>
            <a:off x="8358214" y="1571612"/>
            <a:ext cx="50006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12</a:t>
            </a:r>
            <a:endParaRPr lang="ru-RU" dirty="0"/>
          </a:p>
        </p:txBody>
      </p:sp>
      <p:sp>
        <p:nvSpPr>
          <p:cNvPr id="17" name="Прямоугольник 16"/>
          <p:cNvSpPr/>
          <p:nvPr/>
        </p:nvSpPr>
        <p:spPr>
          <a:xfrm>
            <a:off x="285720" y="2285992"/>
            <a:ext cx="1200152"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071538" y="2643182"/>
            <a:ext cx="128588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2000232" y="3071810"/>
            <a:ext cx="1414466"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2786050" y="3429000"/>
            <a:ext cx="1357322"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3714744" y="3857628"/>
            <a:ext cx="1071570"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4357686" y="4214818"/>
            <a:ext cx="114300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4857752" y="4643446"/>
            <a:ext cx="1143008"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5357818" y="5000636"/>
            <a:ext cx="1143008"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Прямоугольник 24"/>
          <p:cNvSpPr/>
          <p:nvPr/>
        </p:nvSpPr>
        <p:spPr>
          <a:xfrm>
            <a:off x="6000760" y="5357826"/>
            <a:ext cx="1071570"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p:cNvSpPr/>
          <p:nvPr/>
        </p:nvSpPr>
        <p:spPr>
          <a:xfrm>
            <a:off x="6500826" y="5715016"/>
            <a:ext cx="1000132"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6929454" y="6072206"/>
            <a:ext cx="92869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Прямоугольник 27"/>
          <p:cNvSpPr/>
          <p:nvPr/>
        </p:nvSpPr>
        <p:spPr>
          <a:xfrm>
            <a:off x="7429520" y="6357958"/>
            <a:ext cx="1071570"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217</TotalTime>
  <Words>578</Words>
  <PresentationFormat>Экран (4:3)</PresentationFormat>
  <Paragraphs>79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Аспект</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82</dc:creator>
  <cp:lastModifiedBy>82</cp:lastModifiedBy>
  <cp:revision>26</cp:revision>
  <dcterms:created xsi:type="dcterms:W3CDTF">2021-01-21T15:17:34Z</dcterms:created>
  <dcterms:modified xsi:type="dcterms:W3CDTF">2021-01-28T18:25:37Z</dcterms:modified>
</cp:coreProperties>
</file>