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sldIdLst>
    <p:sldId id="256" r:id="rId2"/>
    <p:sldId id="259" r:id="rId3"/>
    <p:sldId id="271" r:id="rId4"/>
    <p:sldId id="257" r:id="rId5"/>
    <p:sldId id="262" r:id="rId6"/>
    <p:sldId id="258" r:id="rId7"/>
    <p:sldId id="260" r:id="rId8"/>
    <p:sldId id="261"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893AE9-C4DB-436E-AB2A-CEAB94B8A44F}" type="datetimeFigureOut">
              <a:rPr lang="ru-RU" smtClean="0"/>
              <a:pPr/>
              <a:t>24.01.2021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D8C479-6286-41DC-9232-A40160F8A84E}"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25D8C479-6286-41DC-9232-A40160F8A84E}" type="slidenum">
              <a:rPr lang="ru-RU" smtClean="0"/>
              <a:pPr/>
              <a:t>13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24.01.2021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24.01.2021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24.01.2021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24.01.2021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24.01.2021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24.01.2021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24.01.2021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file:///C:\Users\82\Desktop\WhatsApp%20Video%202021-01-19%20at%2010.07.09.mp4"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7"/>
            <a:ext cx="6457968" cy="714381"/>
          </a:xfrm>
        </p:spPr>
        <p:txBody>
          <a:bodyPr>
            <a:normAutofit/>
          </a:bodyPr>
          <a:lstStyle/>
          <a:p>
            <a:r>
              <a:rPr lang="kk-KZ" sz="4000" dirty="0" smtClean="0">
                <a:latin typeface="Times New Roman" pitchFamily="18" charset="0"/>
                <a:cs typeface="Times New Roman" pitchFamily="18" charset="0"/>
              </a:rPr>
              <a:t>8-сынып Қазақ әдебиеті</a:t>
            </a:r>
            <a:endParaRPr lang="ru-RU" sz="40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285720" y="1071546"/>
            <a:ext cx="7858180" cy="5500726"/>
          </a:xfrm>
        </p:spPr>
        <p:txBody>
          <a:bodyPr>
            <a:normAutofit/>
          </a:bodyPr>
          <a:lstStyle/>
          <a:p>
            <a:endParaRPr lang="kk-KZ" sz="4400" dirty="0" smtClean="0">
              <a:solidFill>
                <a:srgbClr val="FF0000"/>
              </a:solidFill>
              <a:latin typeface="Times New Roman" pitchFamily="18" charset="0"/>
              <a:cs typeface="Times New Roman" pitchFamily="18" charset="0"/>
            </a:endParaRPr>
          </a:p>
          <a:p>
            <a:r>
              <a:rPr lang="kk-KZ" sz="4400" dirty="0" smtClean="0">
                <a:solidFill>
                  <a:srgbClr val="FF0000"/>
                </a:solidFill>
                <a:latin typeface="Times New Roman" pitchFamily="18" charset="0"/>
                <a:cs typeface="Times New Roman" pitchFamily="18" charset="0"/>
              </a:rPr>
              <a:t>Сабақ тақырыбы: Міржақып Дулатов “Бақытсыз Жамал”. </a:t>
            </a:r>
          </a:p>
          <a:p>
            <a:endParaRPr lang="kk-KZ" sz="4400" dirty="0" smtClean="0">
              <a:solidFill>
                <a:srgbClr val="FF0000"/>
              </a:solidFill>
              <a:latin typeface="Times New Roman" pitchFamily="18" charset="0"/>
              <a:cs typeface="Times New Roman" pitchFamily="18" charset="0"/>
            </a:endParaRPr>
          </a:p>
          <a:p>
            <a:r>
              <a:rPr lang="kk-KZ" sz="4400" dirty="0" smtClean="0">
                <a:solidFill>
                  <a:srgbClr val="FF0000"/>
                </a:solidFill>
                <a:latin typeface="Times New Roman" pitchFamily="18" charset="0"/>
                <a:cs typeface="Times New Roman" pitchFamily="18" charset="0"/>
              </a:rPr>
              <a:t>Бөлім: Махаббат және абырой</a:t>
            </a:r>
            <a:endParaRPr lang="ru-RU" sz="4400"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85728"/>
            <a:ext cx="8429684" cy="6215106"/>
          </a:xfrm>
        </p:spPr>
        <p:txBody>
          <a:bodyPr>
            <a:normAutofit lnSpcReduction="10000"/>
          </a:bodyPr>
          <a:lstStyle/>
          <a:p>
            <a:pPr>
              <a:buNone/>
            </a:pPr>
            <a:r>
              <a:rPr lang="kk-KZ" dirty="0" smtClean="0">
                <a:latin typeface="Times New Roman" pitchFamily="18" charset="0"/>
                <a:cs typeface="Times New Roman" pitchFamily="18" charset="0"/>
              </a:rPr>
              <a:t>3-тапсырма.   Өзіңді тексер</a:t>
            </a:r>
          </a:p>
          <a:p>
            <a:pPr>
              <a:buNone/>
            </a:pPr>
            <a:endParaRPr lang="kk-KZ"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1</a:t>
            </a:r>
            <a:r>
              <a:rPr lang="kk-KZ" dirty="0" smtClean="0">
                <a:solidFill>
                  <a:srgbClr val="002060"/>
                </a:solidFill>
                <a:latin typeface="Times New Roman" pitchFamily="18" charset="0"/>
                <a:cs typeface="Times New Roman" pitchFamily="18" charset="0"/>
              </a:rPr>
              <a:t>.”Анасын көріп қызын ал, аяғын көріп асын іш”</a:t>
            </a:r>
          </a:p>
          <a:p>
            <a:pPr algn="just">
              <a:buNone/>
            </a:pPr>
            <a:r>
              <a:rPr lang="kk-KZ" dirty="0" smtClean="0">
                <a:latin typeface="Times New Roman" pitchFamily="18" charset="0"/>
                <a:cs typeface="Times New Roman" pitchFamily="18" charset="0"/>
              </a:rPr>
              <a:t>      </a:t>
            </a:r>
            <a:r>
              <a:rPr lang="kk-KZ" dirty="0" smtClean="0">
                <a:solidFill>
                  <a:srgbClr val="002060"/>
                </a:solidFill>
                <a:latin typeface="Times New Roman" pitchFamily="18" charset="0"/>
                <a:cs typeface="Times New Roman" pitchFamily="18" charset="0"/>
              </a:rPr>
              <a:t>Бұл мақалда отбасындағы ана ролі туралы айтылған, қыз баланың дұрыс болуы ана </a:t>
            </a:r>
            <a:r>
              <a:rPr lang="kk-KZ" dirty="0" smtClean="0">
                <a:solidFill>
                  <a:srgbClr val="002060"/>
                </a:solidFill>
                <a:latin typeface="Times New Roman" pitchFamily="18" charset="0"/>
                <a:cs typeface="Times New Roman" pitchFamily="18" charset="0"/>
              </a:rPr>
              <a:t>тәрбиесінмен тығыз байланысты. Оны </a:t>
            </a:r>
            <a:r>
              <a:rPr lang="kk-KZ" dirty="0" smtClean="0">
                <a:solidFill>
                  <a:srgbClr val="002060"/>
                </a:solidFill>
                <a:latin typeface="Times New Roman" pitchFamily="18" charset="0"/>
                <a:cs typeface="Times New Roman" pitchFamily="18" charset="0"/>
              </a:rPr>
              <a:t>үй ішінің барлық жұмысына қатыстыру, әсіресе тазалыққа ерекше мән беріп, ұқыптылыққа тәрбиелеп, өз кеңесін беріп отыратын ана. Сондықтан анасы жақсы болса, ол тәрбиелеген қыз да анасына тартып өседі деп ойлаймын.</a:t>
            </a:r>
            <a:endParaRPr lang="ru-RU" dirty="0">
              <a:solidFill>
                <a:srgbClr val="00206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401080" cy="6286544"/>
          </a:xfrm>
        </p:spPr>
        <p:txBody>
          <a:bodyPr/>
          <a:lstStyle/>
          <a:p>
            <a:pPr>
              <a:buNone/>
            </a:pPr>
            <a:r>
              <a:rPr lang="kk-KZ" dirty="0" smtClean="0">
                <a:latin typeface="Times New Roman" pitchFamily="18" charset="0"/>
                <a:cs typeface="Times New Roman" pitchFamily="18" charset="0"/>
              </a:rPr>
              <a:t>2.”Ата даңқымен қыз өтеді, мата даңқымен бөз өтеді”</a:t>
            </a:r>
          </a:p>
          <a:p>
            <a:pPr>
              <a:buNone/>
            </a:pPr>
            <a:endParaRPr lang="kk-KZ"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Егер әкесі беделді, сыйлы, құрметті  адам болса, соның  арқасында  баласы да сондай құрметке лайық болу керек деген ұғымды білдіреді. Бірақ “әкеге тартып ұл тумас” деген қағида да бар. Жақсыдан жаман тууы да мүмкін. Ал матаның бәрі керемер емес. Әр матаның өз сапасы болады. Сондықтан әр адамның жақсы болуы өзіне байланысты.</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286544"/>
          </a:xfrm>
        </p:spPr>
        <p:txBody>
          <a:bodyPr/>
          <a:lstStyle/>
          <a:p>
            <a:pPr>
              <a:buNone/>
            </a:pPr>
            <a:r>
              <a:rPr lang="kk-KZ" dirty="0" smtClean="0">
                <a:latin typeface="Times New Roman" pitchFamily="18" charset="0"/>
                <a:cs typeface="Times New Roman" pitchFamily="18" charset="0"/>
              </a:rPr>
              <a:t>3.”Ұрғашының шашы ұзын, ақылы қысқа”</a:t>
            </a:r>
          </a:p>
          <a:p>
            <a:pPr>
              <a:buNone/>
            </a:pPr>
            <a:endParaRPr lang="kk-KZ"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Бұл мақалда әйел  адам туралы айтылған. Мен мұны ерте кездегі ұғымға байланысты деп ойлаймын. Себебі қазіргі таңда әйел адамның мәртебесі көтерілген. Жоғары білімді, білікті, ел басқарып отырған әйел адамдар да жеткілікті. Бүгінгі таңда әртүрлі қоғамдық жұмыстар мен іс-шараларға белсенді түрде қатысатын әйелдердің  үлес салмағы артқан.</a:t>
            </a:r>
            <a:endParaRPr lang="ru-RU"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329642" cy="6143668"/>
          </a:xfrm>
        </p:spPr>
        <p:txBody>
          <a:bodyPr/>
          <a:lstStyle/>
          <a:p>
            <a:pPr>
              <a:buNone/>
            </a:pPr>
            <a:r>
              <a:rPr lang="kk-KZ" dirty="0" smtClean="0">
                <a:latin typeface="Times New Roman" pitchFamily="18" charset="0"/>
                <a:cs typeface="Times New Roman" pitchFamily="18" charset="0"/>
              </a:rPr>
              <a:t>4-тапсырма. Венн диаграммасын толтыру. Шығарманың басты кейіпкерлерін қазіргі заманғы жастармен салыстырып, ұқсастығына, жаңашылдығына баға беріңіз.</a:t>
            </a:r>
            <a:r>
              <a:rPr lang="kk-KZ" b="1" dirty="0" smtClean="0"/>
              <a:t> </a:t>
            </a:r>
          </a:p>
          <a:p>
            <a:pPr>
              <a:buNone/>
            </a:pPr>
            <a:r>
              <a:rPr lang="kk-KZ" sz="1800" b="1" dirty="0" smtClean="0">
                <a:latin typeface="Times New Roman" pitchFamily="18" charset="0"/>
                <a:cs typeface="Times New Roman" pitchFamily="18" charset="0"/>
              </a:rPr>
              <a:t>Дескриптор: 1. Кейіпкерлерді салыстырады;</a:t>
            </a:r>
          </a:p>
          <a:p>
            <a:pPr>
              <a:buNone/>
            </a:pPr>
            <a:r>
              <a:rPr lang="kk-KZ" sz="1800" b="1" dirty="0" smtClean="0">
                <a:latin typeface="Times New Roman" pitchFamily="18" charset="0"/>
                <a:cs typeface="Times New Roman" pitchFamily="18" charset="0"/>
              </a:rPr>
              <a:t>                         2. Жаңашылдығын бағалайды.</a:t>
            </a:r>
            <a:endParaRPr lang="kk-KZ" sz="1800"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
        <p:nvSpPr>
          <p:cNvPr id="4" name="Овал 3"/>
          <p:cNvSpPr/>
          <p:nvPr/>
        </p:nvSpPr>
        <p:spPr>
          <a:xfrm>
            <a:off x="785786" y="3357562"/>
            <a:ext cx="2214578" cy="26432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FFFF00"/>
                </a:solidFill>
                <a:latin typeface="Times New Roman" pitchFamily="18" charset="0"/>
                <a:cs typeface="Times New Roman" pitchFamily="18" charset="0"/>
              </a:rPr>
              <a:t>Жамал</a:t>
            </a:r>
            <a:endParaRPr lang="ru-RU" sz="2000" dirty="0">
              <a:solidFill>
                <a:srgbClr val="FFFF00"/>
              </a:solidFill>
              <a:latin typeface="Times New Roman" pitchFamily="18" charset="0"/>
              <a:cs typeface="Times New Roman" pitchFamily="18" charset="0"/>
            </a:endParaRPr>
          </a:p>
        </p:txBody>
      </p:sp>
      <p:sp>
        <p:nvSpPr>
          <p:cNvPr id="5" name="Овал 4"/>
          <p:cNvSpPr/>
          <p:nvPr/>
        </p:nvSpPr>
        <p:spPr>
          <a:xfrm>
            <a:off x="2357422" y="3286124"/>
            <a:ext cx="2143140" cy="27146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FFFF00"/>
                </a:solidFill>
                <a:latin typeface="Times New Roman" pitchFamily="18" charset="0"/>
                <a:cs typeface="Times New Roman" pitchFamily="18" charset="0"/>
              </a:rPr>
              <a:t>Қазіргі заманауи қы</a:t>
            </a:r>
            <a:r>
              <a:rPr lang="kk-KZ" dirty="0" smtClean="0">
                <a:solidFill>
                  <a:srgbClr val="FFFF00"/>
                </a:solidFill>
                <a:latin typeface="Times New Roman" pitchFamily="18" charset="0"/>
                <a:cs typeface="Times New Roman" pitchFamily="18" charset="0"/>
              </a:rPr>
              <a:t>здар</a:t>
            </a:r>
            <a:endParaRPr lang="ru-RU" dirty="0">
              <a:solidFill>
                <a:srgbClr val="FFFF00"/>
              </a:solidFill>
              <a:latin typeface="Times New Roman" pitchFamily="18" charset="0"/>
              <a:cs typeface="Times New Roman" pitchFamily="18" charset="0"/>
            </a:endParaRPr>
          </a:p>
        </p:txBody>
      </p:sp>
      <p:sp>
        <p:nvSpPr>
          <p:cNvPr id="6" name="Овал 5"/>
          <p:cNvSpPr/>
          <p:nvPr/>
        </p:nvSpPr>
        <p:spPr>
          <a:xfrm>
            <a:off x="4929190" y="3286124"/>
            <a:ext cx="2071702" cy="25717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FFFF00"/>
                </a:solidFill>
                <a:latin typeface="Times New Roman" pitchFamily="18" charset="0"/>
                <a:cs typeface="Times New Roman" pitchFamily="18" charset="0"/>
              </a:rPr>
              <a:t>Ғали</a:t>
            </a:r>
            <a:endParaRPr lang="ru-RU" sz="2000" dirty="0">
              <a:solidFill>
                <a:srgbClr val="FFFF00"/>
              </a:solidFill>
              <a:latin typeface="Times New Roman" pitchFamily="18" charset="0"/>
              <a:cs typeface="Times New Roman" pitchFamily="18" charset="0"/>
            </a:endParaRPr>
          </a:p>
        </p:txBody>
      </p:sp>
      <p:sp>
        <p:nvSpPr>
          <p:cNvPr id="7" name="Овал 6"/>
          <p:cNvSpPr/>
          <p:nvPr/>
        </p:nvSpPr>
        <p:spPr>
          <a:xfrm>
            <a:off x="6715140" y="3286124"/>
            <a:ext cx="2071702" cy="25717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FFFF00"/>
                </a:solidFill>
                <a:latin typeface="Times New Roman" pitchFamily="18" charset="0"/>
                <a:cs typeface="Times New Roman" pitchFamily="18" charset="0"/>
              </a:rPr>
              <a:t>Қазіргі заманауи жігіттер</a:t>
            </a:r>
            <a:endParaRPr lang="ru-RU" sz="2000" dirty="0">
              <a:solidFill>
                <a:srgbClr val="FFFF00"/>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329642" cy="6286544"/>
          </a:xfrm>
        </p:spPr>
        <p:txBody>
          <a:bodyPr/>
          <a:lstStyle/>
          <a:p>
            <a:pPr>
              <a:buNone/>
            </a:pPr>
            <a:r>
              <a:rPr lang="kk-KZ" dirty="0" smtClean="0">
                <a:latin typeface="Times New Roman" pitchFamily="18" charset="0"/>
                <a:cs typeface="Times New Roman" pitchFamily="18" charset="0"/>
              </a:rPr>
              <a:t>Өзіңді тексер</a:t>
            </a:r>
          </a:p>
          <a:p>
            <a:pPr>
              <a:buNone/>
            </a:pPr>
            <a:endParaRPr lang="ru-RU" dirty="0">
              <a:latin typeface="Times New Roman" pitchFamily="18" charset="0"/>
              <a:cs typeface="Times New Roman" pitchFamily="18" charset="0"/>
            </a:endParaRPr>
          </a:p>
        </p:txBody>
      </p:sp>
      <p:sp>
        <p:nvSpPr>
          <p:cNvPr id="4" name="Овал 3"/>
          <p:cNvSpPr/>
          <p:nvPr/>
        </p:nvSpPr>
        <p:spPr>
          <a:xfrm>
            <a:off x="285720" y="928670"/>
            <a:ext cx="2571768" cy="29289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rgbClr val="FFFF00"/>
                </a:solidFill>
                <a:latin typeface="Times New Roman" pitchFamily="18" charset="0"/>
                <a:cs typeface="Times New Roman" pitchFamily="18" charset="0"/>
              </a:rPr>
              <a:t>Жамал</a:t>
            </a:r>
          </a:p>
          <a:p>
            <a:pPr algn="ctr"/>
            <a:r>
              <a:rPr lang="kk-KZ" dirty="0" smtClean="0">
                <a:latin typeface="Times New Roman" pitchFamily="18" charset="0"/>
                <a:cs typeface="Times New Roman" pitchFamily="18" charset="0"/>
              </a:rPr>
              <a:t>Ақылды, білімді, өнерлі, махаббатқа берік , өз заманының құрбаны</a:t>
            </a:r>
            <a:endParaRPr lang="ru-RU" dirty="0">
              <a:latin typeface="Times New Roman" pitchFamily="18" charset="0"/>
              <a:cs typeface="Times New Roman" pitchFamily="18" charset="0"/>
            </a:endParaRPr>
          </a:p>
        </p:txBody>
      </p:sp>
      <p:sp>
        <p:nvSpPr>
          <p:cNvPr id="5" name="Овал 4"/>
          <p:cNvSpPr/>
          <p:nvPr/>
        </p:nvSpPr>
        <p:spPr>
          <a:xfrm>
            <a:off x="2500298" y="1000108"/>
            <a:ext cx="2571768" cy="27860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rgbClr val="FFFF00"/>
                </a:solidFill>
                <a:latin typeface="Times New Roman" pitchFamily="18" charset="0"/>
                <a:cs typeface="Times New Roman" pitchFamily="18" charset="0"/>
              </a:rPr>
              <a:t>Қазіргі заман қыздары</a:t>
            </a:r>
          </a:p>
          <a:p>
            <a:pPr algn="ctr"/>
            <a:r>
              <a:rPr lang="kk-KZ" dirty="0" smtClean="0">
                <a:latin typeface="Times New Roman" pitchFamily="18" charset="0"/>
                <a:cs typeface="Times New Roman" pitchFamily="18" charset="0"/>
              </a:rPr>
              <a:t>Көп тілді меңгерген, жан-жақты, еркін, білімді, білікті, заманауи </a:t>
            </a:r>
            <a:endParaRPr lang="ru-RU" dirty="0">
              <a:latin typeface="Times New Roman" pitchFamily="18" charset="0"/>
              <a:cs typeface="Times New Roman" pitchFamily="18" charset="0"/>
            </a:endParaRPr>
          </a:p>
        </p:txBody>
      </p:sp>
      <p:sp>
        <p:nvSpPr>
          <p:cNvPr id="6" name="Овал 5"/>
          <p:cNvSpPr/>
          <p:nvPr/>
        </p:nvSpPr>
        <p:spPr>
          <a:xfrm>
            <a:off x="3857620" y="3429000"/>
            <a:ext cx="3000396" cy="30718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rgbClr val="FFFF00"/>
                </a:solidFill>
                <a:latin typeface="Times New Roman" pitchFamily="18" charset="0"/>
                <a:cs typeface="Times New Roman" pitchFamily="18" charset="0"/>
              </a:rPr>
              <a:t>Ғали</a:t>
            </a:r>
          </a:p>
          <a:p>
            <a:pPr algn="ctr"/>
            <a:r>
              <a:rPr lang="kk-KZ" dirty="0" smtClean="0">
                <a:latin typeface="Times New Roman" pitchFamily="18" charset="0"/>
                <a:cs typeface="Times New Roman" pitchFamily="18" charset="0"/>
              </a:rPr>
              <a:t>Білімді, уәдеге берік, өнерлі, шешен, сегіз қырлы бір сырлы жігіт </a:t>
            </a:r>
            <a:endParaRPr lang="ru-RU" dirty="0">
              <a:latin typeface="Times New Roman" pitchFamily="18" charset="0"/>
              <a:cs typeface="Times New Roman" pitchFamily="18" charset="0"/>
            </a:endParaRPr>
          </a:p>
        </p:txBody>
      </p:sp>
      <p:sp>
        <p:nvSpPr>
          <p:cNvPr id="7" name="Овал 6"/>
          <p:cNvSpPr/>
          <p:nvPr/>
        </p:nvSpPr>
        <p:spPr>
          <a:xfrm>
            <a:off x="6357950" y="3357562"/>
            <a:ext cx="2571768" cy="30718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rgbClr val="FFFF00"/>
                </a:solidFill>
                <a:latin typeface="Times New Roman" pitchFamily="18" charset="0"/>
                <a:cs typeface="Times New Roman" pitchFamily="18" charset="0"/>
              </a:rPr>
              <a:t>Қазіргі заман жігіттері</a:t>
            </a:r>
          </a:p>
          <a:p>
            <a:pPr algn="ctr"/>
            <a:r>
              <a:rPr lang="kk-KZ" dirty="0" smtClean="0">
                <a:latin typeface="Times New Roman" pitchFamily="18" charset="0"/>
                <a:cs typeface="Times New Roman" pitchFamily="18" charset="0"/>
              </a:rPr>
              <a:t>Еркін, көзі ашық, білікті, бірнеше тіл меңгерген, заманауи</a:t>
            </a:r>
            <a:endParaRPr lang="ru-RU"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329642" cy="6286544"/>
          </a:xfrm>
        </p:spPr>
        <p:txBody>
          <a:bodyPr/>
          <a:lstStyle/>
          <a:p>
            <a:pPr>
              <a:buNone/>
            </a:pPr>
            <a:r>
              <a:rPr lang="kk-KZ" dirty="0" smtClean="0">
                <a:latin typeface="Times New Roman" pitchFamily="18" charset="0"/>
                <a:cs typeface="Times New Roman" pitchFamily="18" charset="0"/>
              </a:rPr>
              <a:t>Қорытынды</a:t>
            </a:r>
          </a:p>
          <a:p>
            <a:pPr>
              <a:buNone/>
            </a:pPr>
            <a:endParaRPr lang="kk-KZ"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Сіз білдіңіз: </a:t>
            </a:r>
          </a:p>
          <a:p>
            <a:pPr>
              <a:buNone/>
            </a:pPr>
            <a:r>
              <a:rPr lang="kk-KZ" dirty="0" smtClean="0">
                <a:latin typeface="Times New Roman" pitchFamily="18" charset="0"/>
                <a:cs typeface="Times New Roman" pitchFamily="18" charset="0"/>
              </a:rPr>
              <a:t>М. Дулатовтың “Бақытсыз Жамал” романын;</a:t>
            </a:r>
          </a:p>
          <a:p>
            <a:pPr>
              <a:buNone/>
            </a:pPr>
            <a:endParaRPr lang="kk-KZ"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Сіз меңгердіңіз: </a:t>
            </a:r>
          </a:p>
          <a:p>
            <a:pPr>
              <a:buNone/>
            </a:pPr>
            <a:r>
              <a:rPr lang="kk-KZ" dirty="0" smtClean="0">
                <a:latin typeface="Times New Roman" pitchFamily="18" charset="0"/>
                <a:cs typeface="Times New Roman" pitchFamily="18" charset="0"/>
              </a:rPr>
              <a:t>“Бақытсыз Жамал” шығармасын заманауи тұрғыда салыстырып, жаңашылдығына баға бере аласыз.</a:t>
            </a:r>
            <a:endParaRPr lang="ru-RU"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329642" cy="6143668"/>
          </a:xfrm>
        </p:spPr>
        <p:txBody>
          <a:bodyPr/>
          <a:lstStyle/>
          <a:p>
            <a:pPr>
              <a:buNone/>
            </a:pPr>
            <a:endParaRPr lang="kk-KZ"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Қосымша тапсырма:</a:t>
            </a:r>
          </a:p>
          <a:p>
            <a:pPr>
              <a:buNone/>
            </a:pPr>
            <a:endParaRPr lang="kk-KZ"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Эпистолярлық  жанр/хат/ талаптарын сақтай отырып, Шұғаға хат жазыңыз.</a:t>
            </a:r>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6908"/>
          </a:xfrm>
        </p:spPr>
        <p:txBody>
          <a:bodyPr>
            <a:normAutofit/>
          </a:bodyPr>
          <a:lstStyle/>
          <a:p>
            <a:r>
              <a:rPr lang="kk-KZ" sz="4000" dirty="0" smtClean="0">
                <a:latin typeface="Times New Roman" pitchFamily="18" charset="0"/>
                <a:cs typeface="Times New Roman" pitchFamily="18" charset="0"/>
              </a:rPr>
              <a:t>Оқу мақсаты</a:t>
            </a:r>
            <a:endParaRPr lang="ru-RU" sz="40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000108"/>
            <a:ext cx="8229600" cy="5286412"/>
          </a:xfrm>
        </p:spPr>
        <p:txBody>
          <a:bodyPr/>
          <a:lstStyle/>
          <a:p>
            <a:r>
              <a:rPr lang="kk-KZ" dirty="0" smtClean="0">
                <a:latin typeface="Times New Roman" pitchFamily="18" charset="0"/>
                <a:cs typeface="Times New Roman" pitchFamily="18" charset="0"/>
              </a:rPr>
              <a:t>Б/С 2 шығармадағы материалдық және рухани құндылықтарды заманауи тұрғыда салыстырып, жаңашылдығына баға беру;</a:t>
            </a:r>
          </a:p>
          <a:p>
            <a:pPr>
              <a:buNone/>
            </a:pPr>
            <a:endParaRPr lang="kk-KZ"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Сіздің білетініңіз: М. Дулатовтың “Бақытсыз Жамал” романы</a:t>
            </a:r>
          </a:p>
          <a:p>
            <a:r>
              <a:rPr lang="kk-KZ" dirty="0" smtClean="0">
                <a:latin typeface="Times New Roman" pitchFamily="18" charset="0"/>
                <a:cs typeface="Times New Roman" pitchFamily="18" charset="0"/>
              </a:rPr>
              <a:t>Сіздің меңгеретініңіз: Шығармадағы материалдық және рухани құндылықтарды заманауи тұрғыда салыстырып, жаңашылдығына баға бересіз.</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401080" cy="6215106"/>
          </a:xfrm>
        </p:spPr>
        <p:txBody>
          <a:bodyPr/>
          <a:lstStyle/>
          <a:p>
            <a:pPr>
              <a:buNone/>
            </a:pPr>
            <a:endParaRPr lang="kk-KZ"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Бағалау критерийлері:</a:t>
            </a:r>
          </a:p>
          <a:p>
            <a:pPr>
              <a:buNone/>
            </a:pPr>
            <a:endParaRPr lang="kk-KZ" dirty="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-романды еркін талдай алады;</a:t>
            </a:r>
          </a:p>
          <a:p>
            <a:pPr>
              <a:buNone/>
            </a:pPr>
            <a:r>
              <a:rPr lang="kk-KZ" dirty="0" smtClean="0">
                <a:latin typeface="Times New Roman" pitchFamily="18" charset="0"/>
                <a:cs typeface="Times New Roman" pitchFamily="18" charset="0"/>
              </a:rPr>
              <a:t>-шығарманы заманауи тұрғыда салыстырып, жаңашылдығына баға бере алады.</a:t>
            </a: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39718"/>
          </a:xfrm>
        </p:spPr>
        <p:txBody>
          <a:bodyPr>
            <a:normAutofit fontScale="90000"/>
          </a:bodyPr>
          <a:lstStyle/>
          <a:p>
            <a:r>
              <a:rPr lang="kk-KZ" sz="2800" dirty="0" smtClean="0">
                <a:latin typeface="Times New Roman" pitchFamily="18" charset="0"/>
                <a:cs typeface="Times New Roman" pitchFamily="18" charset="0"/>
              </a:rPr>
              <a:t>М. Дулатов туралы бейнематериалды көрейік</a:t>
            </a:r>
            <a:endParaRPr lang="ru-RU" sz="2800" dirty="0">
              <a:latin typeface="Times New Roman" pitchFamily="18" charset="0"/>
              <a:cs typeface="Times New Roman" pitchFamily="18" charset="0"/>
            </a:endParaRPr>
          </a:p>
        </p:txBody>
      </p:sp>
      <p:pic>
        <p:nvPicPr>
          <p:cNvPr id="4" name="WhatsApp Video 2021-01-19 at 10.07.09.mp4">
            <a:hlinkClick r:id="" action="ppaction://media"/>
          </p:cNvPr>
          <p:cNvPicPr>
            <a:picLocks noGrp="1" noRot="1" noChangeAspect="1"/>
          </p:cNvPicPr>
          <p:nvPr>
            <p:ph idx="1"/>
            <a:videoFile r:link="rId1"/>
          </p:nvPr>
        </p:nvPicPr>
        <p:blipFill>
          <a:blip r:embed="rId3"/>
          <a:stretch>
            <a:fillRect/>
          </a:stretch>
        </p:blipFill>
        <p:spPr>
          <a:xfrm>
            <a:off x="619125" y="785813"/>
            <a:ext cx="7905750" cy="59293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6072230"/>
          </a:xfrm>
        </p:spPr>
        <p:txBody>
          <a:bodyPr/>
          <a:lstStyle/>
          <a:p>
            <a:pPr>
              <a:buNone/>
            </a:pPr>
            <a:r>
              <a:rPr lang="ru-RU" dirty="0" smtClean="0">
                <a:latin typeface="Times New Roman" pitchFamily="18" charset="0"/>
                <a:cs typeface="Times New Roman" pitchFamily="18" charset="0"/>
              </a:rPr>
              <a:t>1-тапсырма. </a:t>
            </a:r>
            <a:r>
              <a:rPr lang="ru-RU" dirty="0" err="1" smtClean="0">
                <a:latin typeface="Times New Roman" pitchFamily="18" charset="0"/>
                <a:cs typeface="Times New Roman" pitchFamily="18" charset="0"/>
              </a:rPr>
              <a:t>Шығармадағы Сәрсенбай образын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бағытта талдап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жазыңыз.</a:t>
            </a:r>
            <a:endParaRPr lang="ru-RU" dirty="0" smtClean="0">
              <a:latin typeface="Times New Roman" pitchFamily="18" charset="0"/>
              <a:cs typeface="Times New Roman" pitchFamily="18" charset="0"/>
            </a:endParaRPr>
          </a:p>
          <a:p>
            <a:pPr>
              <a:buNone/>
            </a:pPr>
            <a:r>
              <a:rPr lang="kk-KZ" sz="2000" dirty="0" smtClean="0">
                <a:latin typeface="Times New Roman" pitchFamily="18" charset="0"/>
                <a:cs typeface="Times New Roman" pitchFamily="18" charset="0"/>
              </a:rPr>
              <a:t>Дескриптор: 1.Кейіпкерге сипаттама береді;</a:t>
            </a:r>
          </a:p>
          <a:p>
            <a:pPr>
              <a:buNone/>
            </a:pPr>
            <a:r>
              <a:rPr lang="kk-KZ" sz="2000" dirty="0" smtClean="0">
                <a:latin typeface="Times New Roman" pitchFamily="18" charset="0"/>
                <a:cs typeface="Times New Roman" pitchFamily="18" charset="0"/>
              </a:rPr>
              <a:t>                      2.Өз көзқарасын білдіреді.</a:t>
            </a:r>
            <a:endParaRPr lang="ru-RU" sz="2000"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
        <p:nvSpPr>
          <p:cNvPr id="4" name="Скругленный прямоугольник 3"/>
          <p:cNvSpPr/>
          <p:nvPr/>
        </p:nvSpPr>
        <p:spPr>
          <a:xfrm>
            <a:off x="571472" y="2643182"/>
            <a:ext cx="2786082" cy="12858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smtClean="0">
                <a:solidFill>
                  <a:srgbClr val="FFFF00"/>
                </a:solidFill>
                <a:latin typeface="Times New Roman" pitchFamily="18" charset="0"/>
                <a:cs typeface="Times New Roman" pitchFamily="18" charset="0"/>
              </a:rPr>
              <a:t>Дұрыс істері</a:t>
            </a:r>
            <a:endParaRPr lang="ru-RU" sz="2800" dirty="0">
              <a:solidFill>
                <a:srgbClr val="FFFF00"/>
              </a:solidFill>
              <a:latin typeface="Times New Roman" pitchFamily="18" charset="0"/>
              <a:cs typeface="Times New Roman" pitchFamily="18" charset="0"/>
            </a:endParaRPr>
          </a:p>
        </p:txBody>
      </p:sp>
      <p:sp>
        <p:nvSpPr>
          <p:cNvPr id="5" name="Скругленный прямоугольник 4"/>
          <p:cNvSpPr/>
          <p:nvPr/>
        </p:nvSpPr>
        <p:spPr>
          <a:xfrm>
            <a:off x="571472" y="4786322"/>
            <a:ext cx="2857520" cy="13573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800" dirty="0" smtClean="0">
                <a:solidFill>
                  <a:srgbClr val="FFFF00"/>
                </a:solidFill>
                <a:latin typeface="Times New Roman" pitchFamily="18" charset="0"/>
                <a:cs typeface="Times New Roman" pitchFamily="18" charset="0"/>
              </a:rPr>
              <a:t>Бұрыс істері</a:t>
            </a:r>
            <a:endParaRPr lang="ru-RU" sz="2800" dirty="0">
              <a:solidFill>
                <a:srgbClr val="FFFF00"/>
              </a:solidFill>
              <a:latin typeface="Times New Roman" pitchFamily="18" charset="0"/>
              <a:cs typeface="Times New Roman" pitchFamily="18" charset="0"/>
            </a:endParaRPr>
          </a:p>
        </p:txBody>
      </p:sp>
      <p:sp>
        <p:nvSpPr>
          <p:cNvPr id="7" name="Стрелка вправо 6"/>
          <p:cNvSpPr/>
          <p:nvPr/>
        </p:nvSpPr>
        <p:spPr>
          <a:xfrm>
            <a:off x="4000496" y="3143248"/>
            <a:ext cx="1192722" cy="2000264"/>
          </a:xfrm>
          <a:prstGeom prst="rightArrow">
            <a:avLst>
              <a:gd name="adj1" fmla="val 50000"/>
              <a:gd name="adj2" fmla="val 5117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кругленный прямоугольник 7"/>
          <p:cNvSpPr/>
          <p:nvPr/>
        </p:nvSpPr>
        <p:spPr>
          <a:xfrm>
            <a:off x="5357818" y="2786058"/>
            <a:ext cx="3286148" cy="11430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кругленный прямоугольник 8"/>
          <p:cNvSpPr/>
          <p:nvPr/>
        </p:nvSpPr>
        <p:spPr>
          <a:xfrm>
            <a:off x="5500694" y="4643446"/>
            <a:ext cx="3143272" cy="12144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одержимое 7"/>
          <p:cNvSpPr>
            <a:spLocks noGrp="1"/>
          </p:cNvSpPr>
          <p:nvPr>
            <p:ph idx="1"/>
          </p:nvPr>
        </p:nvSpPr>
        <p:spPr>
          <a:xfrm>
            <a:off x="457200" y="428604"/>
            <a:ext cx="8229600" cy="6000792"/>
          </a:xfrm>
        </p:spPr>
        <p:txBody>
          <a:bodyPr/>
          <a:lstStyle/>
          <a:p>
            <a:pPr>
              <a:buNone/>
            </a:pPr>
            <a:r>
              <a:rPr lang="kk-KZ" dirty="0" smtClean="0">
                <a:latin typeface="Times New Roman" pitchFamily="18" charset="0"/>
                <a:cs typeface="Times New Roman" pitchFamily="18" charset="0"/>
              </a:rPr>
              <a:t>1-тапсырма      Өзіңді тексер</a:t>
            </a:r>
          </a:p>
          <a:p>
            <a:pPr>
              <a:buNone/>
            </a:pPr>
            <a:endParaRPr lang="ru-RU" dirty="0">
              <a:latin typeface="Times New Roman" pitchFamily="18" charset="0"/>
              <a:cs typeface="Times New Roman" pitchFamily="18" charset="0"/>
            </a:endParaRPr>
          </a:p>
        </p:txBody>
      </p:sp>
      <p:sp>
        <p:nvSpPr>
          <p:cNvPr id="9" name="Скругленный прямоугольник 8"/>
          <p:cNvSpPr/>
          <p:nvPr/>
        </p:nvSpPr>
        <p:spPr>
          <a:xfrm>
            <a:off x="500034" y="2214554"/>
            <a:ext cx="271464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latin typeface="Times New Roman" pitchFamily="18" charset="0"/>
                <a:cs typeface="Times New Roman" pitchFamily="18" charset="0"/>
              </a:rPr>
              <a:t>Дұрыс істері</a:t>
            </a:r>
            <a:endParaRPr lang="ru-RU" dirty="0">
              <a:latin typeface="Times New Roman" pitchFamily="18" charset="0"/>
              <a:cs typeface="Times New Roman" pitchFamily="18" charset="0"/>
            </a:endParaRPr>
          </a:p>
        </p:txBody>
      </p:sp>
      <p:sp>
        <p:nvSpPr>
          <p:cNvPr id="10" name="Скругленный прямоугольник 9"/>
          <p:cNvSpPr/>
          <p:nvPr/>
        </p:nvSpPr>
        <p:spPr>
          <a:xfrm>
            <a:off x="571472" y="4286256"/>
            <a:ext cx="2643206"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latin typeface="Times New Roman" pitchFamily="18" charset="0"/>
                <a:cs typeface="Times New Roman" pitchFamily="18" charset="0"/>
              </a:rPr>
              <a:t>Бұрыс істері</a:t>
            </a:r>
            <a:endParaRPr lang="ru-RU" dirty="0">
              <a:latin typeface="Times New Roman" pitchFamily="18" charset="0"/>
              <a:cs typeface="Times New Roman" pitchFamily="18" charset="0"/>
            </a:endParaRPr>
          </a:p>
        </p:txBody>
      </p:sp>
      <p:sp>
        <p:nvSpPr>
          <p:cNvPr id="11" name="Стрелка вправо 10"/>
          <p:cNvSpPr/>
          <p:nvPr/>
        </p:nvSpPr>
        <p:spPr>
          <a:xfrm>
            <a:off x="3857620" y="2071678"/>
            <a:ext cx="978408" cy="10561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трелка вправо 11"/>
          <p:cNvSpPr/>
          <p:nvPr/>
        </p:nvSpPr>
        <p:spPr>
          <a:xfrm>
            <a:off x="3929058" y="4214818"/>
            <a:ext cx="1000132" cy="9846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кругленный прямоугольник 12"/>
          <p:cNvSpPr/>
          <p:nvPr/>
        </p:nvSpPr>
        <p:spPr>
          <a:xfrm>
            <a:off x="5143504" y="1785926"/>
            <a:ext cx="3500462" cy="17002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latin typeface="Times New Roman" pitchFamily="18" charset="0"/>
                <a:cs typeface="Times New Roman" pitchFamily="18" charset="0"/>
              </a:rPr>
              <a:t>Жамалды оқытуы, тәрбиелеуі, дұрыс бағыт беруі, сауаттылығын арттыруы, хат тануға ынталандыруы, оқу мен  өнерге баулуға жағдай жасауы </a:t>
            </a:r>
            <a:endParaRPr lang="ru-RU" dirty="0">
              <a:latin typeface="Times New Roman" pitchFamily="18" charset="0"/>
              <a:cs typeface="Times New Roman" pitchFamily="18" charset="0"/>
            </a:endParaRPr>
          </a:p>
        </p:txBody>
      </p:sp>
      <p:sp>
        <p:nvSpPr>
          <p:cNvPr id="14" name="Скругленный прямоугольник 13"/>
          <p:cNvSpPr/>
          <p:nvPr/>
        </p:nvSpPr>
        <p:spPr>
          <a:xfrm>
            <a:off x="5143504" y="3786190"/>
            <a:ext cx="3429024" cy="17859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latin typeface="Times New Roman" pitchFamily="18" charset="0"/>
                <a:cs typeface="Times New Roman" pitchFamily="18" charset="0"/>
              </a:rPr>
              <a:t>Билікке құмарлығы, мансапқорлығы,  Жамалды Жұманға беруі, қыз тағдырын ойламауы, жарының сөзіне құлақ аспауы</a:t>
            </a:r>
            <a:endParaRPr lang="ru-RU"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6286544"/>
          </a:xfrm>
        </p:spPr>
        <p:txBody>
          <a:bodyPr/>
          <a:lstStyle/>
          <a:p>
            <a:pPr>
              <a:buNone/>
            </a:pPr>
            <a:r>
              <a:rPr lang="kk-KZ" dirty="0" smtClean="0">
                <a:latin typeface="Times New Roman" pitchFamily="18" charset="0"/>
                <a:cs typeface="Times New Roman" pitchFamily="18" charset="0"/>
              </a:rPr>
              <a:t>2-тапсырма. Шығармада қандай ұлттық құндылықтар  туралы айтылғанын және оның кімде кездескенін есіңізге түсіріп жазыңыз.</a:t>
            </a:r>
          </a:p>
          <a:p>
            <a:pPr>
              <a:buNone/>
            </a:pPr>
            <a:r>
              <a:rPr lang="kk-KZ" sz="2000" dirty="0" smtClean="0">
                <a:latin typeface="Times New Roman" pitchFamily="18" charset="0"/>
                <a:cs typeface="Times New Roman" pitchFamily="18" charset="0"/>
              </a:rPr>
              <a:t>Дескриптор: 1. Ұлттық құндылықтарды біледі;</a:t>
            </a:r>
          </a:p>
          <a:p>
            <a:pPr>
              <a:buNone/>
            </a:pPr>
            <a:r>
              <a:rPr lang="kk-KZ" sz="2000" dirty="0" smtClean="0">
                <a:latin typeface="Times New Roman" pitchFamily="18" charset="0"/>
                <a:cs typeface="Times New Roman" pitchFamily="18" charset="0"/>
              </a:rPr>
              <a:t>                      2.  Кейіпкерлермен байланыстырады.</a:t>
            </a:r>
          </a:p>
          <a:p>
            <a:pPr>
              <a:buNone/>
            </a:pPr>
            <a:endParaRPr lang="ru-RU" dirty="0">
              <a:latin typeface="Times New Roman" pitchFamily="18" charset="0"/>
              <a:cs typeface="Times New Roman" pitchFamily="18" charset="0"/>
            </a:endParaRPr>
          </a:p>
        </p:txBody>
      </p:sp>
      <p:sp>
        <p:nvSpPr>
          <p:cNvPr id="5" name="Скругленный прямоугольник 4"/>
          <p:cNvSpPr/>
          <p:nvPr/>
        </p:nvSpPr>
        <p:spPr>
          <a:xfrm>
            <a:off x="571472" y="3286124"/>
            <a:ext cx="1843094" cy="32147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rgbClr val="FFFF00"/>
                </a:solidFill>
                <a:latin typeface="Times New Roman" pitchFamily="18" charset="0"/>
                <a:cs typeface="Times New Roman" pitchFamily="18" charset="0"/>
              </a:rPr>
              <a:t>Ұлттық құндылықтар</a:t>
            </a:r>
            <a:endParaRPr lang="ru-RU" sz="2000" dirty="0">
              <a:solidFill>
                <a:srgbClr val="FFFF00"/>
              </a:solidFill>
              <a:latin typeface="Times New Roman" pitchFamily="18" charset="0"/>
              <a:cs typeface="Times New Roman" pitchFamily="18" charset="0"/>
            </a:endParaRPr>
          </a:p>
        </p:txBody>
      </p:sp>
      <p:sp>
        <p:nvSpPr>
          <p:cNvPr id="6" name="Скругленный прямоугольник 5"/>
          <p:cNvSpPr/>
          <p:nvPr/>
        </p:nvSpPr>
        <p:spPr>
          <a:xfrm>
            <a:off x="2857488" y="3071810"/>
            <a:ext cx="2571768"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кругленный прямоугольник 6"/>
          <p:cNvSpPr/>
          <p:nvPr/>
        </p:nvSpPr>
        <p:spPr>
          <a:xfrm>
            <a:off x="2928926" y="3714752"/>
            <a:ext cx="2500330"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кругленный прямоугольник 7"/>
          <p:cNvSpPr/>
          <p:nvPr/>
        </p:nvSpPr>
        <p:spPr>
          <a:xfrm>
            <a:off x="2928926" y="4429132"/>
            <a:ext cx="2500330"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кругленный прямоугольник 8"/>
          <p:cNvSpPr/>
          <p:nvPr/>
        </p:nvSpPr>
        <p:spPr>
          <a:xfrm>
            <a:off x="2928926" y="5143512"/>
            <a:ext cx="2500330"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кругленный прямоугольник 9"/>
          <p:cNvSpPr/>
          <p:nvPr/>
        </p:nvSpPr>
        <p:spPr>
          <a:xfrm>
            <a:off x="2857488" y="5857892"/>
            <a:ext cx="2571768"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кругленный прямоугольник 10"/>
          <p:cNvSpPr/>
          <p:nvPr/>
        </p:nvSpPr>
        <p:spPr>
          <a:xfrm>
            <a:off x="5929322" y="3000372"/>
            <a:ext cx="278608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кругленный прямоугольник 11"/>
          <p:cNvSpPr/>
          <p:nvPr/>
        </p:nvSpPr>
        <p:spPr>
          <a:xfrm>
            <a:off x="5929322" y="3714752"/>
            <a:ext cx="278608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кругленный прямоугольник 12"/>
          <p:cNvSpPr/>
          <p:nvPr/>
        </p:nvSpPr>
        <p:spPr>
          <a:xfrm>
            <a:off x="5929322" y="4429132"/>
            <a:ext cx="278608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кругленный прямоугольник 13"/>
          <p:cNvSpPr/>
          <p:nvPr/>
        </p:nvSpPr>
        <p:spPr>
          <a:xfrm>
            <a:off x="5857884" y="5143512"/>
            <a:ext cx="2857520"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Скругленный прямоугольник 14"/>
          <p:cNvSpPr/>
          <p:nvPr/>
        </p:nvSpPr>
        <p:spPr>
          <a:xfrm>
            <a:off x="5929322" y="5857892"/>
            <a:ext cx="2786082"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7" name="Прямая соединительная линия 16"/>
          <p:cNvCxnSpPr>
            <a:endCxn id="6" idx="1"/>
          </p:cNvCxnSpPr>
          <p:nvPr/>
        </p:nvCxnSpPr>
        <p:spPr>
          <a:xfrm flipV="1">
            <a:off x="2357422" y="3250405"/>
            <a:ext cx="500066" cy="250033"/>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a:endCxn id="7" idx="1"/>
          </p:cNvCxnSpPr>
          <p:nvPr/>
        </p:nvCxnSpPr>
        <p:spPr>
          <a:xfrm>
            <a:off x="2428860" y="3643314"/>
            <a:ext cx="500066" cy="285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a:endCxn id="8" idx="1"/>
          </p:cNvCxnSpPr>
          <p:nvPr/>
        </p:nvCxnSpPr>
        <p:spPr>
          <a:xfrm>
            <a:off x="2357422" y="4286256"/>
            <a:ext cx="571504" cy="35719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a:endCxn id="9" idx="1"/>
          </p:cNvCxnSpPr>
          <p:nvPr/>
        </p:nvCxnSpPr>
        <p:spPr>
          <a:xfrm>
            <a:off x="2428860" y="5000636"/>
            <a:ext cx="500066" cy="35719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a:endCxn id="10" idx="1"/>
          </p:cNvCxnSpPr>
          <p:nvPr/>
        </p:nvCxnSpPr>
        <p:spPr>
          <a:xfrm rot="16200000" flipH="1">
            <a:off x="2375281" y="5625718"/>
            <a:ext cx="535786" cy="42862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a:stCxn id="6" idx="3"/>
            <a:endCxn id="11" idx="1"/>
          </p:cNvCxnSpPr>
          <p:nvPr/>
        </p:nvCxnSpPr>
        <p:spPr>
          <a:xfrm flipV="1">
            <a:off x="5429256" y="3178967"/>
            <a:ext cx="500066"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a:stCxn id="7" idx="3"/>
            <a:endCxn id="12" idx="1"/>
          </p:cNvCxnSpPr>
          <p:nvPr/>
        </p:nvCxnSpPr>
        <p:spPr>
          <a:xfrm flipV="1">
            <a:off x="5429256" y="3893347"/>
            <a:ext cx="500066"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a:stCxn id="8" idx="3"/>
            <a:endCxn id="13" idx="1"/>
          </p:cNvCxnSpPr>
          <p:nvPr/>
        </p:nvCxnSpPr>
        <p:spPr>
          <a:xfrm flipV="1">
            <a:off x="5429256" y="4607727"/>
            <a:ext cx="500066"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Прямая соединительная линия 50"/>
          <p:cNvCxnSpPr>
            <a:stCxn id="9" idx="3"/>
            <a:endCxn id="14" idx="1"/>
          </p:cNvCxnSpPr>
          <p:nvPr/>
        </p:nvCxnSpPr>
        <p:spPr>
          <a:xfrm>
            <a:off x="5429256" y="5357826"/>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Прямая соединительная линия 53"/>
          <p:cNvCxnSpPr>
            <a:stCxn id="10" idx="3"/>
            <a:endCxn id="15" idx="1"/>
          </p:cNvCxnSpPr>
          <p:nvPr/>
        </p:nvCxnSpPr>
        <p:spPr>
          <a:xfrm>
            <a:off x="5429256" y="6107925"/>
            <a:ext cx="500066"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401080" cy="6215106"/>
          </a:xfrm>
        </p:spPr>
        <p:txBody>
          <a:bodyPr/>
          <a:lstStyle/>
          <a:p>
            <a:pPr>
              <a:buNone/>
            </a:pPr>
            <a:r>
              <a:rPr lang="kk-KZ" dirty="0" smtClean="0">
                <a:latin typeface="Times New Roman" pitchFamily="18" charset="0"/>
                <a:cs typeface="Times New Roman" pitchFamily="18" charset="0"/>
              </a:rPr>
              <a:t>2-тапсырма.     Өзіңді тексер</a:t>
            </a:r>
          </a:p>
          <a:p>
            <a:pPr>
              <a:buNone/>
            </a:pPr>
            <a:endParaRPr lang="ru-RU" dirty="0">
              <a:latin typeface="Times New Roman" pitchFamily="18" charset="0"/>
              <a:cs typeface="Times New Roman" pitchFamily="18" charset="0"/>
            </a:endParaRPr>
          </a:p>
        </p:txBody>
      </p:sp>
      <p:sp>
        <p:nvSpPr>
          <p:cNvPr id="4" name="Скругленный прямоугольник 3"/>
          <p:cNvSpPr/>
          <p:nvPr/>
        </p:nvSpPr>
        <p:spPr>
          <a:xfrm>
            <a:off x="428596" y="1142984"/>
            <a:ext cx="1785950" cy="5143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400" dirty="0" smtClean="0">
                <a:solidFill>
                  <a:srgbClr val="FFFF00"/>
                </a:solidFill>
                <a:latin typeface="Times New Roman" pitchFamily="18" charset="0"/>
                <a:cs typeface="Times New Roman" pitchFamily="18" charset="0"/>
              </a:rPr>
              <a:t>Ұлттық құндылықтар</a:t>
            </a:r>
            <a:endParaRPr lang="ru-RU" sz="2400" dirty="0">
              <a:solidFill>
                <a:srgbClr val="FFFF00"/>
              </a:solidFill>
              <a:latin typeface="Times New Roman" pitchFamily="18" charset="0"/>
              <a:cs typeface="Times New Roman" pitchFamily="18" charset="0"/>
            </a:endParaRPr>
          </a:p>
        </p:txBody>
      </p:sp>
      <p:sp>
        <p:nvSpPr>
          <p:cNvPr id="5" name="Скругленный прямоугольник 4"/>
          <p:cNvSpPr/>
          <p:nvPr/>
        </p:nvSpPr>
        <p:spPr>
          <a:xfrm>
            <a:off x="2643174" y="1214422"/>
            <a:ext cx="4000528"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FF00"/>
                </a:solidFill>
                <a:latin typeface="Times New Roman" pitchFamily="18" charset="0"/>
                <a:cs typeface="Times New Roman" pitchFamily="18" charset="0"/>
              </a:rPr>
              <a:t>Жыршылық өнер</a:t>
            </a:r>
            <a:endParaRPr lang="ru-RU" dirty="0">
              <a:solidFill>
                <a:srgbClr val="FFFF00"/>
              </a:solidFill>
              <a:latin typeface="Times New Roman" pitchFamily="18" charset="0"/>
              <a:cs typeface="Times New Roman" pitchFamily="18" charset="0"/>
            </a:endParaRPr>
          </a:p>
        </p:txBody>
      </p:sp>
      <p:sp>
        <p:nvSpPr>
          <p:cNvPr id="6" name="Скругленный прямоугольник 5"/>
          <p:cNvSpPr/>
          <p:nvPr/>
        </p:nvSpPr>
        <p:spPr>
          <a:xfrm>
            <a:off x="2571736" y="2143116"/>
            <a:ext cx="400052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FF00"/>
                </a:solidFill>
                <a:latin typeface="Times New Roman" pitchFamily="18" charset="0"/>
                <a:cs typeface="Times New Roman" pitchFamily="18" charset="0"/>
              </a:rPr>
              <a:t>Қонақ күту дәстүрі</a:t>
            </a:r>
            <a:endParaRPr lang="ru-RU" dirty="0">
              <a:solidFill>
                <a:srgbClr val="FFFF00"/>
              </a:solidFill>
              <a:latin typeface="Times New Roman" pitchFamily="18" charset="0"/>
              <a:cs typeface="Times New Roman" pitchFamily="18" charset="0"/>
            </a:endParaRPr>
          </a:p>
        </p:txBody>
      </p:sp>
      <p:sp>
        <p:nvSpPr>
          <p:cNvPr id="7" name="Скругленный прямоугольник 6"/>
          <p:cNvSpPr/>
          <p:nvPr/>
        </p:nvSpPr>
        <p:spPr>
          <a:xfrm>
            <a:off x="2571736" y="3143248"/>
            <a:ext cx="400052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FF00"/>
                </a:solidFill>
                <a:latin typeface="Times New Roman" pitchFamily="18" charset="0"/>
                <a:cs typeface="Times New Roman" pitchFamily="18" charset="0"/>
              </a:rPr>
              <a:t>Білімпаздық</a:t>
            </a:r>
            <a:endParaRPr lang="ru-RU" dirty="0">
              <a:solidFill>
                <a:srgbClr val="FFFF00"/>
              </a:solidFill>
              <a:latin typeface="Times New Roman" pitchFamily="18" charset="0"/>
              <a:cs typeface="Times New Roman" pitchFamily="18" charset="0"/>
            </a:endParaRPr>
          </a:p>
        </p:txBody>
      </p:sp>
      <p:sp>
        <p:nvSpPr>
          <p:cNvPr id="8" name="Скругленный прямоугольник 7"/>
          <p:cNvSpPr/>
          <p:nvPr/>
        </p:nvSpPr>
        <p:spPr>
          <a:xfrm>
            <a:off x="2643174" y="4214818"/>
            <a:ext cx="3929090"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FF00"/>
                </a:solidFill>
                <a:latin typeface="Times New Roman" pitchFamily="18" charset="0"/>
                <a:cs typeface="Times New Roman" pitchFamily="18" charset="0"/>
              </a:rPr>
              <a:t>Мұғалімге деген құрмет</a:t>
            </a:r>
            <a:endParaRPr lang="ru-RU" dirty="0">
              <a:solidFill>
                <a:srgbClr val="FFFF00"/>
              </a:solidFill>
              <a:latin typeface="Times New Roman" pitchFamily="18" charset="0"/>
              <a:cs typeface="Times New Roman" pitchFamily="18" charset="0"/>
            </a:endParaRPr>
          </a:p>
        </p:txBody>
      </p:sp>
      <p:sp>
        <p:nvSpPr>
          <p:cNvPr id="9" name="Скругленный прямоугольник 8"/>
          <p:cNvSpPr/>
          <p:nvPr/>
        </p:nvSpPr>
        <p:spPr>
          <a:xfrm>
            <a:off x="2643174" y="5429264"/>
            <a:ext cx="3929090"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FF00"/>
                </a:solidFill>
                <a:latin typeface="Times New Roman" pitchFamily="18" charset="0"/>
                <a:cs typeface="Times New Roman" pitchFamily="18" charset="0"/>
              </a:rPr>
              <a:t>Уәдеге беріктік</a:t>
            </a:r>
            <a:endParaRPr lang="ru-RU" dirty="0">
              <a:solidFill>
                <a:srgbClr val="FFFF00"/>
              </a:solidFill>
              <a:latin typeface="Times New Roman" pitchFamily="18" charset="0"/>
              <a:cs typeface="Times New Roman" pitchFamily="18" charset="0"/>
            </a:endParaRPr>
          </a:p>
        </p:txBody>
      </p:sp>
      <p:sp>
        <p:nvSpPr>
          <p:cNvPr id="10" name="Скругленный прямоугольник 9"/>
          <p:cNvSpPr/>
          <p:nvPr/>
        </p:nvSpPr>
        <p:spPr>
          <a:xfrm>
            <a:off x="7000892" y="1214422"/>
            <a:ext cx="170021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FF00"/>
                </a:solidFill>
                <a:latin typeface="Times New Roman" pitchFamily="18" charset="0"/>
                <a:cs typeface="Times New Roman" pitchFamily="18" charset="0"/>
              </a:rPr>
              <a:t>Жамал</a:t>
            </a:r>
            <a:endParaRPr lang="ru-RU" dirty="0">
              <a:solidFill>
                <a:srgbClr val="FFFF00"/>
              </a:solidFill>
              <a:latin typeface="Times New Roman" pitchFamily="18" charset="0"/>
              <a:cs typeface="Times New Roman" pitchFamily="18" charset="0"/>
            </a:endParaRPr>
          </a:p>
        </p:txBody>
      </p:sp>
      <p:sp>
        <p:nvSpPr>
          <p:cNvPr id="11" name="Скругленный прямоугольник 10"/>
          <p:cNvSpPr/>
          <p:nvPr/>
        </p:nvSpPr>
        <p:spPr>
          <a:xfrm>
            <a:off x="7000892" y="2143116"/>
            <a:ext cx="1628780"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FF00"/>
                </a:solidFill>
                <a:latin typeface="Times New Roman" pitchFamily="18" charset="0"/>
                <a:cs typeface="Times New Roman" pitchFamily="18" charset="0"/>
              </a:rPr>
              <a:t>Сәрсенбай</a:t>
            </a:r>
            <a:endParaRPr lang="ru-RU" dirty="0">
              <a:solidFill>
                <a:srgbClr val="FFFF00"/>
              </a:solidFill>
              <a:latin typeface="Times New Roman" pitchFamily="18" charset="0"/>
              <a:cs typeface="Times New Roman" pitchFamily="18" charset="0"/>
            </a:endParaRPr>
          </a:p>
        </p:txBody>
      </p:sp>
      <p:sp>
        <p:nvSpPr>
          <p:cNvPr id="12" name="Скругленный прямоугольник 11"/>
          <p:cNvSpPr/>
          <p:nvPr/>
        </p:nvSpPr>
        <p:spPr>
          <a:xfrm>
            <a:off x="7000892" y="3143248"/>
            <a:ext cx="1643074"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FF00"/>
                </a:solidFill>
                <a:latin typeface="Times New Roman" pitchFamily="18" charset="0"/>
                <a:cs typeface="Times New Roman" pitchFamily="18" charset="0"/>
              </a:rPr>
              <a:t>Жамал, Ғазиз, Ғали</a:t>
            </a:r>
            <a:endParaRPr lang="ru-RU" dirty="0">
              <a:solidFill>
                <a:srgbClr val="FFFF00"/>
              </a:solidFill>
              <a:latin typeface="Times New Roman" pitchFamily="18" charset="0"/>
              <a:cs typeface="Times New Roman" pitchFamily="18" charset="0"/>
            </a:endParaRPr>
          </a:p>
        </p:txBody>
      </p:sp>
      <p:sp>
        <p:nvSpPr>
          <p:cNvPr id="13" name="Скругленный прямоугольник 12"/>
          <p:cNvSpPr/>
          <p:nvPr/>
        </p:nvSpPr>
        <p:spPr>
          <a:xfrm>
            <a:off x="7000892" y="4214818"/>
            <a:ext cx="1714512"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FF00"/>
                </a:solidFill>
                <a:latin typeface="Times New Roman" pitchFamily="18" charset="0"/>
                <a:cs typeface="Times New Roman" pitchFamily="18" charset="0"/>
              </a:rPr>
              <a:t>Сәрсенбай</a:t>
            </a:r>
            <a:endParaRPr lang="ru-RU" dirty="0">
              <a:solidFill>
                <a:srgbClr val="FFFF00"/>
              </a:solidFill>
              <a:latin typeface="Times New Roman" pitchFamily="18" charset="0"/>
              <a:cs typeface="Times New Roman" pitchFamily="18" charset="0"/>
            </a:endParaRPr>
          </a:p>
        </p:txBody>
      </p:sp>
      <p:sp>
        <p:nvSpPr>
          <p:cNvPr id="14" name="Скругленный прямоугольник 13"/>
          <p:cNvSpPr/>
          <p:nvPr/>
        </p:nvSpPr>
        <p:spPr>
          <a:xfrm>
            <a:off x="7000892" y="5429264"/>
            <a:ext cx="1643074"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rgbClr val="FFFF00"/>
                </a:solidFill>
                <a:latin typeface="Times New Roman" pitchFamily="18" charset="0"/>
                <a:cs typeface="Times New Roman" pitchFamily="18" charset="0"/>
              </a:rPr>
              <a:t>Ғали</a:t>
            </a:r>
            <a:endParaRPr lang="ru-RU" dirty="0">
              <a:solidFill>
                <a:srgbClr val="FFFF00"/>
              </a:solidFill>
              <a:latin typeface="Times New Roman" pitchFamily="18" charset="0"/>
              <a:cs typeface="Times New Roman" pitchFamily="18" charset="0"/>
            </a:endParaRPr>
          </a:p>
        </p:txBody>
      </p:sp>
      <p:cxnSp>
        <p:nvCxnSpPr>
          <p:cNvPr id="16" name="Прямая соединительная линия 15"/>
          <p:cNvCxnSpPr>
            <a:endCxn id="5" idx="1"/>
          </p:cNvCxnSpPr>
          <p:nvPr/>
        </p:nvCxnSpPr>
        <p:spPr>
          <a:xfrm>
            <a:off x="2214546" y="1571612"/>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a:endCxn id="6" idx="1"/>
          </p:cNvCxnSpPr>
          <p:nvPr/>
        </p:nvCxnSpPr>
        <p:spPr>
          <a:xfrm flipV="1">
            <a:off x="2214546" y="2536025"/>
            <a:ext cx="357190"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a:endCxn id="7" idx="1"/>
          </p:cNvCxnSpPr>
          <p:nvPr/>
        </p:nvCxnSpPr>
        <p:spPr>
          <a:xfrm flipV="1">
            <a:off x="2214546" y="3536157"/>
            <a:ext cx="357190"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Прямая соединительная линия 29"/>
          <p:cNvCxnSpPr>
            <a:endCxn id="8" idx="1"/>
          </p:cNvCxnSpPr>
          <p:nvPr/>
        </p:nvCxnSpPr>
        <p:spPr>
          <a:xfrm>
            <a:off x="2214546" y="4572008"/>
            <a:ext cx="42862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a:off x="2214546" y="5715016"/>
            <a:ext cx="42862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p:cNvCxnSpPr>
            <a:stCxn id="5" idx="3"/>
            <a:endCxn id="10" idx="1"/>
          </p:cNvCxnSpPr>
          <p:nvPr/>
        </p:nvCxnSpPr>
        <p:spPr>
          <a:xfrm flipV="1">
            <a:off x="6643702" y="1535893"/>
            <a:ext cx="357190"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Прямая соединительная линия 38"/>
          <p:cNvCxnSpPr>
            <a:stCxn id="6" idx="3"/>
            <a:endCxn id="11" idx="1"/>
          </p:cNvCxnSpPr>
          <p:nvPr/>
        </p:nvCxnSpPr>
        <p:spPr>
          <a:xfrm flipV="1">
            <a:off x="6572264" y="2464587"/>
            <a:ext cx="42862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a:stCxn id="7" idx="3"/>
            <a:endCxn id="12" idx="1"/>
          </p:cNvCxnSpPr>
          <p:nvPr/>
        </p:nvCxnSpPr>
        <p:spPr>
          <a:xfrm flipV="1">
            <a:off x="6572264" y="3464719"/>
            <a:ext cx="42862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Прямая соединительная линия 44"/>
          <p:cNvCxnSpPr>
            <a:stCxn id="8" idx="3"/>
            <a:endCxn id="13" idx="1"/>
          </p:cNvCxnSpPr>
          <p:nvPr/>
        </p:nvCxnSpPr>
        <p:spPr>
          <a:xfrm flipV="1">
            <a:off x="6572264" y="4607727"/>
            <a:ext cx="428628"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a:stCxn id="9" idx="3"/>
            <a:endCxn id="14" idx="1"/>
          </p:cNvCxnSpPr>
          <p:nvPr/>
        </p:nvCxnSpPr>
        <p:spPr>
          <a:xfrm flipV="1">
            <a:off x="6572264" y="5786454"/>
            <a:ext cx="428628" cy="7143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285728"/>
            <a:ext cx="8329642" cy="6072230"/>
          </a:xfrm>
        </p:spPr>
        <p:txBody>
          <a:bodyPr/>
          <a:lstStyle/>
          <a:p>
            <a:pPr>
              <a:buNone/>
            </a:pPr>
            <a:r>
              <a:rPr lang="kk-KZ" dirty="0" smtClean="0">
                <a:latin typeface="Times New Roman" pitchFamily="18" charset="0"/>
                <a:cs typeface="Times New Roman" pitchFamily="18" charset="0"/>
              </a:rPr>
              <a:t>3-тапсырма. Шығармадағы мақал-мәтелдерге өз көзқарасыңызбен түсінік беріңіз.</a:t>
            </a:r>
          </a:p>
          <a:p>
            <a:pPr>
              <a:buNone/>
            </a:pPr>
            <a:r>
              <a:rPr lang="kk-KZ" sz="2400" dirty="0" smtClean="0">
                <a:latin typeface="Times New Roman" pitchFamily="18" charset="0"/>
                <a:cs typeface="Times New Roman" pitchFamily="18" charset="0"/>
              </a:rPr>
              <a:t>Дескриптор: 1. Мақал-мәтелдерді түсінеді; </a:t>
            </a:r>
          </a:p>
          <a:p>
            <a:pPr>
              <a:buNone/>
            </a:pPr>
            <a:r>
              <a:rPr lang="kk-KZ" sz="2400" dirty="0" smtClean="0">
                <a:latin typeface="Times New Roman" pitchFamily="18" charset="0"/>
                <a:cs typeface="Times New Roman" pitchFamily="18" charset="0"/>
              </a:rPr>
              <a:t>                       2. Өз көзқарасымен түсінік береді.</a:t>
            </a:r>
          </a:p>
          <a:p>
            <a:pPr>
              <a:buNone/>
            </a:pPr>
            <a:endParaRPr lang="kk-KZ" sz="2400" dirty="0" smtClean="0">
              <a:latin typeface="Times New Roman" pitchFamily="18" charset="0"/>
              <a:cs typeface="Times New Roman" pitchFamily="18" charset="0"/>
            </a:endParaRPr>
          </a:p>
          <a:p>
            <a:pPr>
              <a:buNone/>
            </a:pPr>
            <a:endParaRPr lang="kk-KZ"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1.”Анасын көріп қызын ал, аяғын көріп асын іш”</a:t>
            </a:r>
          </a:p>
          <a:p>
            <a:pPr>
              <a:buNone/>
            </a:pPr>
            <a:r>
              <a:rPr lang="kk-KZ" dirty="0" smtClean="0">
                <a:latin typeface="Times New Roman" pitchFamily="18" charset="0"/>
                <a:cs typeface="Times New Roman" pitchFamily="18" charset="0"/>
              </a:rPr>
              <a:t>2.”Ата даңқымен қыз өтеді, мата даңқымен бөз өтеді”</a:t>
            </a:r>
          </a:p>
          <a:p>
            <a:pPr>
              <a:buNone/>
            </a:pPr>
            <a:r>
              <a:rPr lang="kk-KZ" dirty="0" smtClean="0">
                <a:latin typeface="Times New Roman" pitchFamily="18" charset="0"/>
                <a:cs typeface="Times New Roman" pitchFamily="18" charset="0"/>
              </a:rPr>
              <a:t>3.”Ұрғашының шашы ұзын, ақылы қысқа”</a:t>
            </a:r>
            <a:endParaRPr lang="ru-RU"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346</TotalTime>
  <Words>627</Words>
  <PresentationFormat>Экран (4:3)</PresentationFormat>
  <Paragraphs>89</Paragraphs>
  <Slides>16</Slides>
  <Notes>1</Notes>
  <HiddenSlides>0</HiddenSlides>
  <MMClips>1</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Тема Office</vt:lpstr>
      <vt:lpstr>8-сынып Қазақ әдебиеті</vt:lpstr>
      <vt:lpstr>Оқу мақсаты</vt:lpstr>
      <vt:lpstr>Слайд 3</vt:lpstr>
      <vt:lpstr>М. Дулатов туралы бейнематериалды көрейік</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82</dc:creator>
  <cp:lastModifiedBy>82</cp:lastModifiedBy>
  <cp:revision>40</cp:revision>
  <dcterms:created xsi:type="dcterms:W3CDTF">2021-01-19T17:03:19Z</dcterms:created>
  <dcterms:modified xsi:type="dcterms:W3CDTF">2021-01-24T11:54:53Z</dcterms:modified>
</cp:coreProperties>
</file>