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_rels/presentation.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media/image1.png" ContentType="image/png"/>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79AADE8E-B4F6-4DC9-9355-6ADA5DF077B2}"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1"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
        <p:nvSpPr>
          <p:cNvPr id="2" name="PlaceHolder 3"/>
          <p:cNvSpPr>
            <a:spLocks noGrp="1"/>
          </p:cNvSpPr>
          <p:nvPr>
            <p:ph type="dt" idx="1"/>
          </p:nvPr>
        </p:nvSpPr>
        <p:spPr>
          <a:xfrm>
            <a:off x="838080" y="6356520"/>
            <a:ext cx="2743200" cy="365040"/>
          </a:xfrm>
          <a:prstGeom prst="rect">
            <a:avLst/>
          </a:prstGeom>
          <a:noFill/>
          <a:ln w="0">
            <a:noFill/>
          </a:ln>
        </p:spPr>
        <p:txBody>
          <a:bodyPr lIns="90000" rIns="90000" tIns="46800" bIns="4680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898989"/>
                </a:solidFill>
                <a:uFillTx/>
                <a:latin typeface="Calibri"/>
              </a:rPr>
              <a:t>&lt;date/time&gt;</a:t>
            </a:r>
            <a:endParaRPr b="0" lang="ru-RU" sz="1200" strike="noStrike" u="none">
              <a:solidFill>
                <a:srgbClr val="000000"/>
              </a:solidFill>
              <a:uFillTx/>
              <a:latin typeface="Calibri"/>
            </a:endParaRPr>
          </a:p>
        </p:txBody>
      </p:sp>
      <p:sp>
        <p:nvSpPr>
          <p:cNvPr id="3" name="PlaceHolder 4"/>
          <p:cNvSpPr>
            <a:spLocks noGrp="1"/>
          </p:cNvSpPr>
          <p:nvPr>
            <p:ph type="ftr" idx="2"/>
          </p:nvPr>
        </p:nvSpPr>
        <p:spPr>
          <a:xfrm>
            <a:off x="4038480" y="6356520"/>
            <a:ext cx="41148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 name="PlaceHolder 5"/>
          <p:cNvSpPr>
            <a:spLocks noGrp="1"/>
          </p:cNvSpPr>
          <p:nvPr>
            <p:ph type="sldNum" idx="3"/>
          </p:nvPr>
        </p:nvSpPr>
        <p:spPr>
          <a:xfrm>
            <a:off x="8610480" y="6356520"/>
            <a:ext cx="2743200" cy="365040"/>
          </a:xfrm>
          <a:prstGeom prst="rect">
            <a:avLst/>
          </a:prstGeom>
          <a:noFill/>
          <a:ln w="0">
            <a:noFill/>
          </a:ln>
        </p:spPr>
        <p:txBody>
          <a:bodyPr lIns="90000" rIns="90000" tIns="46800" bIns="4680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123E757-E26D-4242-B848-48DDA081B5CB}" type="slidenum">
              <a:rPr b="0" lang="ru-RU" sz="1200" strike="noStrike" u="none">
                <a:solidFill>
                  <a:srgbClr val="898989"/>
                </a:solidFill>
                <a:uFillTx/>
                <a:latin typeface="Calibri"/>
              </a:rPr>
              <a:t>&lt;number&gt;</a:t>
            </a:fld>
            <a:endParaRPr b="0" lang="ru-RU" sz="12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 name="Рисунок 48" descr=""/>
          <p:cNvPicPr/>
          <p:nvPr/>
        </p:nvPicPr>
        <p:blipFill>
          <a:blip r:embed="rId1"/>
          <a:stretch/>
        </p:blipFill>
        <p:spPr>
          <a:xfrm>
            <a:off x="652320" y="7978680"/>
            <a:ext cx="200160" cy="203400"/>
          </a:xfrm>
          <a:prstGeom prst="rect">
            <a:avLst/>
          </a:prstGeom>
          <a:ln w="0">
            <a:noFill/>
          </a:ln>
        </p:spPr>
      </p:pic>
      <p:sp>
        <p:nvSpPr>
          <p:cNvPr id="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9" name="Google Shape;77;p1"/>
          <p:cNvCxnSpPr/>
          <p:nvPr/>
        </p:nvCxnSpPr>
        <p:spPr>
          <a:xfrm>
            <a:off x="212400" y="6621120"/>
            <a:ext cx="11729160" cy="26280"/>
          </a:xfrm>
          <a:prstGeom prst="straightConnector1">
            <a:avLst/>
          </a:prstGeom>
          <a:ln w="57240">
            <a:solidFill>
              <a:srgbClr val="33cccc"/>
            </a:solidFill>
            <a:miter/>
          </a:ln>
        </p:spPr>
      </p:cxnSp>
      <p:cxnSp>
        <p:nvCxnSpPr>
          <p:cNvPr id="10" name="Google Shape;78;p1"/>
          <p:cNvCxnSpPr/>
          <p:nvPr/>
        </p:nvCxnSpPr>
        <p:spPr>
          <a:xfrm>
            <a:off x="757080" y="3716280"/>
            <a:ext cx="10694160" cy="37440"/>
          </a:xfrm>
          <a:prstGeom prst="straightConnector1">
            <a:avLst/>
          </a:prstGeom>
          <a:ln w="57240">
            <a:solidFill>
              <a:srgbClr val="4472c4"/>
            </a:solidFill>
            <a:miter/>
          </a:ln>
        </p:spPr>
      </p:cxnSp>
      <p:sp>
        <p:nvSpPr>
          <p:cNvPr id="11" name="TextBox 25"/>
          <p:cNvSpPr/>
          <p:nvPr/>
        </p:nvSpPr>
        <p:spPr>
          <a:xfrm>
            <a:off x="1228680" y="401148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ahoma"/>
                <a:ea typeface="Tahoma"/>
              </a:rPr>
              <a:t>Сабақтың тақырыбы</a:t>
            </a:r>
            <a:r>
              <a:rPr b="1" lang="ru-RU" sz="2400" strike="noStrike" u="none">
                <a:solidFill>
                  <a:srgbClr val="000000"/>
                </a:solidFill>
                <a:uFillTx/>
                <a:latin typeface="Tahoma"/>
                <a:ea typeface="Tahoma"/>
              </a:rPr>
              <a:t>:</a:t>
            </a:r>
            <a:endParaRPr b="0" lang="ru-RU" sz="2400" strike="noStrike" u="none">
              <a:solidFill>
                <a:srgbClr val="000000"/>
              </a:solidFill>
              <a:uFillTx/>
              <a:latin typeface="Calibri"/>
            </a:endParaRPr>
          </a:p>
        </p:txBody>
      </p:sp>
      <p:sp>
        <p:nvSpPr>
          <p:cNvPr id="12" name="TextBox 9"/>
          <p:cNvSpPr/>
          <p:nvPr/>
        </p:nvSpPr>
        <p:spPr>
          <a:xfrm>
            <a:off x="9660600" y="184320"/>
            <a:ext cx="201492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ffffff"/>
                </a:solidFill>
                <a:uFillTx/>
                <a:latin typeface="Tahoma"/>
                <a:ea typeface="Tahoma"/>
              </a:rPr>
              <a:t>ҚАЗАҚ ӘДЕБИЕТІ</a:t>
            </a:r>
            <a:endParaRPr b="0" lang="ru-RU" sz="16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600" strike="noStrike" u="none">
                <a:solidFill>
                  <a:srgbClr val="ffffff"/>
                </a:solidFill>
                <a:uFillTx/>
                <a:latin typeface="Tahoma"/>
                <a:ea typeface="Tahoma"/>
              </a:rPr>
              <a:t>8-СЫНЫП</a:t>
            </a:r>
            <a:endParaRPr b="0" lang="ru-RU" sz="1600" strike="noStrike" u="none">
              <a:solidFill>
                <a:srgbClr val="000000"/>
              </a:solidFill>
              <a:uFillTx/>
              <a:latin typeface="Calibri"/>
            </a:endParaRPr>
          </a:p>
        </p:txBody>
      </p:sp>
      <p:sp>
        <p:nvSpPr>
          <p:cNvPr id="13" name="TextBox 1"/>
          <p:cNvSpPr/>
          <p:nvPr/>
        </p:nvSpPr>
        <p:spPr>
          <a:xfrm>
            <a:off x="652320" y="320760"/>
            <a:ext cx="57513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Calibri"/>
                <a:ea typeface="Arial"/>
              </a:rPr>
              <a:t>Бөлім тақырыбы: </a:t>
            </a:r>
            <a:r>
              <a:rPr b="0" lang="kk-KZ" sz="2400" strike="noStrike" u="none">
                <a:solidFill>
                  <a:srgbClr val="000000"/>
                </a:solidFill>
                <a:uFillTx/>
                <a:latin typeface="Calibri"/>
                <a:ea typeface="Arial"/>
              </a:rPr>
              <a:t>Махаббат және абырой </a:t>
            </a:r>
            <a:endParaRPr b="0" lang="ru-RU" sz="2400" strike="noStrike" u="none">
              <a:solidFill>
                <a:srgbClr val="000000"/>
              </a:solidFill>
              <a:uFillTx/>
              <a:latin typeface="Calibri"/>
            </a:endParaRPr>
          </a:p>
        </p:txBody>
      </p:sp>
      <p:sp>
        <p:nvSpPr>
          <p:cNvPr id="14" name="TextBox 2"/>
          <p:cNvSpPr/>
          <p:nvPr/>
        </p:nvSpPr>
        <p:spPr>
          <a:xfrm>
            <a:off x="1259640" y="5022720"/>
            <a:ext cx="801684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Calibri"/>
                <a:ea typeface="Arial"/>
              </a:rPr>
              <a:t>«Бақытсыз Жамал» романының көркемдік құндылығы неде?</a:t>
            </a:r>
            <a:r>
              <a:rPr b="1" lang="kk-KZ" sz="2000" strike="noStrike" u="none">
                <a:solidFill>
                  <a:srgbClr val="000000"/>
                </a:solidFill>
                <a:uFillTx/>
                <a:latin typeface="Times New Roman"/>
                <a:ea typeface="Times New Roman"/>
              </a:rPr>
              <a:t>.  </a:t>
            </a:r>
            <a:r>
              <a:rPr b="0" lang="kk-KZ" sz="2000" strike="noStrike" u="none">
                <a:solidFill>
                  <a:srgbClr val="000000"/>
                </a:solidFill>
                <a:uFillTx/>
                <a:latin typeface="Calibri"/>
                <a:ea typeface="Arial"/>
              </a:rPr>
              <a:t>(5-сабақ)</a:t>
            </a:r>
            <a:endParaRPr b="0" lang="ru-RU" sz="2000" strike="noStrike" u="none">
              <a:solidFill>
                <a:srgbClr val="000000"/>
              </a:solidFill>
              <a:uFillTx/>
              <a:latin typeface="Calibri"/>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4400" strike="noStrike" u="none">
              <a:solidFill>
                <a:srgbClr val="000000"/>
              </a:solidFill>
              <a:uFillTx/>
              <a:latin typeface="Calibri Light"/>
            </a:endParaRPr>
          </a:p>
        </p:txBody>
      </p:sp>
      <p:sp>
        <p:nvSpPr>
          <p:cNvPr id="56" name=""/>
          <p:cNvSpPr txBox="1"/>
          <p:nvPr/>
        </p:nvSpPr>
        <p:spPr>
          <a:xfrm>
            <a:off x="838080" y="1825200"/>
            <a:ext cx="10515600" cy="4351320"/>
          </a:xfrm>
          <a:prstGeom prst="rect">
            <a:avLst/>
          </a:prstGeom>
          <a:noFill/>
          <a:ln w="0">
            <a:noFill/>
          </a:ln>
        </p:spPr>
        <p:txBody>
          <a:bodyPr anchor="t">
            <a:norm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000" strike="noStrike" u="none">
                <a:solidFill>
                  <a:srgbClr val="000000"/>
                </a:solidFill>
                <a:uFillTx/>
                <a:latin typeface="Times New Roman"/>
                <a:ea typeface="Times New Roman"/>
              </a:rPr>
              <a:t>«Ж</a:t>
            </a:r>
            <a:r>
              <a:rPr b="0" lang="en-US" sz="2000" strike="noStrike" u="none">
                <a:solidFill>
                  <a:srgbClr val="000000"/>
                </a:solidFill>
                <a:uFillTx/>
                <a:latin typeface="Times New Roman"/>
                <a:ea typeface="Times New Roman"/>
              </a:rPr>
              <a:t>a</a:t>
            </a:r>
            <a:r>
              <a:rPr b="0" lang="ru-RU" sz="2000" strike="noStrike" u="none">
                <a:solidFill>
                  <a:srgbClr val="000000"/>
                </a:solidFill>
                <a:uFillTx/>
                <a:latin typeface="Times New Roman"/>
                <a:ea typeface="Times New Roman"/>
              </a:rPr>
              <a:t>м</a:t>
            </a:r>
            <a:r>
              <a:rPr b="0" lang="en-US" sz="2000" strike="noStrike" u="none">
                <a:solidFill>
                  <a:srgbClr val="000000"/>
                </a:solidFill>
                <a:uFillTx/>
                <a:latin typeface="Times New Roman"/>
                <a:ea typeface="Times New Roman"/>
              </a:rPr>
              <a:t>a</a:t>
            </a:r>
            <a:r>
              <a:rPr b="0" lang="ru-RU" sz="2000" strike="noStrike" u="none">
                <a:solidFill>
                  <a:srgbClr val="000000"/>
                </a:solidFill>
                <a:uFillTx/>
                <a:latin typeface="Times New Roman"/>
                <a:ea typeface="Times New Roman"/>
              </a:rPr>
              <a:t>л м</a:t>
            </a:r>
            <a:r>
              <a:rPr b="0" lang="en-US" sz="2000" strike="noStrike" u="none">
                <a:solidFill>
                  <a:srgbClr val="000000"/>
                </a:solidFill>
                <a:uFillTx/>
                <a:latin typeface="Times New Roman"/>
                <a:ea typeface="Times New Roman"/>
              </a:rPr>
              <a:t>e</a:t>
            </a:r>
            <a:r>
              <a:rPr b="0" lang="ru-RU" sz="2000" strike="noStrike" u="none">
                <a:solidFill>
                  <a:srgbClr val="000000"/>
                </a:solidFill>
                <a:uFillTx/>
                <a:latin typeface="Times New Roman"/>
                <a:ea typeface="Times New Roman"/>
              </a:rPr>
              <a:t>н Ғ</a:t>
            </a:r>
            <a:r>
              <a:rPr b="0" lang="en-US" sz="2000" strike="noStrike" u="none">
                <a:solidFill>
                  <a:srgbClr val="000000"/>
                </a:solidFill>
                <a:uFillTx/>
                <a:latin typeface="Times New Roman"/>
                <a:ea typeface="Times New Roman"/>
              </a:rPr>
              <a:t>a</a:t>
            </a:r>
            <a:r>
              <a:rPr b="0" lang="ru-RU" sz="2000" strike="noStrike" u="none">
                <a:solidFill>
                  <a:srgbClr val="000000"/>
                </a:solidFill>
                <a:uFillTx/>
                <a:latin typeface="Times New Roman"/>
                <a:ea typeface="Times New Roman"/>
              </a:rPr>
              <a:t>ли әділ</a:t>
            </a:r>
            <a:r>
              <a:rPr b="0" lang="en-US" sz="2000" strike="noStrike" u="none">
                <a:solidFill>
                  <a:srgbClr val="000000"/>
                </a:solidFill>
                <a:uFillTx/>
                <a:latin typeface="Times New Roman"/>
                <a:ea typeface="Times New Roman"/>
              </a:rPr>
              <a:t>e</a:t>
            </a:r>
            <a:r>
              <a:rPr b="0" lang="ru-RU" sz="2000" strike="noStrike" u="none">
                <a:solidFill>
                  <a:srgbClr val="000000"/>
                </a:solidFill>
                <a:uFillTx/>
                <a:latin typeface="Times New Roman"/>
                <a:ea typeface="Times New Roman"/>
              </a:rPr>
              <a:t>тсіз қ</a:t>
            </a:r>
            <a:r>
              <a:rPr b="0" lang="en-US" sz="2000" strike="noStrike" u="none">
                <a:solidFill>
                  <a:srgbClr val="000000"/>
                </a:solidFill>
                <a:uFillTx/>
                <a:latin typeface="Times New Roman"/>
                <a:ea typeface="Times New Roman"/>
              </a:rPr>
              <a:t>o</a:t>
            </a:r>
            <a:r>
              <a:rPr b="0" lang="ru-RU" sz="2000" strike="noStrike" u="none">
                <a:solidFill>
                  <a:srgbClr val="000000"/>
                </a:solidFill>
                <a:uFillTx/>
                <a:latin typeface="Times New Roman"/>
                <a:ea typeface="Times New Roman"/>
              </a:rPr>
              <a:t>ғ</a:t>
            </a:r>
            <a:r>
              <a:rPr b="0" lang="en-US" sz="2000" strike="noStrike" u="none">
                <a:solidFill>
                  <a:srgbClr val="000000"/>
                </a:solidFill>
                <a:uFillTx/>
                <a:latin typeface="Times New Roman"/>
                <a:ea typeface="Times New Roman"/>
              </a:rPr>
              <a:t>a</a:t>
            </a:r>
            <a:r>
              <a:rPr b="0" lang="ru-RU" sz="2000" strike="noStrike" u="none">
                <a:solidFill>
                  <a:srgbClr val="000000"/>
                </a:solidFill>
                <a:uFillTx/>
                <a:latin typeface="Times New Roman"/>
                <a:ea typeface="Times New Roman"/>
              </a:rPr>
              <a:t>мның құрб</a:t>
            </a:r>
            <a:r>
              <a:rPr b="0" lang="en-US" sz="2000" strike="noStrike" u="none">
                <a:solidFill>
                  <a:srgbClr val="000000"/>
                </a:solidFill>
                <a:uFillTx/>
                <a:latin typeface="Times New Roman"/>
                <a:ea typeface="Times New Roman"/>
              </a:rPr>
              <a:t>a</a:t>
            </a:r>
            <a:r>
              <a:rPr b="0" lang="ru-RU" sz="2000" strike="noStrike" u="none">
                <a:solidFill>
                  <a:srgbClr val="000000"/>
                </a:solidFill>
                <a:uFillTx/>
                <a:latin typeface="Times New Roman"/>
                <a:ea typeface="Times New Roman"/>
              </a:rPr>
              <a:t>нд</a:t>
            </a:r>
            <a:r>
              <a:rPr b="0" lang="en-US" sz="2000" strike="noStrike" u="none">
                <a:solidFill>
                  <a:srgbClr val="000000"/>
                </a:solidFill>
                <a:uFillTx/>
                <a:latin typeface="Times New Roman"/>
                <a:ea typeface="Times New Roman"/>
              </a:rPr>
              <a:t>ap</a:t>
            </a:r>
            <a:r>
              <a:rPr b="0" lang="ru-RU" sz="2000" strike="noStrike" u="none">
                <a:solidFill>
                  <a:srgbClr val="000000"/>
                </a:solidFill>
                <a:uFillTx/>
                <a:latin typeface="Times New Roman"/>
                <a:ea typeface="Times New Roman"/>
              </a:rPr>
              <a:t>ы» тақырыбына эссе жазыңыз. 80-100 сөз</a:t>
            </a:r>
            <a:endParaRPr b="0" lang="ru-RU" sz="20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000" strike="noStrike" u="none">
                <a:solidFill>
                  <a:srgbClr val="000000"/>
                </a:solidFill>
                <a:uFillTx/>
                <a:latin typeface="Times New Roman"/>
                <a:ea typeface="Times New Roman"/>
              </a:rPr>
              <a:t>Д</a:t>
            </a:r>
            <a:r>
              <a:rPr b="0" lang="en-US" sz="2000" strike="noStrike" u="none">
                <a:solidFill>
                  <a:srgbClr val="000000"/>
                </a:solidFill>
                <a:uFillTx/>
                <a:latin typeface="Times New Roman"/>
                <a:ea typeface="Times New Roman"/>
              </a:rPr>
              <a:t>e</a:t>
            </a:r>
            <a:r>
              <a:rPr b="0" lang="ru-RU" sz="2000" strike="noStrike" u="none">
                <a:solidFill>
                  <a:srgbClr val="000000"/>
                </a:solidFill>
                <a:uFillTx/>
                <a:latin typeface="Times New Roman"/>
                <a:ea typeface="Times New Roman"/>
              </a:rPr>
              <a:t>ск</a:t>
            </a:r>
            <a:r>
              <a:rPr b="0" lang="en-US" sz="2000" strike="noStrike" u="none">
                <a:solidFill>
                  <a:srgbClr val="000000"/>
                </a:solidFill>
                <a:uFillTx/>
                <a:latin typeface="Times New Roman"/>
                <a:ea typeface="Times New Roman"/>
              </a:rPr>
              <a:t>p</a:t>
            </a:r>
            <a:r>
              <a:rPr b="0" lang="ru-RU" sz="2000" strike="noStrike" u="none">
                <a:solidFill>
                  <a:srgbClr val="000000"/>
                </a:solidFill>
                <a:uFillTx/>
                <a:latin typeface="Times New Roman"/>
                <a:ea typeface="Times New Roman"/>
              </a:rPr>
              <a:t>ипт</a:t>
            </a:r>
            <a:r>
              <a:rPr b="0" lang="en-US" sz="2000" strike="noStrike" u="none">
                <a:solidFill>
                  <a:srgbClr val="000000"/>
                </a:solidFill>
                <a:uFillTx/>
                <a:latin typeface="Times New Roman"/>
                <a:ea typeface="Times New Roman"/>
              </a:rPr>
              <a:t>op:</a:t>
            </a:r>
            <a:endParaRPr b="0" lang="ru-RU" sz="20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Эссе жаза алады</a:t>
            </a:r>
            <a:endParaRPr b="0" lang="ru-RU" sz="20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Құрылымын сақтайды</a:t>
            </a:r>
            <a:endParaRPr b="0" lang="ru-RU" sz="20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000" strike="noStrike" u="none">
                <a:solidFill>
                  <a:srgbClr val="000000"/>
                </a:solidFill>
                <a:uFillTx/>
                <a:latin typeface="Times New Roman"/>
                <a:ea typeface="Times New Roman"/>
              </a:rPr>
              <a:t>Өз </a:t>
            </a:r>
            <a:r>
              <a:rPr b="0" lang="en-US" sz="2000" strike="noStrike" u="none">
                <a:solidFill>
                  <a:srgbClr val="000000"/>
                </a:solidFill>
                <a:uFillTx/>
                <a:latin typeface="Times New Roman"/>
                <a:ea typeface="Times New Roman"/>
              </a:rPr>
              <a:t>o</a:t>
            </a:r>
            <a:r>
              <a:rPr b="0" lang="ru-RU" sz="2000" strike="noStrike" u="none">
                <a:solidFill>
                  <a:srgbClr val="000000"/>
                </a:solidFill>
                <a:uFillTx/>
                <a:latin typeface="Times New Roman"/>
                <a:ea typeface="Times New Roman"/>
              </a:rPr>
              <a:t>йын, өз қөзқара</a:t>
            </a:r>
            <a:r>
              <a:rPr b="0" lang="en-US" sz="2000" strike="noStrike" u="none">
                <a:solidFill>
                  <a:srgbClr val="000000"/>
                </a:solidFill>
                <a:uFillTx/>
                <a:latin typeface="Times New Roman"/>
                <a:ea typeface="Times New Roman"/>
              </a:rPr>
              <a:t>c</a:t>
            </a:r>
            <a:r>
              <a:rPr b="0" lang="ru-RU" sz="2000" strike="noStrike" u="none">
                <a:solidFill>
                  <a:srgbClr val="000000"/>
                </a:solidFill>
                <a:uFillTx/>
                <a:latin typeface="Times New Roman"/>
                <a:ea typeface="Times New Roman"/>
              </a:rPr>
              <a:t>ын өмі</a:t>
            </a:r>
            <a:r>
              <a:rPr b="0" lang="en-US" sz="2000" strike="noStrike" u="none">
                <a:solidFill>
                  <a:srgbClr val="000000"/>
                </a:solidFill>
                <a:uFillTx/>
                <a:latin typeface="Times New Roman"/>
                <a:ea typeface="Times New Roman"/>
              </a:rPr>
              <a:t>p</a:t>
            </a:r>
            <a:r>
              <a:rPr b="0" lang="ru-RU" sz="2000" strike="noStrike" u="none">
                <a:solidFill>
                  <a:srgbClr val="000000"/>
                </a:solidFill>
                <a:uFillTx/>
                <a:latin typeface="Times New Roman"/>
                <a:ea typeface="Times New Roman"/>
              </a:rPr>
              <a:t>м</a:t>
            </a:r>
            <a:r>
              <a:rPr b="0" lang="en-US" sz="2000" strike="noStrike" u="none">
                <a:solidFill>
                  <a:srgbClr val="000000"/>
                </a:solidFill>
                <a:uFillTx/>
                <a:latin typeface="Times New Roman"/>
                <a:ea typeface="Times New Roman"/>
              </a:rPr>
              <a:t>e</a:t>
            </a:r>
            <a:r>
              <a:rPr b="0" lang="ru-RU" sz="2000" strike="noStrike" u="none">
                <a:solidFill>
                  <a:srgbClr val="000000"/>
                </a:solidFill>
                <a:uFillTx/>
                <a:latin typeface="Times New Roman"/>
                <a:ea typeface="Times New Roman"/>
              </a:rPr>
              <a:t>н б</a:t>
            </a:r>
            <a:r>
              <a:rPr b="0" lang="en-US" sz="2000" strike="noStrike" u="none">
                <a:solidFill>
                  <a:srgbClr val="000000"/>
                </a:solidFill>
                <a:uFillTx/>
                <a:latin typeface="Times New Roman"/>
                <a:ea typeface="Times New Roman"/>
              </a:rPr>
              <a:t>a</a:t>
            </a:r>
            <a:r>
              <a:rPr b="0" lang="ru-RU" sz="2000" strike="noStrike" u="none">
                <a:solidFill>
                  <a:srgbClr val="000000"/>
                </a:solidFill>
                <a:uFillTx/>
                <a:latin typeface="Times New Roman"/>
                <a:ea typeface="Times New Roman"/>
              </a:rPr>
              <a:t>йл</a:t>
            </a:r>
            <a:r>
              <a:rPr b="0" lang="en-US" sz="2000" strike="noStrike" u="none">
                <a:solidFill>
                  <a:srgbClr val="000000"/>
                </a:solidFill>
                <a:uFillTx/>
                <a:latin typeface="Times New Roman"/>
                <a:ea typeface="Times New Roman"/>
              </a:rPr>
              <a:t>a</a:t>
            </a:r>
            <a:r>
              <a:rPr b="0" lang="ru-RU" sz="2000" strike="noStrike" u="none">
                <a:solidFill>
                  <a:srgbClr val="000000"/>
                </a:solidFill>
                <a:uFillTx/>
                <a:latin typeface="Times New Roman"/>
                <a:ea typeface="Times New Roman"/>
              </a:rPr>
              <a:t>ныстыр</a:t>
            </a:r>
            <a:r>
              <a:rPr b="0" lang="en-US" sz="2000" strike="noStrike" u="none">
                <a:solidFill>
                  <a:srgbClr val="000000"/>
                </a:solidFill>
                <a:uFillTx/>
                <a:latin typeface="Times New Roman"/>
                <a:ea typeface="Times New Roman"/>
              </a:rPr>
              <a:t>a a</a:t>
            </a:r>
            <a:r>
              <a:rPr b="0" lang="ru-RU" sz="2000" strike="noStrike" u="none">
                <a:solidFill>
                  <a:srgbClr val="000000"/>
                </a:solidFill>
                <a:uFillTx/>
                <a:latin typeface="Times New Roman"/>
                <a:ea typeface="Times New Roman"/>
              </a:rPr>
              <a:t>л</a:t>
            </a:r>
            <a:r>
              <a:rPr b="0" lang="en-US" sz="2000" strike="noStrike" u="none">
                <a:solidFill>
                  <a:srgbClr val="000000"/>
                </a:solidFill>
                <a:uFillTx/>
                <a:latin typeface="Times New Roman"/>
                <a:ea typeface="Times New Roman"/>
              </a:rPr>
              <a:t>a</a:t>
            </a:r>
            <a:r>
              <a:rPr b="0" lang="ru-RU" sz="2000" strike="noStrike" u="none">
                <a:solidFill>
                  <a:srgbClr val="000000"/>
                </a:solidFill>
                <a:uFillTx/>
                <a:latin typeface="Times New Roman"/>
                <a:ea typeface="Times New Roman"/>
              </a:rPr>
              <a:t>ды;</a:t>
            </a:r>
            <a:endParaRPr b="0" lang="ru-RU" sz="20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000" strike="noStrike" u="none">
                <a:solidFill>
                  <a:srgbClr val="000000"/>
                </a:solidFill>
                <a:uFillTx/>
                <a:latin typeface="Times New Roman"/>
                <a:ea typeface="Times New Roman"/>
              </a:rPr>
              <a:t>Сөз көл</a:t>
            </a:r>
            <a:r>
              <a:rPr b="0" lang="en-US" sz="2000" strike="noStrike" u="none">
                <a:solidFill>
                  <a:srgbClr val="000000"/>
                </a:solidFill>
                <a:uFillTx/>
                <a:latin typeface="Times New Roman"/>
                <a:ea typeface="Times New Roman"/>
              </a:rPr>
              <a:t>e</a:t>
            </a:r>
            <a:r>
              <a:rPr b="0" lang="ru-RU" sz="2000" strike="noStrike" u="none">
                <a:solidFill>
                  <a:srgbClr val="000000"/>
                </a:solidFill>
                <a:uFillTx/>
                <a:latin typeface="Times New Roman"/>
                <a:ea typeface="Times New Roman"/>
              </a:rPr>
              <a:t>мін </a:t>
            </a:r>
            <a:r>
              <a:rPr b="0" lang="en-US" sz="2000" strike="noStrike" u="none">
                <a:solidFill>
                  <a:srgbClr val="000000"/>
                </a:solidFill>
                <a:uFillTx/>
                <a:latin typeface="Times New Roman"/>
                <a:ea typeface="Times New Roman"/>
              </a:rPr>
              <a:t>ca</a:t>
            </a:r>
            <a:r>
              <a:rPr b="0" lang="ru-RU" sz="2000" strike="noStrike" u="none">
                <a:solidFill>
                  <a:srgbClr val="000000"/>
                </a:solidFill>
                <a:uFillTx/>
                <a:latin typeface="Times New Roman"/>
                <a:ea typeface="Times New Roman"/>
              </a:rPr>
              <a:t>қт</a:t>
            </a:r>
            <a:r>
              <a:rPr b="0" lang="en-US" sz="2000" strike="noStrike" u="none">
                <a:solidFill>
                  <a:srgbClr val="000000"/>
                </a:solidFill>
                <a:uFillTx/>
                <a:latin typeface="Times New Roman"/>
                <a:ea typeface="Times New Roman"/>
              </a:rPr>
              <a:t>a</a:t>
            </a:r>
            <a:r>
              <a:rPr b="0" lang="ru-RU" sz="2000" strike="noStrike" u="none">
                <a:solidFill>
                  <a:srgbClr val="000000"/>
                </a:solidFill>
                <a:uFillTx/>
                <a:latin typeface="Times New Roman"/>
                <a:ea typeface="Times New Roman"/>
              </a:rPr>
              <a:t>йды.</a:t>
            </a:r>
            <a:endParaRPr b="0" lang="ru-RU" sz="20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p:txBody>
      </p:sp>
      <p:sp>
        <p:nvSpPr>
          <p:cNvPr id="57" name="Прямоугольник 3"/>
          <p:cNvSpPr/>
          <p:nvPr/>
        </p:nvSpPr>
        <p:spPr>
          <a:xfrm>
            <a:off x="838080" y="365040"/>
            <a:ext cx="10515600" cy="132552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ffffff"/>
                </a:solidFill>
                <a:uFillTx/>
                <a:latin typeface="Calibri"/>
              </a:rPr>
              <a:t>2-тапсырма</a:t>
            </a:r>
            <a:endParaRPr b="0" lang="ru-RU" sz="32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PlaceHolder 1"/>
          <p:cNvSpPr>
            <a:spLocks noGrp="1"/>
          </p:cNvSpPr>
          <p:nvPr>
            <p:ph type="title"/>
          </p:nvPr>
        </p:nvSpPr>
        <p:spPr>
          <a:xfrm>
            <a:off x="732960" y="365040"/>
            <a:ext cx="104760" cy="1325520"/>
          </a:xfrm>
          <a:prstGeom prst="rect">
            <a:avLst/>
          </a:prstGeom>
          <a:noFill/>
          <a:ln w="0">
            <a:noFill/>
          </a:ln>
        </p:spPr>
        <p:txBody>
          <a:bodyPr lIns="91440" rIns="91440" tIns="45720" bIns="4572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4400"/>
            </a:br>
            <a:br>
              <a:rPr sz="4400"/>
            </a:br>
            <a:endParaRPr b="0" lang="ru-RU" sz="4400" strike="noStrike" u="none">
              <a:solidFill>
                <a:srgbClr val="000000"/>
              </a:solidFill>
              <a:uFillTx/>
              <a:latin typeface="Calibri Light"/>
            </a:endParaRPr>
          </a:p>
        </p:txBody>
      </p:sp>
      <p:sp>
        <p:nvSpPr>
          <p:cNvPr id="59" name=""/>
          <p:cNvSpPr txBox="1"/>
          <p:nvPr/>
        </p:nvSpPr>
        <p:spPr>
          <a:xfrm>
            <a:off x="838080" y="257040"/>
            <a:ext cx="10515600" cy="5919840"/>
          </a:xfrm>
          <a:prstGeom prst="rect">
            <a:avLst/>
          </a:prstGeom>
          <a:noFill/>
          <a:ln w="0">
            <a:noFill/>
          </a:ln>
        </p:spPr>
        <p:txBody>
          <a:bodyPr anchor="t">
            <a:norm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00000"/>
                </a:solidFill>
                <a:uFillTx/>
                <a:latin typeface="Times New Roman"/>
                <a:ea typeface="Times New Roman"/>
              </a:rPr>
              <a:t>             </a:t>
            </a:r>
            <a:r>
              <a:rPr b="0" lang="ru-RU" sz="2400" strike="noStrike" u="none">
                <a:solidFill>
                  <a:srgbClr val="000000"/>
                </a:solidFill>
                <a:uFillTx/>
                <a:latin typeface="Times New Roman"/>
                <a:ea typeface="Times New Roman"/>
              </a:rPr>
              <a:t>«Ж</a:t>
            </a:r>
            <a:r>
              <a:rPr b="0" lang="en-US" sz="2400" strike="noStrike" u="none">
                <a:solidFill>
                  <a:srgbClr val="000000"/>
                </a:solidFill>
                <a:uFillTx/>
                <a:latin typeface="Times New Roman"/>
                <a:ea typeface="Times New Roman"/>
              </a:rPr>
              <a:t>a</a:t>
            </a:r>
            <a:r>
              <a:rPr b="0" lang="ru-RU" sz="2400" strike="noStrike" u="none">
                <a:solidFill>
                  <a:srgbClr val="000000"/>
                </a:solidFill>
                <a:uFillTx/>
                <a:latin typeface="Times New Roman"/>
                <a:ea typeface="Times New Roman"/>
              </a:rPr>
              <a:t>м</a:t>
            </a:r>
            <a:r>
              <a:rPr b="0" lang="en-US" sz="2400" strike="noStrike" u="none">
                <a:solidFill>
                  <a:srgbClr val="000000"/>
                </a:solidFill>
                <a:uFillTx/>
                <a:latin typeface="Times New Roman"/>
                <a:ea typeface="Times New Roman"/>
              </a:rPr>
              <a:t>a</a:t>
            </a:r>
            <a:r>
              <a:rPr b="0" lang="ru-RU" sz="2400" strike="noStrike" u="none">
                <a:solidFill>
                  <a:srgbClr val="000000"/>
                </a:solidFill>
                <a:uFillTx/>
                <a:latin typeface="Times New Roman"/>
                <a:ea typeface="Times New Roman"/>
              </a:rPr>
              <a:t>л м</a:t>
            </a:r>
            <a:r>
              <a:rPr b="0" lang="en-US" sz="2400" strike="noStrike" u="none">
                <a:solidFill>
                  <a:srgbClr val="000000"/>
                </a:solidFill>
                <a:uFillTx/>
                <a:latin typeface="Times New Roman"/>
                <a:ea typeface="Times New Roman"/>
              </a:rPr>
              <a:t>e</a:t>
            </a:r>
            <a:r>
              <a:rPr b="0" lang="ru-RU" sz="2400" strike="noStrike" u="none">
                <a:solidFill>
                  <a:srgbClr val="000000"/>
                </a:solidFill>
                <a:uFillTx/>
                <a:latin typeface="Times New Roman"/>
                <a:ea typeface="Times New Roman"/>
              </a:rPr>
              <a:t>н Ғ</a:t>
            </a:r>
            <a:r>
              <a:rPr b="0" lang="en-US" sz="2400" strike="noStrike" u="none">
                <a:solidFill>
                  <a:srgbClr val="000000"/>
                </a:solidFill>
                <a:uFillTx/>
                <a:latin typeface="Times New Roman"/>
                <a:ea typeface="Times New Roman"/>
              </a:rPr>
              <a:t>a</a:t>
            </a:r>
            <a:r>
              <a:rPr b="0" lang="ru-RU" sz="2400" strike="noStrike" u="none">
                <a:solidFill>
                  <a:srgbClr val="000000"/>
                </a:solidFill>
                <a:uFillTx/>
                <a:latin typeface="Times New Roman"/>
                <a:ea typeface="Times New Roman"/>
              </a:rPr>
              <a:t>ли әділ</a:t>
            </a:r>
            <a:r>
              <a:rPr b="0" lang="en-US" sz="2400" strike="noStrike" u="none">
                <a:solidFill>
                  <a:srgbClr val="000000"/>
                </a:solidFill>
                <a:uFillTx/>
                <a:latin typeface="Times New Roman"/>
                <a:ea typeface="Times New Roman"/>
              </a:rPr>
              <a:t>e</a:t>
            </a:r>
            <a:r>
              <a:rPr b="0" lang="ru-RU" sz="2400" strike="noStrike" u="none">
                <a:solidFill>
                  <a:srgbClr val="000000"/>
                </a:solidFill>
                <a:uFillTx/>
                <a:latin typeface="Times New Roman"/>
                <a:ea typeface="Times New Roman"/>
              </a:rPr>
              <a:t>тсіз қ</a:t>
            </a:r>
            <a:r>
              <a:rPr b="0" lang="en-US" sz="2400" strike="noStrike" u="none">
                <a:solidFill>
                  <a:srgbClr val="000000"/>
                </a:solidFill>
                <a:uFillTx/>
                <a:latin typeface="Times New Roman"/>
                <a:ea typeface="Times New Roman"/>
              </a:rPr>
              <a:t>o</a:t>
            </a:r>
            <a:r>
              <a:rPr b="0" lang="ru-RU" sz="2400" strike="noStrike" u="none">
                <a:solidFill>
                  <a:srgbClr val="000000"/>
                </a:solidFill>
                <a:uFillTx/>
                <a:latin typeface="Times New Roman"/>
                <a:ea typeface="Times New Roman"/>
              </a:rPr>
              <a:t>ғ</a:t>
            </a:r>
            <a:r>
              <a:rPr b="0" lang="en-US" sz="2400" strike="noStrike" u="none">
                <a:solidFill>
                  <a:srgbClr val="000000"/>
                </a:solidFill>
                <a:uFillTx/>
                <a:latin typeface="Times New Roman"/>
                <a:ea typeface="Times New Roman"/>
              </a:rPr>
              <a:t>a</a:t>
            </a:r>
            <a:r>
              <a:rPr b="0" lang="ru-RU" sz="2400" strike="noStrike" u="none">
                <a:solidFill>
                  <a:srgbClr val="000000"/>
                </a:solidFill>
                <a:uFillTx/>
                <a:latin typeface="Times New Roman"/>
                <a:ea typeface="Times New Roman"/>
              </a:rPr>
              <a:t>мның құрб</a:t>
            </a:r>
            <a:r>
              <a:rPr b="0" lang="en-US" sz="2400" strike="noStrike" u="none">
                <a:solidFill>
                  <a:srgbClr val="000000"/>
                </a:solidFill>
                <a:uFillTx/>
                <a:latin typeface="Times New Roman"/>
                <a:ea typeface="Times New Roman"/>
              </a:rPr>
              <a:t>a</a:t>
            </a:r>
            <a:r>
              <a:rPr b="0" lang="ru-RU" sz="2400" strike="noStrike" u="none">
                <a:solidFill>
                  <a:srgbClr val="000000"/>
                </a:solidFill>
                <a:uFillTx/>
                <a:latin typeface="Times New Roman"/>
                <a:ea typeface="Times New Roman"/>
              </a:rPr>
              <a:t>нд</a:t>
            </a:r>
            <a:r>
              <a:rPr b="0" lang="en-US" sz="2400" strike="noStrike" u="none">
                <a:solidFill>
                  <a:srgbClr val="000000"/>
                </a:solidFill>
                <a:uFillTx/>
                <a:latin typeface="Times New Roman"/>
                <a:ea typeface="Times New Roman"/>
              </a:rPr>
              <a:t>ap</a:t>
            </a:r>
            <a:r>
              <a:rPr b="0" lang="ru-RU" sz="2400" strike="noStrike" u="none">
                <a:solidFill>
                  <a:srgbClr val="000000"/>
                </a:solidFill>
                <a:uFillTx/>
                <a:latin typeface="Times New Roman"/>
                <a:ea typeface="Times New Roman"/>
              </a:rPr>
              <a:t>ы»  эссе</a:t>
            </a:r>
            <a:endParaRPr b="0" lang="ru-RU" sz="24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Шығарманы оқи отырып, ойым бірнешеге бөлінді. Автор ғашықтардың қай қылығына бола тағдырларын қайғымен аяқтады?- деген ой мазалады. Екі жас тағдырларының немен аяқталарын біле тұра, басқа жол таңдамаған, махаббатынан айнымай ажалға қарай қадам басқан Жамал мен Ғали мінездеріне тандансым бөлек. Жамал мен Ғали бір-біріне шың ғашық болып, махаббат айдынында бірге қол ұстасып жүзу мақсатында туған –туыстарына  жалпы салтқа қарсы болып қосылса да ,тағдыр оларды бірге болу бақытынан айырды. Жамал сүйгенің мәңгілік сапарға жіберіп,  ескі әдет- ғұрыптың қыспағымен Таз Жұманға атастырылып тұрмысқа шықты. Сүймеген азаматтың жары болу жүрегін қан жылатқандықтан боранды күні өзі де Ғалидың артынан кете барды. Ойымды түйіндей келе, поэмадағы махаббатты аңсаған қос ғашықтың тағдырының қайғымен аяқталуы, ескі әдет-ғұрыптың бәрі-бәрі де болашақ жастарға ой түйер оқиға болып қалса екен. </a:t>
            </a:r>
            <a:endParaRPr b="0" lang="ru-RU" sz="24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4400" strike="noStrike" u="none">
              <a:solidFill>
                <a:srgbClr val="000000"/>
              </a:solidFill>
              <a:uFillTx/>
              <a:latin typeface="Calibri Light"/>
            </a:endParaRPr>
          </a:p>
        </p:txBody>
      </p:sp>
      <p:sp>
        <p:nvSpPr>
          <p:cNvPr id="61" name=""/>
          <p:cNvSpPr txBox="1"/>
          <p:nvPr/>
        </p:nvSpPr>
        <p:spPr>
          <a:xfrm>
            <a:off x="838080" y="1825200"/>
            <a:ext cx="10515600" cy="4351320"/>
          </a:xfrm>
          <a:prstGeom prst="rect">
            <a:avLst/>
          </a:prstGeom>
          <a:noFill/>
          <a:ln w="0">
            <a:noFill/>
          </a:ln>
        </p:spPr>
        <p:txBody>
          <a:bodyPr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Қорыта айтқанда, жазушы зорлықшыл күштердің, жауыздық жанын жайлаған тас бауыр жандардың құрбаны болған Жамал сынды табиғаттың өзіндей  жанның өксікпен, өкінішпен зарлап өткен тағдырын тебірене, қайғысына қан жұта отырып өрнектеген.</a:t>
            </a:r>
            <a:endParaRPr b="0" lang="ru-RU" sz="2800" strike="noStrike" u="none">
              <a:solidFill>
                <a:srgbClr val="000000"/>
              </a:solidFill>
              <a:uFillTx/>
              <a:latin typeface="Calibri"/>
            </a:endParaRPr>
          </a:p>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Кері байланыс:  Бүгінгі тақырып бойынша алдымызға қойған мақсатқа жете алдық па?</a:t>
            </a:r>
            <a:endParaRPr b="0" lang="ru-RU" sz="2800" strike="noStrike" u="none">
              <a:solidFill>
                <a:srgbClr val="000000"/>
              </a:solidFill>
              <a:uFillTx/>
              <a:latin typeface="Calibri"/>
            </a:endParaRPr>
          </a:p>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Сабақ несімен ұнады? Не ой түйдіңіз?</a:t>
            </a:r>
            <a:endParaRPr b="0" lang="ru-RU" sz="2800" strike="noStrike" u="none">
              <a:solidFill>
                <a:srgbClr val="000000"/>
              </a:solidFill>
              <a:uFillTx/>
              <a:latin typeface="Calibri"/>
            </a:endParaRPr>
          </a:p>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p:txBody>
      </p:sp>
      <p:sp>
        <p:nvSpPr>
          <p:cNvPr id="62" name="Прямоугольник 3"/>
          <p:cNvSpPr/>
          <p:nvPr/>
        </p:nvSpPr>
        <p:spPr>
          <a:xfrm>
            <a:off x="838080" y="365040"/>
            <a:ext cx="10515600" cy="11937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ffffff"/>
                </a:solidFill>
                <a:uFillTx/>
                <a:latin typeface="Calibri"/>
              </a:rPr>
              <a:t>Сабақты қорытындылау.</a:t>
            </a:r>
            <a:endParaRPr b="0" lang="ru-RU" sz="2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3" name=""/>
          <p:cNvSpPr txBox="1"/>
          <p:nvPr/>
        </p:nvSpPr>
        <p:spPr>
          <a:xfrm>
            <a:off x="838080" y="1825200"/>
            <a:ext cx="10515600" cy="4351320"/>
          </a:xfrm>
          <a:prstGeom prst="rect">
            <a:avLst/>
          </a:prstGeom>
          <a:noFill/>
          <a:ln w="0">
            <a:noFill/>
          </a:ln>
        </p:spPr>
        <p:txBody>
          <a:bodyPr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Қосымша тапсырма:    Шығарманың түйіні өз сүйгендері үшін құрбан болатын жас қыздардың тағдыры суреттелсе, қазіргі таңда Бейбіт Сарыбайдың «Бақытты Жамал» атты шағын хикаяты бар. Аталған хикаят Республикалық «Алтын тобылғы» байқауынан 135 шығарма ішінен бірінші орынды алған. Хикаятпен танысу. Интернет желісінде.</a:t>
            </a:r>
            <a:endParaRPr b="0" lang="ru-RU" sz="2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5" name="Рисунок 48" descr=""/>
          <p:cNvPicPr/>
          <p:nvPr/>
        </p:nvPicPr>
        <p:blipFill>
          <a:blip r:embed="rId1"/>
          <a:stretch/>
        </p:blipFill>
        <p:spPr>
          <a:xfrm>
            <a:off x="652320" y="7978680"/>
            <a:ext cx="200160" cy="203400"/>
          </a:xfrm>
          <a:prstGeom prst="rect">
            <a:avLst/>
          </a:prstGeom>
          <a:ln w="0">
            <a:noFill/>
          </a:ln>
        </p:spPr>
      </p:pic>
      <p:sp>
        <p:nvSpPr>
          <p:cNvPr id="1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9" name="Google Shape;77;p1"/>
          <p:cNvCxnSpPr/>
          <p:nvPr/>
        </p:nvCxnSpPr>
        <p:spPr>
          <a:xfrm>
            <a:off x="212400" y="6621120"/>
            <a:ext cx="11729160" cy="26280"/>
          </a:xfrm>
          <a:prstGeom prst="straightConnector1">
            <a:avLst/>
          </a:prstGeom>
          <a:ln w="57240">
            <a:solidFill>
              <a:srgbClr val="33cccc"/>
            </a:solidFill>
            <a:miter/>
          </a:ln>
        </p:spPr>
      </p:cxnSp>
      <p:cxnSp>
        <p:nvCxnSpPr>
          <p:cNvPr id="20" name="Google Shape;78;p1"/>
          <p:cNvCxnSpPr/>
          <p:nvPr/>
        </p:nvCxnSpPr>
        <p:spPr>
          <a:xfrm>
            <a:off x="652320" y="3389040"/>
            <a:ext cx="10694160" cy="37080"/>
          </a:xfrm>
          <a:prstGeom prst="straightConnector1">
            <a:avLst/>
          </a:prstGeom>
          <a:ln w="38160">
            <a:solidFill>
              <a:srgbClr val="4472c4"/>
            </a:solidFill>
            <a:miter/>
          </a:ln>
        </p:spPr>
      </p:cxnSp>
      <p:sp>
        <p:nvSpPr>
          <p:cNvPr id="21" name="TextBox 8"/>
          <p:cNvSpPr/>
          <p:nvPr/>
        </p:nvSpPr>
        <p:spPr>
          <a:xfrm>
            <a:off x="1133640" y="258840"/>
            <a:ext cx="424656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Tahoma"/>
                <a:ea typeface="Tahoma"/>
              </a:rPr>
              <a:t>Оқу мақсаты</a:t>
            </a:r>
            <a:endParaRPr b="0" lang="ru-RU" sz="2800" strike="noStrike" u="none">
              <a:solidFill>
                <a:srgbClr val="000000"/>
              </a:solidFill>
              <a:uFillTx/>
              <a:latin typeface="Calibri"/>
            </a:endParaRPr>
          </a:p>
        </p:txBody>
      </p:sp>
      <p:sp>
        <p:nvSpPr>
          <p:cNvPr id="22" name="TextBox 1"/>
          <p:cNvSpPr/>
          <p:nvPr/>
        </p:nvSpPr>
        <p:spPr>
          <a:xfrm>
            <a:off x="1147680" y="3740040"/>
            <a:ext cx="227016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Arial"/>
                <a:ea typeface="Arial"/>
              </a:rPr>
              <a:t>Сабақ мақсаттары</a:t>
            </a:r>
            <a:endParaRPr b="0" lang="ru-RU" sz="1800" strike="noStrike" u="none">
              <a:solidFill>
                <a:srgbClr val="000000"/>
              </a:solidFill>
              <a:uFillTx/>
              <a:latin typeface="Calibri"/>
            </a:endParaRPr>
          </a:p>
        </p:txBody>
      </p:sp>
      <p:sp>
        <p:nvSpPr>
          <p:cNvPr id="23" name="TextBox 1"/>
          <p:cNvSpPr/>
          <p:nvPr/>
        </p:nvSpPr>
        <p:spPr>
          <a:xfrm>
            <a:off x="1650960" y="1266840"/>
            <a:ext cx="8543880" cy="64260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ea typeface="Arial"/>
              </a:rPr>
              <a:t>Б/С 3 шығарманың көркемдік идеялық құндылығын гуманистік тұрғыдан талдап, әдеби эссе жазу</a:t>
            </a:r>
            <a:r>
              <a:rPr b="1" lang="kk-KZ" sz="2000" strike="noStrike" u="none">
                <a:solidFill>
                  <a:srgbClr val="000000"/>
                </a:solidFill>
                <a:uFillTx/>
                <a:latin typeface="Calibri"/>
                <a:ea typeface="Arial"/>
              </a:rPr>
              <a:t>	</a:t>
            </a:r>
            <a:endParaRPr b="0" lang="ru-RU" sz="2000" strike="noStrike" u="none">
              <a:solidFill>
                <a:srgbClr val="000000"/>
              </a:solidFill>
              <a:uFillTx/>
              <a:latin typeface="Calibri"/>
            </a:endParaRPr>
          </a:p>
        </p:txBody>
      </p:sp>
      <p:sp>
        <p:nvSpPr>
          <p:cNvPr id="24" name="TextBox 2"/>
          <p:cNvSpPr/>
          <p:nvPr/>
        </p:nvSpPr>
        <p:spPr>
          <a:xfrm>
            <a:off x="1190520" y="4281480"/>
            <a:ext cx="9812520" cy="64260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Calibri"/>
                <a:ea typeface="Arial"/>
              </a:rPr>
              <a:t>•</a:t>
            </a:r>
            <a:r>
              <a:rPr b="0" lang="kk-KZ" sz="2000" strike="noStrike" u="none">
                <a:solidFill>
                  <a:srgbClr val="000000"/>
                </a:solidFill>
                <a:uFillTx/>
                <a:latin typeface="Calibri"/>
                <a:ea typeface="Arial"/>
              </a:rPr>
              <a:t>	</a:t>
            </a:r>
            <a:r>
              <a:rPr b="0" lang="kk-KZ" sz="2000" strike="noStrike" u="none">
                <a:solidFill>
                  <a:srgbClr val="000000"/>
                </a:solidFill>
                <a:uFillTx/>
                <a:latin typeface="Calibri"/>
                <a:ea typeface="Arial"/>
              </a:rPr>
              <a:t>«Бақытсыз Жамал» шығ</a:t>
            </a:r>
            <a:r>
              <a:rPr b="0" lang="en-US" sz="2000" strike="noStrike" u="none">
                <a:solidFill>
                  <a:srgbClr val="000000"/>
                </a:solidFill>
                <a:uFillTx/>
                <a:latin typeface="Calibri"/>
                <a:ea typeface="Arial"/>
              </a:rPr>
              <a:t>ap</a:t>
            </a:r>
            <a:r>
              <a:rPr b="0" lang="kk-KZ" sz="2000" strike="noStrike" u="none">
                <a:solidFill>
                  <a:srgbClr val="000000"/>
                </a:solidFill>
                <a:uFillTx/>
                <a:latin typeface="Calibri"/>
                <a:ea typeface="Arial"/>
              </a:rPr>
              <a:t>масының көркемдік идеялық құндылығын гуманистік тұрғыдан талдай алады, әдеби эссе жазады.</a:t>
            </a:r>
            <a:endParaRPr b="0" lang="ru-RU" sz="2000" strike="noStrike" u="none">
              <a:solidFill>
                <a:srgbClr val="000000"/>
              </a:solidFill>
              <a:uFillTx/>
              <a:latin typeface="Calibri"/>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5" name="Рисунок 48" descr=""/>
          <p:cNvPicPr/>
          <p:nvPr/>
        </p:nvPicPr>
        <p:blipFill>
          <a:blip r:embed="rId1"/>
          <a:stretch/>
        </p:blipFill>
        <p:spPr>
          <a:xfrm>
            <a:off x="652320" y="7978680"/>
            <a:ext cx="200160" cy="203400"/>
          </a:xfrm>
          <a:prstGeom prst="rect">
            <a:avLst/>
          </a:prstGeom>
          <a:ln w="0">
            <a:noFill/>
          </a:ln>
        </p:spPr>
      </p:pic>
      <p:sp>
        <p:nvSpPr>
          <p:cNvPr id="2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2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2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29" name="Google Shape;77;p1"/>
          <p:cNvCxnSpPr/>
          <p:nvPr/>
        </p:nvCxnSpPr>
        <p:spPr>
          <a:xfrm>
            <a:off x="212400" y="6621120"/>
            <a:ext cx="11729160" cy="26280"/>
          </a:xfrm>
          <a:prstGeom prst="straightConnector1">
            <a:avLst/>
          </a:prstGeom>
          <a:ln w="57240">
            <a:solidFill>
              <a:srgbClr val="33cccc"/>
            </a:solidFill>
            <a:miter/>
          </a:ln>
        </p:spPr>
      </p:cxnSp>
      <p:cxnSp>
        <p:nvCxnSpPr>
          <p:cNvPr id="30" name="Google Shape;78;p1"/>
          <p:cNvCxnSpPr/>
          <p:nvPr/>
        </p:nvCxnSpPr>
        <p:spPr>
          <a:xfrm>
            <a:off x="757080" y="6364080"/>
            <a:ext cx="10694160" cy="37080"/>
          </a:xfrm>
          <a:prstGeom prst="straightConnector1">
            <a:avLst/>
          </a:prstGeom>
          <a:ln w="38160">
            <a:solidFill>
              <a:srgbClr val="4472c4"/>
            </a:solidFill>
            <a:miter/>
          </a:ln>
        </p:spPr>
      </p:cxnSp>
      <p:sp>
        <p:nvSpPr>
          <p:cNvPr id="31"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2" name="TextBox 9"/>
          <p:cNvSpPr/>
          <p:nvPr/>
        </p:nvSpPr>
        <p:spPr>
          <a:xfrm>
            <a:off x="1133640" y="25884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ahoma"/>
                <a:ea typeface="Tahoma"/>
              </a:rPr>
              <a:t>Бағалау</a:t>
            </a:r>
            <a:r>
              <a:rPr b="1" lang="ru-RU" sz="2400" strike="noStrike" u="none">
                <a:solidFill>
                  <a:srgbClr val="ffffff"/>
                </a:solidFill>
                <a:uFillTx/>
                <a:latin typeface="Tahoma"/>
                <a:ea typeface="Tahoma"/>
              </a:rPr>
              <a:t> </a:t>
            </a:r>
            <a:r>
              <a:rPr b="1" lang="kk-KZ" sz="2400" strike="noStrike" u="none">
                <a:solidFill>
                  <a:srgbClr val="ffffff"/>
                </a:solidFill>
                <a:uFillTx/>
                <a:latin typeface="Tahoma"/>
                <a:ea typeface="Tahoma"/>
              </a:rPr>
              <a:t>критерийлері: </a:t>
            </a:r>
            <a:endParaRPr b="0" lang="ru-RU" sz="2400" strike="noStrike" u="none">
              <a:solidFill>
                <a:srgbClr val="000000"/>
              </a:solidFill>
              <a:uFillTx/>
              <a:latin typeface="Calibri"/>
            </a:endParaRPr>
          </a:p>
        </p:txBody>
      </p:sp>
      <p:sp>
        <p:nvSpPr>
          <p:cNvPr id="33" name="TextBox 1"/>
          <p:cNvSpPr/>
          <p:nvPr/>
        </p:nvSpPr>
        <p:spPr>
          <a:xfrm>
            <a:off x="1408320" y="1633680"/>
            <a:ext cx="10016640" cy="7038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ea typeface="Arial"/>
              </a:rPr>
              <a:t>-</a:t>
            </a:r>
            <a:r>
              <a:rPr b="1" lang="kk-KZ" sz="2000" strike="noStrike" u="none">
                <a:solidFill>
                  <a:srgbClr val="000000"/>
                </a:solidFill>
                <a:uFillTx/>
                <a:latin typeface="Calibri"/>
                <a:ea typeface="Arial"/>
              </a:rPr>
              <a:t>	</a:t>
            </a:r>
            <a:r>
              <a:rPr b="1" lang="kk-KZ" sz="2000" strike="noStrike" u="none">
                <a:solidFill>
                  <a:srgbClr val="000000"/>
                </a:solidFill>
                <a:uFillTx/>
                <a:latin typeface="Calibri"/>
                <a:ea typeface="Arial"/>
              </a:rPr>
              <a:t>Шығарманың көркемдік идеялық құндылығын гуманистік тұрғыдан талдайды.</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ea typeface="Arial"/>
              </a:rPr>
              <a:t>-</a:t>
            </a:r>
            <a:r>
              <a:rPr b="1" lang="kk-KZ" sz="2000" strike="noStrike" u="none">
                <a:solidFill>
                  <a:srgbClr val="000000"/>
                </a:solidFill>
                <a:uFillTx/>
                <a:latin typeface="Calibri"/>
                <a:ea typeface="Arial"/>
              </a:rPr>
              <a:t>	</a:t>
            </a:r>
            <a:r>
              <a:rPr b="1" lang="kk-KZ" sz="2000" strike="noStrike" u="none">
                <a:solidFill>
                  <a:srgbClr val="000000"/>
                </a:solidFill>
                <a:uFillTx/>
                <a:latin typeface="Calibri"/>
                <a:ea typeface="Arial"/>
              </a:rPr>
              <a:t>Әдеби эссе жазады.</a:t>
            </a:r>
            <a:endParaRPr b="0" lang="ru-RU" sz="2000" strike="noStrike" u="none">
              <a:solidFill>
                <a:srgbClr val="000000"/>
              </a:solidFill>
              <a:uFillTx/>
              <a:latin typeface="Calibri"/>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 name="object 2"/>
          <p:cNvSpPr/>
          <p:nvPr/>
        </p:nvSpPr>
        <p:spPr>
          <a:xfrm>
            <a:off x="-17640" y="0"/>
            <a:ext cx="12188880" cy="977760"/>
          </a:xfrm>
          <a:prstGeom prst="pie">
            <a:avLst/>
          </a:prstGeom>
          <a:solidFill>
            <a:srgbClr val="2e77e2"/>
          </a:solidFill>
          <a:ln w="0">
            <a:noFill/>
          </a:ln>
        </p:spPr>
        <p:style>
          <a:lnRef idx="0"/>
          <a:fillRef idx="0"/>
          <a:effectRef idx="0"/>
          <a:fontRef idx="minor"/>
        </p:style>
        <p:txBody>
          <a:bodyPr lIns="0" rIns="0" tIns="0" bIns="0"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ffffff"/>
                </a:solidFill>
                <a:uFillTx/>
                <a:latin typeface="Calibri"/>
                <a:ea typeface="Arial"/>
              </a:rPr>
              <a:t> </a:t>
            </a:r>
            <a:r>
              <a:rPr b="0" lang="kk-KZ" sz="2400" strike="noStrike" u="none">
                <a:solidFill>
                  <a:srgbClr val="ffffff"/>
                </a:solidFill>
                <a:uFillTx/>
                <a:latin typeface="Calibri"/>
                <a:ea typeface="Arial"/>
              </a:rPr>
              <a:t>Өткен тақырыпты еске түсірейік</a:t>
            </a:r>
            <a:endParaRPr b="0" lang="ru-RU" sz="2400" strike="noStrike" u="none">
              <a:solidFill>
                <a:srgbClr val="000000"/>
              </a:solidFill>
              <a:uFillTx/>
              <a:latin typeface="Calibri"/>
            </a:endParaRPr>
          </a:p>
        </p:txBody>
      </p:sp>
      <p:graphicFrame>
        <p:nvGraphicFramePr>
          <p:cNvPr id="35" name=""/>
          <p:cNvGraphicFramePr/>
          <p:nvPr/>
        </p:nvGraphicFramePr>
        <p:xfrm>
          <a:off x="1652760" y="1300320"/>
          <a:ext cx="8886600" cy="5319720"/>
        </p:xfrm>
        <a:graphic>
          <a:graphicData uri="http://schemas.openxmlformats.org/drawingml/2006/table">
            <a:tbl>
              <a:tblPr/>
              <a:tblGrid>
                <a:gridCol w="8886600"/>
              </a:tblGrid>
              <a:tr h="5319720">
                <a:tc>
                  <a:txBody>
                    <a:bodyPr lIns="96480" rIns="9648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200" strike="noStrike" u="none">
                          <a:solidFill>
                            <a:srgbClr val="000000"/>
                          </a:solidFill>
                          <a:uFillTx/>
                          <a:latin typeface="Times New Roman"/>
                          <a:ea typeface="Times New Roman"/>
                        </a:rPr>
                        <a:t>Сұрақ-жауап</a:t>
                      </a: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200" strike="noStrike" u="none">
                          <a:solidFill>
                            <a:srgbClr val="000000"/>
                          </a:solidFill>
                          <a:uFillTx/>
                          <a:latin typeface="Times New Roman"/>
                          <a:ea typeface="Times New Roman"/>
                        </a:rPr>
                        <a:t>1.Қазақтың тұңғыш романы ( )</a:t>
                      </a: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200" strike="noStrike" u="none">
                          <a:solidFill>
                            <a:srgbClr val="000000"/>
                          </a:solidFill>
                          <a:uFillTx/>
                          <a:latin typeface="Times New Roman"/>
                          <a:ea typeface="Times New Roman"/>
                        </a:rPr>
                        <a:t>2.Романдағы Жұманның әкесі ( )</a:t>
                      </a: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200" strike="noStrike" u="none">
                          <a:solidFill>
                            <a:srgbClr val="000000"/>
                          </a:solidFill>
                          <a:uFillTx/>
                          <a:latin typeface="Times New Roman"/>
                          <a:ea typeface="Times New Roman"/>
                        </a:rPr>
                        <a:t> </a:t>
                      </a: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200" strike="noStrike" u="none">
                          <a:solidFill>
                            <a:srgbClr val="000000"/>
                          </a:solidFill>
                          <a:uFillTx/>
                          <a:latin typeface="Times New Roman"/>
                          <a:ea typeface="Times New Roman"/>
                        </a:rPr>
                        <a:t>3.Байжанның мінезі қандай? ( )</a:t>
                      </a: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200" strike="noStrike" u="none">
                          <a:solidFill>
                            <a:srgbClr val="000000"/>
                          </a:solidFill>
                          <a:uFillTx/>
                          <a:latin typeface="Times New Roman"/>
                          <a:ea typeface="Times New Roman"/>
                        </a:rPr>
                        <a:t>4.Шығармадағы салт-дәстүр ( )</a:t>
                      </a: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200" strike="noStrike" u="none">
                          <a:solidFill>
                            <a:srgbClr val="000000"/>
                          </a:solidFill>
                          <a:uFillTx/>
                          <a:latin typeface="Times New Roman"/>
                          <a:ea typeface="Times New Roman"/>
                        </a:rPr>
                        <a:t> </a:t>
                      </a: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200" strike="noStrike" u="none">
                          <a:solidFill>
                            <a:srgbClr val="000000"/>
                          </a:solidFill>
                          <a:uFillTx/>
                          <a:latin typeface="Times New Roman"/>
                          <a:ea typeface="Times New Roman"/>
                        </a:rPr>
                        <a:t>5.Жамал мен Ғалидың қашып барған үйі (    )</a:t>
                      </a: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200" strike="noStrike" u="none">
                          <a:solidFill>
                            <a:srgbClr val="000000"/>
                          </a:solidFill>
                          <a:uFillTx/>
                          <a:latin typeface="Times New Roman"/>
                          <a:ea typeface="Times New Roman"/>
                        </a:rPr>
                        <a:t> </a:t>
                      </a: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200" strike="noStrike" u="none">
                          <a:solidFill>
                            <a:srgbClr val="000000"/>
                          </a:solidFill>
                          <a:uFillTx/>
                          <a:latin typeface="Times New Roman"/>
                          <a:ea typeface="Times New Roman"/>
                        </a:rPr>
                        <a:t>6.Жамалдың әкесі (  )</a:t>
                      </a: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200" strike="noStrike" u="none">
                          <a:solidFill>
                            <a:srgbClr val="000000"/>
                          </a:solidFill>
                          <a:uFillTx/>
                          <a:latin typeface="Times New Roman"/>
                          <a:ea typeface="Times New Roman"/>
                        </a:rPr>
                        <a:t> </a:t>
                      </a: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200" strike="noStrike" u="none">
                          <a:solidFill>
                            <a:srgbClr val="000000"/>
                          </a:solidFill>
                          <a:uFillTx/>
                          <a:latin typeface="Times New Roman"/>
                          <a:ea typeface="Times New Roman"/>
                        </a:rPr>
                        <a:t>7.Жамал Жұманның үйінен қай мезгілде қашып шықты? (  )</a:t>
                      </a: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200" strike="noStrike" u="none">
                          <a:solidFill>
                            <a:srgbClr val="000000"/>
                          </a:solidFill>
                          <a:uFillTx/>
                          <a:latin typeface="Times New Roman"/>
                          <a:ea typeface="Times New Roman"/>
                        </a:rPr>
                        <a:t> </a:t>
                      </a: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200" strike="noStrike" u="none">
                          <a:solidFill>
                            <a:srgbClr val="000000"/>
                          </a:solidFill>
                          <a:uFillTx/>
                          <a:latin typeface="Times New Roman"/>
                          <a:ea typeface="Times New Roman"/>
                        </a:rPr>
                        <a:t>8.Жұманды ауылда қалай атайды? (  )</a:t>
                      </a: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200" strike="noStrike" u="none">
                          <a:solidFill>
                            <a:srgbClr val="000000"/>
                          </a:solidFill>
                          <a:uFillTx/>
                          <a:latin typeface="Times New Roman"/>
                          <a:ea typeface="Times New Roman"/>
                        </a:rPr>
                        <a:t> </a:t>
                      </a: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200" strike="noStrike" u="none">
                          <a:solidFill>
                            <a:srgbClr val="000000"/>
                          </a:solidFill>
                          <a:uFillTx/>
                          <a:latin typeface="Times New Roman"/>
                          <a:ea typeface="Times New Roman"/>
                        </a:rPr>
                        <a:t>9.Екі жастың қашып кетуіне кім көмектесті? (  )</a:t>
                      </a: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200" strike="noStrike" u="none">
                          <a:solidFill>
                            <a:srgbClr val="000000"/>
                          </a:solidFill>
                          <a:uFillTx/>
                          <a:latin typeface="Times New Roman"/>
                          <a:ea typeface="Times New Roman"/>
                        </a:rPr>
                        <a:t> </a:t>
                      </a: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200" strike="noStrike" u="none">
                          <a:solidFill>
                            <a:srgbClr val="000000"/>
                          </a:solidFill>
                          <a:uFillTx/>
                          <a:latin typeface="Times New Roman"/>
                          <a:ea typeface="Times New Roman"/>
                        </a:rPr>
                        <a:t>10. Жамалдың руы (   )</a:t>
                      </a: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200" strike="noStrike" u="none">
                          <a:solidFill>
                            <a:srgbClr val="000000"/>
                          </a:solidFill>
                          <a:uFillTx/>
                          <a:latin typeface="Times New Roman"/>
                          <a:ea typeface="Times New Roman"/>
                        </a:rPr>
                        <a:t> </a:t>
                      </a: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200" strike="noStrike" u="none">
                          <a:solidFill>
                            <a:srgbClr val="000000"/>
                          </a:solidFill>
                          <a:uFillTx/>
                          <a:latin typeface="Times New Roman"/>
                          <a:ea typeface="Times New Roman"/>
                        </a:rPr>
                        <a:t>11 Шығарманың бас кейіпкері (   )</a:t>
                      </a: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200" strike="noStrike" u="none">
                          <a:solidFill>
                            <a:srgbClr val="000000"/>
                          </a:solidFill>
                          <a:uFillTx/>
                          <a:latin typeface="Times New Roman"/>
                          <a:ea typeface="Times New Roman"/>
                        </a:rPr>
                        <a:t> </a:t>
                      </a: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200" strike="noStrike" u="none">
                          <a:solidFill>
                            <a:srgbClr val="000000"/>
                          </a:solidFill>
                          <a:uFillTx/>
                          <a:latin typeface="Times New Roman"/>
                          <a:ea typeface="Times New Roman"/>
                        </a:rPr>
                        <a:t>12.Жамалдың оқытушысының аты кім? (  )</a:t>
                      </a: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200" strike="noStrike" u="none">
                          <a:solidFill>
                            <a:srgbClr val="000000"/>
                          </a:solidFill>
                          <a:uFillTx/>
                          <a:latin typeface="Times New Roman"/>
                          <a:ea typeface="Times New Roman"/>
                        </a:rPr>
                        <a:t> </a:t>
                      </a: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200" strike="noStrike" u="none">
                          <a:solidFill>
                            <a:srgbClr val="000000"/>
                          </a:solidFill>
                          <a:uFillTx/>
                          <a:latin typeface="Times New Roman"/>
                          <a:ea typeface="Times New Roman"/>
                        </a:rPr>
                        <a:t>13.Жамалдың сүйген жары (  )</a:t>
                      </a: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100" strike="noStrike" u="none">
                          <a:solidFill>
                            <a:srgbClr val="000000"/>
                          </a:solidFill>
                          <a:uFillTx/>
                          <a:latin typeface="Times New Roman"/>
                          <a:ea typeface="Times New Roman"/>
                        </a:rPr>
                        <a:t> </a:t>
                      </a:r>
                      <a:endParaRPr b="0" lang="ru-RU" sz="1100" strike="noStrike" u="none">
                        <a:solidFill>
                          <a:srgbClr val="000000"/>
                        </a:solidFill>
                        <a:uFillTx/>
                        <a:latin typeface="Calibri"/>
                      </a:endParaRPr>
                    </a:p>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100" strike="noStrike" u="none">
                        <a:solidFill>
                          <a:srgbClr val="000000"/>
                        </a:solidFill>
                        <a:uFillTx/>
                        <a:latin typeface="Calibri"/>
                      </a:endParaRPr>
                    </a:p>
                  </a:txBody>
                  <a:tcPr anchor="t" marL="96480" marR="96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bl>
          </a:graphicData>
        </a:graphic>
      </p:graphicFrame>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 name="object 2"/>
          <p:cNvSpPr/>
          <p:nvPr/>
        </p:nvSpPr>
        <p:spPr>
          <a:xfrm>
            <a:off x="1440" y="0"/>
            <a:ext cx="12190680" cy="977760"/>
          </a:xfrm>
          <a:prstGeom prst="pie">
            <a:avLst/>
          </a:prstGeom>
          <a:solidFill>
            <a:srgbClr val="2e77e2"/>
          </a:solidFill>
          <a:ln w="0">
            <a:noFill/>
          </a:ln>
        </p:spPr>
        <p:style>
          <a:lnRef idx="0"/>
          <a:fillRef idx="0"/>
          <a:effectRef idx="0"/>
          <a:fontRef idx="minor"/>
        </p:style>
        <p:txBody>
          <a:bodyPr lIns="0" rIns="0" tIns="0" bIns="0" anchor="t">
            <a:normAutofit/>
          </a:bodyPr>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000000"/>
                </a:solidFill>
                <a:uFillTx/>
                <a:latin typeface="Calibri"/>
                <a:ea typeface="Arial"/>
              </a:rPr>
              <a:t>      </a:t>
            </a:r>
            <a:endParaRPr b="0" lang="ru-RU" sz="2800" strike="noStrike" u="none">
              <a:solidFill>
                <a:srgbClr val="000000"/>
              </a:solidFill>
              <a:uFillTx/>
              <a:latin typeface="Calibri"/>
            </a:endParaRPr>
          </a:p>
        </p:txBody>
      </p:sp>
      <p:sp>
        <p:nvSpPr>
          <p:cNvPr id="37" name="TextBox 1"/>
          <p:cNvSpPr/>
          <p:nvPr/>
        </p:nvSpPr>
        <p:spPr>
          <a:xfrm>
            <a:off x="604800" y="2048040"/>
            <a:ext cx="10723680" cy="916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8" name="TextBox 1"/>
          <p:cNvSpPr/>
          <p:nvPr/>
        </p:nvSpPr>
        <p:spPr>
          <a:xfrm>
            <a:off x="928800" y="1596960"/>
            <a:ext cx="10399680" cy="228852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Calibri"/>
                <a:ea typeface="Arial"/>
              </a:rPr>
              <a:t>Гуманизм (лат. Н</a:t>
            </a:r>
            <a:r>
              <a:rPr b="1" lang="en-US" sz="2400" strike="noStrike" u="none">
                <a:solidFill>
                  <a:srgbClr val="000000"/>
                </a:solidFill>
                <a:uFillTx/>
                <a:latin typeface="Calibri"/>
                <a:ea typeface="Arial"/>
              </a:rPr>
              <a:t>umanitas — (Human - </a:t>
            </a:r>
            <a:r>
              <a:rPr b="1" lang="kk-KZ" sz="2400" strike="noStrike" u="none">
                <a:solidFill>
                  <a:srgbClr val="000000"/>
                </a:solidFill>
                <a:uFillTx/>
                <a:latin typeface="Calibri"/>
                <a:ea typeface="Arial"/>
              </a:rPr>
              <a:t>Кісі) — адамның кісілік қадір-қасиетін, адамның еркіндігін, адамның бақытқа құштарлығы мен талпынысын, адамның құқы мен жауапкершілігін, арын, намысын, мейірбандығы мен қайсарлығын, адамның жасампаздығын - яғни адамның барша адами қасиеттерін ұлықтайтын, даралығы мен дамуын дәріптейтін идея.</a:t>
            </a:r>
            <a:endParaRPr b="0" lang="ru-RU" sz="24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 name="object 2"/>
          <p:cNvSpPr/>
          <p:nvPr/>
        </p:nvSpPr>
        <p:spPr>
          <a:xfrm>
            <a:off x="1440" y="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40" name="TextBox 1"/>
          <p:cNvSpPr/>
          <p:nvPr/>
        </p:nvSpPr>
        <p:spPr>
          <a:xfrm>
            <a:off x="1176480" y="2298600"/>
            <a:ext cx="10113840" cy="25329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Calibri"/>
                <a:ea typeface="Arial"/>
              </a:rPr>
              <a:t>Талдау (анализ) - көркем шығарманы тексергенде қолданылатын тәсіл. Шығарманы әр қырынан алып қарастырып, оның қасиет ерекшелігін, жеке бөлек-бөлшектеріне тән өзгеше сипат белгілерді арнайы зерттеп, танып-білу</a:t>
            </a:r>
            <a:endParaRPr b="0" lang="ru-RU" sz="32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1" name="Рисунок 48" descr=""/>
          <p:cNvPicPr/>
          <p:nvPr/>
        </p:nvPicPr>
        <p:blipFill>
          <a:blip r:embed="rId1"/>
          <a:stretch/>
        </p:blipFill>
        <p:spPr>
          <a:xfrm>
            <a:off x="652320" y="7978680"/>
            <a:ext cx="200160" cy="203400"/>
          </a:xfrm>
          <a:prstGeom prst="rect">
            <a:avLst/>
          </a:prstGeom>
          <a:ln w="0">
            <a:noFill/>
          </a:ln>
        </p:spPr>
      </p:pic>
      <p:sp>
        <p:nvSpPr>
          <p:cNvPr id="42"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43"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44"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45" name="Google Shape;77;p1"/>
          <p:cNvCxnSpPr/>
          <p:nvPr/>
        </p:nvCxnSpPr>
        <p:spPr>
          <a:xfrm>
            <a:off x="212400" y="6621120"/>
            <a:ext cx="11729160" cy="26280"/>
          </a:xfrm>
          <a:prstGeom prst="straightConnector1">
            <a:avLst/>
          </a:prstGeom>
          <a:ln w="57240">
            <a:solidFill>
              <a:srgbClr val="33cccc"/>
            </a:solidFill>
            <a:miter/>
          </a:ln>
        </p:spPr>
      </p:cxnSp>
      <p:cxnSp>
        <p:nvCxnSpPr>
          <p:cNvPr id="46" name="Google Shape;78;p1"/>
          <p:cNvCxnSpPr/>
          <p:nvPr/>
        </p:nvCxnSpPr>
        <p:spPr>
          <a:xfrm>
            <a:off x="757080" y="6364080"/>
            <a:ext cx="10694160" cy="37080"/>
          </a:xfrm>
          <a:prstGeom prst="straightConnector1">
            <a:avLst/>
          </a:prstGeom>
          <a:ln w="38160">
            <a:solidFill>
              <a:srgbClr val="4472c4"/>
            </a:solidFill>
            <a:miter/>
          </a:ln>
        </p:spPr>
      </p:cxnSp>
      <p:sp>
        <p:nvSpPr>
          <p:cNvPr id="47" name="TextBox 8"/>
          <p:cNvSpPr/>
          <p:nvPr/>
        </p:nvSpPr>
        <p:spPr>
          <a:xfrm>
            <a:off x="652320" y="195120"/>
            <a:ext cx="943164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Calibri"/>
                <a:ea typeface="Arial"/>
              </a:rPr>
              <a:t>1-тапсырма</a:t>
            </a:r>
            <a:endParaRPr b="0" lang="ru-RU" sz="2800" strike="noStrike" u="none">
              <a:solidFill>
                <a:srgbClr val="000000"/>
              </a:solidFill>
              <a:uFillTx/>
              <a:latin typeface="Calibri"/>
            </a:endParaRPr>
          </a:p>
        </p:txBody>
      </p:sp>
      <p:sp>
        <p:nvSpPr>
          <p:cNvPr id="48" name="TextBox 9"/>
          <p:cNvSpPr/>
          <p:nvPr/>
        </p:nvSpPr>
        <p:spPr>
          <a:xfrm>
            <a:off x="1219320" y="1185840"/>
            <a:ext cx="9769320" cy="463968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Calibri"/>
                <a:ea typeface="Arial"/>
              </a:rPr>
              <a:t>Тапсырма:</a:t>
            </a:r>
            <a:endParaRPr b="0" lang="ru-RU" sz="24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Calibri"/>
                <a:ea typeface="Arial"/>
              </a:rPr>
              <a:t> </a:t>
            </a:r>
            <a:r>
              <a:rPr b="0" lang="kk-KZ" sz="2400" strike="noStrike" u="none">
                <a:solidFill>
                  <a:srgbClr val="000000"/>
                </a:solidFill>
                <a:uFillTx/>
                <a:latin typeface="Calibri"/>
                <a:ea typeface="Arial"/>
              </a:rPr>
              <a:t>Төменде берілген үзіндіден проблемаға қ</a:t>
            </a:r>
            <a:r>
              <a:rPr b="0" lang="en-US" sz="2400" strike="noStrike" u="none">
                <a:solidFill>
                  <a:srgbClr val="000000"/>
                </a:solidFill>
                <a:uFillTx/>
                <a:latin typeface="Calibri"/>
                <a:ea typeface="Arial"/>
              </a:rPr>
              <a:t>a</a:t>
            </a:r>
            <a:r>
              <a:rPr b="0" lang="kk-KZ" sz="2400" strike="noStrike" u="none">
                <a:solidFill>
                  <a:srgbClr val="000000"/>
                </a:solidFill>
                <a:uFillTx/>
                <a:latin typeface="Calibri"/>
                <a:ea typeface="Arial"/>
              </a:rPr>
              <a:t>ты</a:t>
            </a:r>
            <a:r>
              <a:rPr b="0" lang="en-US" sz="2400" strike="noStrike" u="none">
                <a:solidFill>
                  <a:srgbClr val="000000"/>
                </a:solidFill>
                <a:uFillTx/>
                <a:latin typeface="Calibri"/>
                <a:ea typeface="Arial"/>
              </a:rPr>
              <a:t>c</a:t>
            </a:r>
            <a:r>
              <a:rPr b="0" lang="kk-KZ" sz="2400" strike="noStrike" u="none">
                <a:solidFill>
                  <a:srgbClr val="000000"/>
                </a:solidFill>
                <a:uFillTx/>
                <a:latin typeface="Calibri"/>
                <a:ea typeface="Arial"/>
              </a:rPr>
              <a:t>ты д</a:t>
            </a:r>
            <a:r>
              <a:rPr b="0" lang="en-US" sz="2400" strike="noStrike" u="none">
                <a:solidFill>
                  <a:srgbClr val="000000"/>
                </a:solidFill>
                <a:uFillTx/>
                <a:latin typeface="Calibri"/>
                <a:ea typeface="Arial"/>
              </a:rPr>
              <a:t>e</a:t>
            </a:r>
            <a:r>
              <a:rPr b="0" lang="kk-KZ" sz="2400" strike="noStrike" u="none">
                <a:solidFill>
                  <a:srgbClr val="000000"/>
                </a:solidFill>
                <a:uFillTx/>
                <a:latin typeface="Calibri"/>
                <a:ea typeface="Arial"/>
              </a:rPr>
              <a:t>р</a:t>
            </a:r>
            <a:r>
              <a:rPr b="0" lang="en-US" sz="2400" strike="noStrike" u="none">
                <a:solidFill>
                  <a:srgbClr val="000000"/>
                </a:solidFill>
                <a:uFillTx/>
                <a:latin typeface="Calibri"/>
                <a:ea typeface="Arial"/>
              </a:rPr>
              <a:t>e</a:t>
            </a:r>
            <a:r>
              <a:rPr b="0" lang="kk-KZ" sz="2400" strike="noStrike" u="none">
                <a:solidFill>
                  <a:srgbClr val="000000"/>
                </a:solidFill>
                <a:uFillTx/>
                <a:latin typeface="Calibri"/>
                <a:ea typeface="Arial"/>
              </a:rPr>
              <a:t>кт</a:t>
            </a:r>
            <a:r>
              <a:rPr b="0" lang="en-US" sz="2400" strike="noStrike" u="none">
                <a:solidFill>
                  <a:srgbClr val="000000"/>
                </a:solidFill>
                <a:uFillTx/>
                <a:latin typeface="Calibri"/>
                <a:ea typeface="Arial"/>
              </a:rPr>
              <a:t>ep</a:t>
            </a:r>
            <a:r>
              <a:rPr b="0" lang="kk-KZ" sz="2400" strike="noStrike" u="none">
                <a:solidFill>
                  <a:srgbClr val="000000"/>
                </a:solidFill>
                <a:uFillTx/>
                <a:latin typeface="Calibri"/>
                <a:ea typeface="Arial"/>
              </a:rPr>
              <a:t>ді нақты келтіріңіз. Шығарманың көркемдік идеялық құндылығына, тіліне қатысты фактілер келтіріңіз. </a:t>
            </a:r>
            <a:endParaRPr b="0" lang="ru-RU" sz="24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Calibri"/>
                <a:ea typeface="Arial"/>
              </a:rPr>
              <a:t>Дескриптор</a:t>
            </a:r>
            <a:endParaRPr b="0" lang="ru-RU" sz="24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Calibri"/>
                <a:ea typeface="Arial"/>
              </a:rPr>
              <a:t>Нақты деректер келтіреді;</a:t>
            </a:r>
            <a:endParaRPr b="0" lang="ru-RU" sz="24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Calibri"/>
                <a:ea typeface="Arial"/>
              </a:rPr>
              <a:t>Көркемдік идеялық құндылығын талдай алады</a:t>
            </a:r>
            <a:endParaRPr b="0" lang="ru-RU" sz="24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9" name="PlaceHolder 1"/>
          <p:cNvSpPr>
            <a:spLocks noGrp="1"/>
          </p:cNvSpPr>
          <p:nvPr>
            <p:ph type="title"/>
          </p:nvPr>
        </p:nvSpPr>
        <p:spPr>
          <a:xfrm>
            <a:off x="838080" y="365040"/>
            <a:ext cx="10515600" cy="1325520"/>
          </a:xfrm>
          <a:prstGeom prst="rect">
            <a:avLst/>
          </a:prstGeom>
          <a:noFill/>
          <a:ln w="0">
            <a:noFill/>
          </a:ln>
        </p:spPr>
        <p:txBody>
          <a:bodyPr lIns="91440" rIns="91440" tIns="45720" bIns="4572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5b9bd5"/>
                </a:solidFill>
                <a:uFillTx/>
                <a:latin typeface="Calibri Light"/>
              </a:rPr>
              <a:t>«Бақытсыз Жамал» романына талдау жасаңыз.</a:t>
            </a:r>
            <a:endParaRPr b="0" lang="ru-RU" sz="4400" strike="noStrike" u="none">
              <a:solidFill>
                <a:srgbClr val="000000"/>
              </a:solidFill>
              <a:uFillTx/>
              <a:latin typeface="Calibri Light"/>
            </a:endParaRPr>
          </a:p>
        </p:txBody>
      </p:sp>
      <p:sp>
        <p:nvSpPr>
          <p:cNvPr id="50" name=""/>
          <p:cNvSpPr txBox="1"/>
          <p:nvPr/>
        </p:nvSpPr>
        <p:spPr>
          <a:xfrm>
            <a:off x="838080" y="1825200"/>
            <a:ext cx="10515600" cy="4351320"/>
          </a:xfrm>
          <a:prstGeom prst="rect">
            <a:avLst/>
          </a:prstGeom>
          <a:noFill/>
          <a:ln w="0">
            <a:noFill/>
          </a:ln>
        </p:spPr>
        <p:txBody>
          <a:bodyPr anchor="t">
            <a:norm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 </a:t>
            </a:r>
            <a:r>
              <a:rPr b="0" lang="ru-RU" sz="1800" strike="noStrike" u="none">
                <a:solidFill>
                  <a:srgbClr val="000000"/>
                </a:solidFill>
                <a:uFillTx/>
                <a:latin typeface="Times New Roman"/>
                <a:ea typeface="Times New Roman"/>
              </a:rPr>
              <a:t>Жамал бала күнінен ақыл-ойға жүйрік болып, молдадан сауат ашып, хат танып, өзгелерден бір төбе тұрады. Сымбаты да бөлек қыздың алғырлығымен қатар ақындығы да бар еді. Ол бой жеткенде ауыл жігіттерінің көзі түсіп, сөз жарастыруға дәмелене бастайды. Ондай пысықай жігіттерге Жамал бет бұрмай, сөйлетпей тастайтын еді. Дара өскен Жамал қыздың атағы басқа ауылдарға тарап, ел арасында "Сәрсебайдың бек көркем қызы бар" екен деп жүреді. Бұл сөз Байжан байға да жетіп, ол өзінің топас та нашар баласы Жұманға Жамалды алып бермек болады. Оның байлығына қызыққан Сәрсенбай ниетіне қарсы болмай, қызын беруге келісім береді. Сөйтіп екі жақ уағдаласып қояды. Болашақ күйеуінің қандай жан екенінен хабардар болған Жамал оны жақтырмай жүреді. Қыз анасы да қызын Жұманға беруге қарсылық танытса да, әкесі олардың қарсылығына да, көңіліне де қарамайды. Сондай бір күндерде ауылда жиын-той болып, жастар бір отауға жиналады. Жиында бітімі де, сымбаты мен сәне де, сөзі де бөлек жігіт Ғали да болады. Жастар айтысып, көңіл көтеріп отырғанда Ғали мен Жамалдың бір-біріне көңілі түсіп, сөзі жарасады. Бірін-бірі ұнатқан екі жас ән арқылы шерін тарқатады. Уағдаласқан мерзім жетіп, Жамал ұзатылатын күнге жеткенде Ғали мен Жамал қол ұстасып, қашып кетеді. Екеуінің артынан қуғыншылар түседі. Елден қашқан қос ғашық Ғалидың шалғайдағы туыстарының үйін паналайды. Екеуі бас қосып, бақытты тірлік кешіп жатқанда,аяқ асты Ғали ауырып, дүние салады. Ғали бақилық болғаннан кейін, Жамалды Жұманға қосады.</a:t>
            </a:r>
            <a:endParaRPr b="0" lang="ru-RU" sz="1800" strike="noStrike" u="none">
              <a:solidFill>
                <a:srgbClr val="000000"/>
              </a:solidFill>
              <a:uFillTx/>
              <a:latin typeface="Calibri"/>
            </a:endParaRPr>
          </a:p>
        </p:txBody>
      </p:sp>
      <p:sp>
        <p:nvSpPr>
          <p:cNvPr id="51" name="Прямоугольник 3"/>
          <p:cNvSpPr/>
          <p:nvPr/>
        </p:nvSpPr>
        <p:spPr>
          <a:xfrm>
            <a:off x="838080" y="192240"/>
            <a:ext cx="10328400" cy="128880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4400" strike="noStrike" u="none">
              <a:solidFill>
                <a:srgbClr val="000000"/>
              </a:solidFill>
              <a:uFillTx/>
              <a:latin typeface="Calibri Light"/>
            </a:endParaRPr>
          </a:p>
        </p:txBody>
      </p:sp>
      <p:sp>
        <p:nvSpPr>
          <p:cNvPr id="53" name=""/>
          <p:cNvSpPr txBox="1"/>
          <p:nvPr/>
        </p:nvSpPr>
        <p:spPr>
          <a:xfrm>
            <a:off x="838080" y="1825200"/>
            <a:ext cx="10515600" cy="4351320"/>
          </a:xfrm>
          <a:prstGeom prst="rect">
            <a:avLst/>
          </a:prstGeom>
          <a:noFill/>
          <a:ln w="0">
            <a:noFill/>
          </a:ln>
        </p:spPr>
        <p:txBody>
          <a:bodyPr anchor="t">
            <a:norm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000000"/>
                </a:solidFill>
                <a:uFillTx/>
                <a:latin typeface="Calibri"/>
              </a:rPr>
              <a:t> </a:t>
            </a:r>
            <a:r>
              <a:rPr b="0" lang="ru-RU" sz="2000" strike="noStrike" u="none">
                <a:solidFill>
                  <a:srgbClr val="000000"/>
                </a:solidFill>
                <a:uFillTx/>
                <a:latin typeface="Times New Roman"/>
                <a:ea typeface="Times New Roman"/>
              </a:rPr>
              <a:t>Үзінді де екі жастың басты жауы, қасіреті мен қайғысына бастауы болған Байжан мен санасыз әке Сәрсенбайдың портреттері мен қоса Ғали мен Жамалдың портреті шебер жасалған. Біріне тоқталсақ, автор Ғалидің портретін жасауда біршама суреттеуге барады. «Бұл жігіт орта бойлы, сымбатты, азырақ бетінде қорасан дағы бар, жаңа мұрт шығып келе жатқан, сөйлеген сөзі сыпайы, әдепті, киімі ноғайшалау, білімді, Ғали есімді бір азамат еді. Көлденеңнен қарап салыстырғанда бұл үйдегі жігіттердің абзалы Ғали, қыздардың абзалы Жамал секілді көрініп, екеуінің қатар отырулары бек жарасып кетті». Романда Ғалидің даралық бейнесі уақыт өткен сайын өсіп отырады, өсіп отырады. Жиын-отырыстарды. Ауыл арасындағы адамдардың жиі мақтаулары мен ауызға алулары биікке көтеріп отырады. «Оқыған... білімді... өнерлі... көзі ашық... келбетті...» деген сияқты.Ал Жамалдікі даралық образға романның бел ортасына жетпей көтерілген. Оның зеректігі, алғырлығы, асқан сұлулығы, шешендігі, туралығы бәрі-бәрі дара, типтік образға жеткен десек те болады. Тең теңімен, тезек қабымен. Теңіне жете алмай кеткен талай қазақ қыздарының тағдыры жатыр. Шығармада әр түрлі әлеуметтік ортаның өкілдері, түрлі мінездер қалыбы төбе көрсетеді.</a:t>
            </a:r>
            <a:endParaRPr b="0" lang="ru-RU" sz="20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p:txBody>
      </p:sp>
      <p:sp>
        <p:nvSpPr>
          <p:cNvPr id="54" name="Прямоугольник 3"/>
          <p:cNvSpPr/>
          <p:nvPr/>
        </p:nvSpPr>
        <p:spPr>
          <a:xfrm>
            <a:off x="590400" y="365040"/>
            <a:ext cx="11010960" cy="11541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ffffff"/>
                </a:solidFill>
                <a:uFillTx/>
                <a:latin typeface="Calibri"/>
              </a:rPr>
              <a:t>Ықтимал жауап</a:t>
            </a:r>
            <a:endParaRPr b="0" lang="ru-RU" sz="24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6262</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Пользователь Windows</cp:lastModifiedBy>
  <cp:lastPrinted>2020-03-24T14:36:16Z</cp:lastPrinted>
  <dcterms:modified xsi:type="dcterms:W3CDTF">2021-01-17T23:06:52Z</dcterms:modified>
  <cp:revision>469</cp:revision>
  <dc:subject/>
  <dc:title>Презентация PowerPoint</dc:title>
</cp:coreProperties>
</file>