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62" r:id="rId3"/>
    <p:sldId id="264" r:id="rId4"/>
    <p:sldId id="268" r:id="rId5"/>
    <p:sldId id="258" r:id="rId6"/>
    <p:sldId id="259" r:id="rId7"/>
    <p:sldId id="266" r:id="rId8"/>
    <p:sldId id="263" r:id="rId9"/>
    <p:sldId id="269" r:id="rId10"/>
    <p:sldId id="270" r:id="rId11"/>
    <p:sldId id="265" r:id="rId12"/>
    <p:sldId id="267" r:id="rId13"/>
    <p:sldId id="26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FA9B-C404-482F-BEEB-8769978417A1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C024-6DF1-4479-8045-57D4482EA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051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FA9B-C404-482F-BEEB-8769978417A1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C024-6DF1-4479-8045-57D4482EA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200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FA9B-C404-482F-BEEB-8769978417A1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C024-6DF1-4479-8045-57D4482EA91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1819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FA9B-C404-482F-BEEB-8769978417A1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C024-6DF1-4479-8045-57D4482EA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446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FA9B-C404-482F-BEEB-8769978417A1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C024-6DF1-4479-8045-57D4482EA91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257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FA9B-C404-482F-BEEB-8769978417A1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C024-6DF1-4479-8045-57D4482EA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467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FA9B-C404-482F-BEEB-8769978417A1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C024-6DF1-4479-8045-57D4482EA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066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FA9B-C404-482F-BEEB-8769978417A1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C024-6DF1-4479-8045-57D4482EA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596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FA9B-C404-482F-BEEB-8769978417A1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C024-6DF1-4479-8045-57D4482EA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40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FA9B-C404-482F-BEEB-8769978417A1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C024-6DF1-4479-8045-57D4482EA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519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FA9B-C404-482F-BEEB-8769978417A1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C024-6DF1-4479-8045-57D4482EA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537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FA9B-C404-482F-BEEB-8769978417A1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C024-6DF1-4479-8045-57D4482EA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841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FA9B-C404-482F-BEEB-8769978417A1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C024-6DF1-4479-8045-57D4482EA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719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FA9B-C404-482F-BEEB-8769978417A1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C024-6DF1-4479-8045-57D4482EA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023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FA9B-C404-482F-BEEB-8769978417A1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C024-6DF1-4479-8045-57D4482EA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919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FA9B-C404-482F-BEEB-8769978417A1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C024-6DF1-4479-8045-57D4482EA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362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0FA9B-C404-482F-BEEB-8769978417A1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9C7C024-6DF1-4479-8045-57D4482EA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00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9AFAF230-A13E-4E68-B8D3-473DCEB6D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292352"/>
              </p:ext>
            </p:extLst>
          </p:nvPr>
        </p:nvGraphicFramePr>
        <p:xfrm>
          <a:off x="578679" y="173455"/>
          <a:ext cx="8549998" cy="2257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49998">
                  <a:extLst>
                    <a:ext uri="{9D8B030D-6E8A-4147-A177-3AD203B41FA5}">
                      <a16:colId xmlns:a16="http://schemas.microsoft.com/office/drawing/2014/main" val="1052656091"/>
                    </a:ext>
                  </a:extLst>
                </a:gridCol>
              </a:tblGrid>
              <a:tr h="15137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ІІІ-бөлім.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Махаббат және абырой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kk-KZ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жерлер.</a:t>
                      </a:r>
                      <a:r>
                        <a:rPr lang="en-US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kk-KZ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28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сұл</a:t>
                      </a:r>
                      <a:r>
                        <a:rPr lang="kk-KZ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</a:t>
                      </a:r>
                    </a:p>
                    <a:p>
                      <a:r>
                        <a:rPr lang="kk-KZ" sz="2800" b="1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kk-KZ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Сабақтың тақырыбы: Дулат Исабеков  </a:t>
                      </a:r>
                    </a:p>
                    <a:p>
                      <a:pPr algn="ctr"/>
                      <a:r>
                        <a:rPr lang="kk-KZ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«Әпке» пьесасы (Екінші акт)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19101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75624C7-35A0-4A2C-8E0A-9FC0425F09A7}"/>
              </a:ext>
            </a:extLst>
          </p:cNvPr>
          <p:cNvSpPr txBox="1"/>
          <p:nvPr/>
        </p:nvSpPr>
        <p:spPr>
          <a:xfrm>
            <a:off x="6810375" y="5486400"/>
            <a:ext cx="2956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Қазақ әдебиеті</a:t>
            </a:r>
            <a:endParaRPr lang="ru-RU" sz="2000" b="1" dirty="0">
              <a:solidFill>
                <a:srgbClr val="002060"/>
              </a:solidFill>
            </a:endParaRPr>
          </a:p>
          <a:p>
            <a:pPr algn="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-сынып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0A4D15-A55F-4A92-8763-17D8DDA9A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478" y="2571750"/>
            <a:ext cx="5905500" cy="4031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7093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22A18C-E176-4517-9EA1-2545A22227D7}"/>
              </a:ext>
            </a:extLst>
          </p:cNvPr>
          <p:cNvSpPr txBox="1"/>
          <p:nvPr/>
        </p:nvSpPr>
        <p:spPr>
          <a:xfrm>
            <a:off x="274569" y="100633"/>
            <a:ext cx="9448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 бекіту сұрағы</a:t>
            </a:r>
          </a:p>
          <a:p>
            <a:endParaRPr lang="kk-KZ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Әпке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пьесасы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сізге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ой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салды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endParaRPr lang="kk-K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kk-K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A0FB02-BEE2-4F52-87FF-42F446FA7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894" y="2081580"/>
            <a:ext cx="4762500" cy="3867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454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9B744B-B2BF-4122-965D-5732D1F171E3}"/>
              </a:ext>
            </a:extLst>
          </p:cNvPr>
          <p:cNvSpPr txBox="1"/>
          <p:nvPr/>
        </p:nvSpPr>
        <p:spPr>
          <a:xfrm>
            <a:off x="636105" y="930197"/>
            <a:ext cx="91572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шығармадан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тәлім-тәрбие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алуға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Әпкесінің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ауырларына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махаббаты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қамқорлығы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айтылады.Тіпті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әпке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болмақ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түгілі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балаларын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тастап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кете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баратын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көкек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аналар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қаншама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Менде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Қамажай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секілді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үйдің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үлкенімін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Артымда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еріп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келе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бауырым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бар.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Оларға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бойымдағы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қасиетімді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көрсетіп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тәлім-тәрбие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менің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әпкелік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парызым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білемін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Әдеби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шығармаларының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басты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объектісі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заман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адамы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Кейіпкерлері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жүрек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дірілінен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жан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тынысымен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ісімен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ойымен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күнделікті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өмірде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өзімізбен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қоян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қолтық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кездесіп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жүретін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жандар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туынды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драма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болғандықтан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кейіпкерлердің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сөйлеген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сөздері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қимылдары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, интонация мен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сезімге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толы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A4D149-223F-4993-BA04-C6D79AD26C6D}"/>
              </a:ext>
            </a:extLst>
          </p:cNvPr>
          <p:cNvSpPr txBox="1"/>
          <p:nvPr/>
        </p:nvSpPr>
        <p:spPr>
          <a:xfrm>
            <a:off x="636105" y="253862"/>
            <a:ext cx="2790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</a:t>
            </a:r>
            <a:r>
              <a:rPr lang="kk-KZ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375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22A18C-E176-4517-9EA1-2545A22227D7}"/>
              </a:ext>
            </a:extLst>
          </p:cNvPr>
          <p:cNvSpPr txBox="1"/>
          <p:nvPr/>
        </p:nvSpPr>
        <p:spPr>
          <a:xfrm>
            <a:off x="569844" y="1205533"/>
            <a:ext cx="9448800" cy="250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 сабақта:</a:t>
            </a:r>
          </a:p>
          <a:p>
            <a:pPr algn="l">
              <a:spcBef>
                <a:spcPts val="288"/>
              </a:spcBef>
              <a:spcAft>
                <a:spcPts val="0"/>
              </a:spcAft>
            </a:pPr>
            <a:r>
              <a:rPr lang="en-US" sz="3200" b="0" i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32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 бойынша</a:t>
            </a:r>
            <a:r>
              <a:rPr lang="kk-KZ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kk-KZ" sz="32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өзіндік сыни пікір жаздым.</a:t>
            </a:r>
            <a:endParaRPr lang="kk-KZ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kk-K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241F13-B94F-4EED-9C0D-2916A28BF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4885704"/>
            <a:ext cx="297180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33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103F2FE-5A51-4ED9-94C3-EE93609DB0FF}"/>
              </a:ext>
            </a:extLst>
          </p:cNvPr>
          <p:cNvSpPr txBox="1"/>
          <p:nvPr/>
        </p:nvSpPr>
        <p:spPr>
          <a:xfrm>
            <a:off x="299219" y="193202"/>
            <a:ext cx="97126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  тапсырма:</a:t>
            </a:r>
          </a:p>
          <a:p>
            <a:endParaRPr lang="kk-K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0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Менің</a:t>
            </a:r>
            <a:r>
              <a:rPr lang="ru-RU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отбасым</a:t>
            </a:r>
            <a:r>
              <a:rPr lang="ru-RU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b="0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тақырыбында</a:t>
            </a:r>
            <a:r>
              <a:rPr lang="ru-RU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ойтолғау</a:t>
            </a:r>
            <a:r>
              <a:rPr lang="ru-RU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жазу</a:t>
            </a:r>
            <a:r>
              <a:rPr lang="ru-RU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784F926-06ED-4F1E-A965-3C07F5A90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225" y="1762125"/>
            <a:ext cx="4762500" cy="4762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5186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D036AAA-8648-4C93-808C-069D32883EC5}"/>
              </a:ext>
            </a:extLst>
          </p:cNvPr>
          <p:cNvSpPr/>
          <p:nvPr/>
        </p:nvSpPr>
        <p:spPr>
          <a:xfrm>
            <a:off x="628458" y="541583"/>
            <a:ext cx="9547173" cy="416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Оқу мақсаттары: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Б/С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 </a:t>
            </a: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 бойынша жазылған әдеби сын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пікірлерге сүйене отырып, өзіндік сыни пікір жазу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критерийлері: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288"/>
              </a:spcBef>
              <a:spcAft>
                <a:spcPts val="0"/>
              </a:spcAft>
            </a:pPr>
            <a:r>
              <a:rPr lang="en-US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 бойынша</a:t>
            </a:r>
            <a:r>
              <a:rPr lang="kk-KZ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kk-KZ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өзіндік сыни пікір жазады.</a:t>
            </a:r>
            <a:endParaRPr lang="kk-KZ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674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16614A-D7D5-422A-8E8E-CC8D3E494361}"/>
              </a:ext>
            </a:extLst>
          </p:cNvPr>
          <p:cNvSpPr txBox="1"/>
          <p:nvPr/>
        </p:nvSpPr>
        <p:spPr>
          <a:xfrm>
            <a:off x="616738" y="900745"/>
            <a:ext cx="90313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Ойтүрткі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сұрағы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 неліктен </a:t>
            </a:r>
          </a:p>
          <a:p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«Әпке» деп аталады?</a:t>
            </a:r>
            <a:endParaRPr lang="kk-K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AAD3EE-6F34-420F-8466-82246D604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110" y="571501"/>
            <a:ext cx="4676984" cy="628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9580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16614A-D7D5-422A-8E8E-CC8D3E494361}"/>
              </a:ext>
            </a:extLst>
          </p:cNvPr>
          <p:cNvSpPr txBox="1"/>
          <p:nvPr/>
        </p:nvSpPr>
        <p:spPr>
          <a:xfrm>
            <a:off x="464338" y="338036"/>
            <a:ext cx="9218924" cy="1793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1-тапсырма.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kumimoji="0" lang="en-US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kk-KZ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біз «Әпке» пьесасының мазмұнын білеміз. 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біз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пьесадан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ғибрат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алдық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06249FE-F7CF-49D4-A9E7-68367F78F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271191"/>
              </p:ext>
            </p:extLst>
          </p:nvPr>
        </p:nvGraphicFramePr>
        <p:xfrm>
          <a:off x="1064172" y="4787550"/>
          <a:ext cx="5262690" cy="1460500"/>
        </p:xfrm>
        <a:graphic>
          <a:graphicData uri="http://schemas.openxmlformats.org/drawingml/2006/table">
            <a:tbl>
              <a:tblPr/>
              <a:tblGrid>
                <a:gridCol w="5262690">
                  <a:extLst>
                    <a:ext uri="{9D8B030D-6E8A-4147-A177-3AD203B41FA5}">
                      <a16:colId xmlns:a16="http://schemas.microsoft.com/office/drawing/2014/main" val="21341963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R="1819656">
                        <a:spcBef>
                          <a:spcPts val="288"/>
                        </a:spcBef>
                      </a:pPr>
                      <a:r>
                        <a:rPr lang="kk-KZ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Дескриптор</a:t>
                      </a:r>
                      <a:endParaRPr lang="kk-KZ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2" marR="73152" marT="44450" marB="444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6089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сұраққа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жауап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береді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kk-KZ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 көзқарасын білдіреді.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84936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6708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064266-A8E2-4376-87FB-B7EA67072FBD}"/>
              </a:ext>
            </a:extLst>
          </p:cNvPr>
          <p:cNvSpPr txBox="1"/>
          <p:nvPr/>
        </p:nvSpPr>
        <p:spPr>
          <a:xfrm>
            <a:off x="543340" y="34422"/>
            <a:ext cx="8666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0863B2-2B5B-458E-8F89-57382224A95E}"/>
              </a:ext>
            </a:extLst>
          </p:cNvPr>
          <p:cNvSpPr txBox="1"/>
          <p:nvPr/>
        </p:nvSpPr>
        <p:spPr>
          <a:xfrm>
            <a:off x="718103" y="472469"/>
            <a:ext cx="9968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тексер!</a:t>
            </a:r>
          </a:p>
          <a:p>
            <a:endParaRPr lang="kk-K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717471-3FD8-4059-881C-5F380E2A34FB}"/>
              </a:ext>
            </a:extLst>
          </p:cNvPr>
          <p:cNvSpPr txBox="1"/>
          <p:nvPr/>
        </p:nvSpPr>
        <p:spPr>
          <a:xfrm>
            <a:off x="543340" y="1582340"/>
            <a:ext cx="893196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Әпке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образын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сомдаған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бірден-бір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үздік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жазушы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-драматург,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сыйлықтың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иегері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Дулат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Исабековтің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Әпкесі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Шиеленісті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жазылған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терең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философиялық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мағынаға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болғандықтан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әлі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күнге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кітап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сұранысын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тудыратыны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анық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Әпке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– 1970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жылдардың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оқиғасы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1977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жазылып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1978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М.Әуезов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театрда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қойылды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Содан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бері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сахнадан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түспей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келе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жатыр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Әпкенің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еңбегі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бақытынан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бас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тартуы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бауырларына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адал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соңында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жалғыз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қалуы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оқиғалары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қамтылған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Басты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кейіпкер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Қамажай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алдынан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шыққан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қиыншылықтарды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көтере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білген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бауырларына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қамқор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болғандығы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айтылады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Ата-анасынан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жастай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айырылған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өмірін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тек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бауырларына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арнаймын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өмірі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жайлы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ойлауды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қояды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оны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Қабен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атты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жігітке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Қабен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қиын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бауырларымды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қиып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тастай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алмаймын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әлі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бала,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өздігінен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сүретініне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күмәнім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бар…»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ұсынысына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кері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қайтарғанынан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білеміз</a:t>
            </a:r>
            <a:r>
              <a:rPr lang="ru-RU" sz="20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851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9D283-333D-4F66-8A22-1216F4DB06EF}"/>
              </a:ext>
            </a:extLst>
          </p:cNvPr>
          <p:cNvSpPr txBox="1"/>
          <p:nvPr/>
        </p:nvSpPr>
        <p:spPr>
          <a:xfrm>
            <a:off x="233155" y="323403"/>
            <a:ext cx="979335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2-тапсырма</a:t>
            </a:r>
          </a:p>
          <a:p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Темірбектің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kk-K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кетіне сыни пікір білдіріңіз.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b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сыни пікірін білдіреді;</a:t>
            </a:r>
            <a:endParaRPr lang="en-US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шығармадан деректер келтіреді;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 ойын жүйелі жеткізеді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dirty="0"/>
              <a:t> </a:t>
            </a:r>
            <a:endParaRPr lang="ru-RU" dirty="0"/>
          </a:p>
          <a:p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105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5BF002-19EC-422C-942F-86BA26769A82}"/>
              </a:ext>
            </a:extLst>
          </p:cNvPr>
          <p:cNvSpPr txBox="1"/>
          <p:nvPr/>
        </p:nvSpPr>
        <p:spPr>
          <a:xfrm>
            <a:off x="282850" y="161925"/>
            <a:ext cx="8507896" cy="142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тексер!</a:t>
            </a:r>
          </a:p>
          <a:p>
            <a:endParaRPr lang="kk-KZ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kk-KZ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C9A91-9DF0-4B77-950C-3E29014B6D13}"/>
              </a:ext>
            </a:extLst>
          </p:cNvPr>
          <p:cNvSpPr txBox="1"/>
          <p:nvPr/>
        </p:nvSpPr>
        <p:spPr>
          <a:xfrm>
            <a:off x="138629" y="872921"/>
            <a:ext cx="9748321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Драма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шиеленісті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оқиғадан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басталып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одан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өрбиді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оқиға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Темірбектің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құрбысын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нақтырақ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айтқанда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болашақ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жарын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үйіне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қонақ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әкелуден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басталады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0" i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Нәзиләнің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ауыз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сөзінен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үйде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ұрыс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шығып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Гауһардың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ренжіп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кетуімен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аяқталады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шығармада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Қамажай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сыпайы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мейірімді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жан-жақтан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қыспақтардан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соңында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ауруға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шалдығады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Қабеннің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Қамажайға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жасаған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ұсынысы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тосыннан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болғандықтан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ойланбай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жүрегінде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сезімді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жасыра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алмайды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Кәмила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баласын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алдырып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тастағандықан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Қамажай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оны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шапалақпен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тартып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жібереді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Оған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ашуланған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Темірбек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үйінен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кетіп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қалады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Қамажайдың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шарасыздығы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сонша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келінінен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кешірім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сұрауға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барады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соңынан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Темірбек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ісіне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өкініп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кешірім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сұрап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Те</a:t>
            </a:r>
            <a:r>
              <a:rPr lang="kk-KZ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мірбек</a:t>
            </a:r>
            <a:r>
              <a:rPr lang="kk-KZ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әпкесін ренжітпеуі тиіс еді. Темірбектің іс</a:t>
            </a:r>
            <a:r>
              <a:rPr lang="en-US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әрекеті дұрыс болмады. </a:t>
            </a:r>
            <a:endParaRPr lang="ru-RU" sz="2400" b="0" i="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222222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407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334EBA-22FA-454D-9907-A41401BF4D15}"/>
              </a:ext>
            </a:extLst>
          </p:cNvPr>
          <p:cNvSpPr txBox="1"/>
          <p:nvPr/>
        </p:nvSpPr>
        <p:spPr>
          <a:xfrm>
            <a:off x="401252" y="267045"/>
            <a:ext cx="90007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3-тапсырма «ПОПС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формуласы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пікіріңізді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жазыңыз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Қамажай</a:t>
            </a:r>
            <a:r>
              <a:rPr lang="ru-RU" sz="24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бейнесі</a:t>
            </a:r>
            <a:r>
              <a:rPr lang="ru-RU" sz="24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сендерге</a:t>
            </a:r>
            <a:r>
              <a:rPr lang="ru-RU" sz="24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қандай</a:t>
            </a:r>
            <a:r>
              <a:rPr lang="ru-RU" sz="24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ой </a:t>
            </a:r>
            <a:r>
              <a:rPr lang="ru-RU" sz="24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салды</a:t>
            </a:r>
            <a:r>
              <a:rPr lang="ru-RU" sz="24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? </a:t>
            </a:r>
          </a:p>
          <a:p>
            <a:endParaRPr lang="ru-RU" sz="2000" b="1" i="0" dirty="0">
              <a:solidFill>
                <a:schemeClr val="tx2"/>
              </a:solidFill>
              <a:effectLst/>
              <a:latin typeface="Times New Roman" panose="02020603050405020304" pitchFamily="18" charset="0"/>
            </a:endParaRPr>
          </a:p>
          <a:p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endParaRPr lang="ru-RU" sz="2000" b="1" i="0" dirty="0">
              <a:solidFill>
                <a:schemeClr val="tx2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сөйлем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Менің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ойымша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сөйлем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Себебі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мен оны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былай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түсіндіремін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Үшінші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сөйлем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«Оны мен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мына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фактілермен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мысалдармен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дәлелдей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аламын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...»</a:t>
            </a:r>
          </a:p>
          <a:p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Соңғы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сөйлем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Осыған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мынадай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шешімге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келдім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5551B5-D63F-4C60-87CB-D4575A1851EA}"/>
              </a:ext>
            </a:extLst>
          </p:cNvPr>
          <p:cNvSpPr txBox="1"/>
          <p:nvPr/>
        </p:nvSpPr>
        <p:spPr>
          <a:xfrm>
            <a:off x="785813" y="4859904"/>
            <a:ext cx="6105524" cy="17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Дескриптор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өзіндік пікірін білдіреді;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мысалмен дәлелдейді;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-қорытынды ойын жазады.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319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22A18C-E176-4517-9EA1-2545A22227D7}"/>
              </a:ext>
            </a:extLst>
          </p:cNvPr>
          <p:cNvSpPr txBox="1"/>
          <p:nvPr/>
        </p:nvSpPr>
        <p:spPr>
          <a:xfrm>
            <a:off x="322194" y="348283"/>
            <a:ext cx="94488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тексер!</a:t>
            </a:r>
          </a:p>
          <a:p>
            <a:endParaRPr lang="kk-K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сөйлем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Менің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ойымша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асты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кейіпкер-Қамажай,алдынан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өмірде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кездескен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қиыншылықтарды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көтере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білген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бауырмал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мейірімді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қамқор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жан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сөйлем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Себебі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мен оны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былай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түсіндіремін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рамада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Қамажайдың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өмірге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құштар,өз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өмірін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тек </a:t>
            </a:r>
            <a:r>
              <a:rPr lang="ru-RU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бауырларына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арнаймын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өмірі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жайлы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ойлауды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қояды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Үшінші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сөйлем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«Оны мен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мына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фактілермен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мысалдармен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дәлелдей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аламын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Бауырлары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жұмысқа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тұрмаған,үйдің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тірлігі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бауырларын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күтуі,керек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десеңіз,өзін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сүйетін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Қабеннің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үйленейік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дегеніне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Соңғы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сөйлем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Осыған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мынадай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шешімге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келдім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Қамажай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бауырларының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бақыты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мүддесін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ойламаған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жан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kk-K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35962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1534</TotalTime>
  <Words>782</Words>
  <Application>Microsoft Office PowerPoint</Application>
  <PresentationFormat>Широкоэкранный</PresentationFormat>
  <Paragraphs>74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Verdana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balzhan</dc:creator>
  <cp:lastModifiedBy>Мектеп80</cp:lastModifiedBy>
  <cp:revision>74</cp:revision>
  <dcterms:created xsi:type="dcterms:W3CDTF">2020-06-24T18:02:40Z</dcterms:created>
  <dcterms:modified xsi:type="dcterms:W3CDTF">2021-01-25T13:20:46Z</dcterms:modified>
</cp:coreProperties>
</file>