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54F9EC9-D090-4F67-A405-792E9262898A}"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7CA041B-6ECB-4613-B983-10B73D2D5CF6}"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ahoma"/>
                <a:ea typeface="Tahoma"/>
              </a:rPr>
              <a:t>Сабақтың тақырыбы</a:t>
            </a:r>
            <a:r>
              <a:rPr b="1" lang="ru-RU" sz="2400" strike="noStrike" u="none">
                <a:solidFill>
                  <a:srgbClr val="000000"/>
                </a:solidFill>
                <a:uFillTx/>
                <a:latin typeface="Tahoma"/>
                <a:ea typeface="Tahoma"/>
              </a:rPr>
              <a:t>:</a:t>
            </a:r>
            <a:endParaRPr b="0" lang="ru-RU" sz="2400" strike="noStrike" u="none">
              <a:solidFill>
                <a:srgbClr val="000000"/>
              </a:solidFill>
              <a:uFillTx/>
              <a:latin typeface="Calibri"/>
            </a:endParaRPr>
          </a:p>
        </p:txBody>
      </p:sp>
      <p:sp>
        <p:nvSpPr>
          <p:cNvPr id="12" name="TextBox 9"/>
          <p:cNvSpPr/>
          <p:nvPr/>
        </p:nvSpPr>
        <p:spPr>
          <a:xfrm>
            <a:off x="9660600" y="184320"/>
            <a:ext cx="20149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ӘДЕБИЕТІ</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8-СЫНЫП</a:t>
            </a:r>
            <a:endParaRPr b="0" lang="ru-RU" sz="1600" strike="noStrike" u="none">
              <a:solidFill>
                <a:srgbClr val="000000"/>
              </a:solidFill>
              <a:uFillTx/>
              <a:latin typeface="Calibri"/>
            </a:endParaRPr>
          </a:p>
        </p:txBody>
      </p:sp>
      <p:sp>
        <p:nvSpPr>
          <p:cNvPr id="13" name="TextBox 1"/>
          <p:cNvSpPr/>
          <p:nvPr/>
        </p:nvSpPr>
        <p:spPr>
          <a:xfrm>
            <a:off x="652320" y="320760"/>
            <a:ext cx="5751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Бөлім тақырыбы: </a:t>
            </a:r>
            <a:r>
              <a:rPr b="0" lang="kk-KZ" sz="2400" strike="noStrike" u="none">
                <a:solidFill>
                  <a:srgbClr val="000000"/>
                </a:solidFill>
                <a:uFillTx/>
                <a:latin typeface="Calibri"/>
                <a:ea typeface="Arial"/>
              </a:rPr>
              <a:t>Махаббат және абырой </a:t>
            </a:r>
            <a:endParaRPr b="0" lang="ru-RU" sz="2400" strike="noStrike" u="none">
              <a:solidFill>
                <a:srgbClr val="000000"/>
              </a:solidFill>
              <a:uFillTx/>
              <a:latin typeface="Calibri"/>
            </a:endParaRPr>
          </a:p>
        </p:txBody>
      </p:sp>
      <p:sp>
        <p:nvSpPr>
          <p:cNvPr id="14" name="TextBox 2"/>
          <p:cNvSpPr/>
          <p:nvPr/>
        </p:nvSpPr>
        <p:spPr>
          <a:xfrm>
            <a:off x="1619640" y="5022720"/>
            <a:ext cx="93513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ea typeface="Arial"/>
              </a:rPr>
              <a:t>М.Дулатов «Бақытсыз Жамал» романы. Шығарманың композициялық құрылымы</a:t>
            </a:r>
            <a:r>
              <a:rPr b="1" lang="kk-KZ" sz="2000" strike="noStrike" u="none">
                <a:solidFill>
                  <a:srgbClr val="000000"/>
                </a:solidFill>
                <a:uFillTx/>
                <a:latin typeface="Times New Roman"/>
                <a:ea typeface="Times New Roman"/>
              </a:rPr>
              <a:t>«»</a:t>
            </a:r>
            <a:endParaRPr b="0" lang="ru-RU" sz="20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Рисунок 48" descr=""/>
          <p:cNvPicPr/>
          <p:nvPr/>
        </p:nvPicPr>
        <p:blipFill>
          <a:blip r:embed="rId1"/>
          <a:stretch/>
        </p:blipFill>
        <p:spPr>
          <a:xfrm>
            <a:off x="652320" y="7978680"/>
            <a:ext cx="200160" cy="203400"/>
          </a:xfrm>
          <a:prstGeom prst="rect">
            <a:avLst/>
          </a:prstGeom>
          <a:ln w="0">
            <a:noFill/>
          </a:ln>
        </p:spPr>
      </p:pic>
      <p:sp>
        <p:nvSpPr>
          <p:cNvPr id="5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1" name="Google Shape;77;p1"/>
          <p:cNvCxnSpPr/>
          <p:nvPr/>
        </p:nvCxnSpPr>
        <p:spPr>
          <a:xfrm>
            <a:off x="212400" y="6621120"/>
            <a:ext cx="11729160" cy="26280"/>
          </a:xfrm>
          <a:prstGeom prst="straightConnector1">
            <a:avLst/>
          </a:prstGeom>
          <a:ln w="57240">
            <a:solidFill>
              <a:srgbClr val="33cccc"/>
            </a:solidFill>
            <a:miter/>
          </a:ln>
        </p:spPr>
      </p:cxnSp>
      <p:cxnSp>
        <p:nvCxnSpPr>
          <p:cNvPr id="62" name="Google Shape;78;p1"/>
          <p:cNvCxnSpPr/>
          <p:nvPr/>
        </p:nvCxnSpPr>
        <p:spPr>
          <a:xfrm>
            <a:off x="757080" y="6364080"/>
            <a:ext cx="10694160" cy="37080"/>
          </a:xfrm>
          <a:prstGeom prst="straightConnector1">
            <a:avLst/>
          </a:prstGeom>
          <a:ln w="38160">
            <a:solidFill>
              <a:srgbClr val="4472c4"/>
            </a:solidFill>
            <a:miter/>
          </a:ln>
        </p:spPr>
      </p:cxnSp>
      <p:sp>
        <p:nvSpPr>
          <p:cNvPr id="63" name="TextBox 8"/>
          <p:cNvSpPr/>
          <p:nvPr/>
        </p:nvSpPr>
        <p:spPr>
          <a:xfrm>
            <a:off x="752400" y="2444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64" name="TextBox 9"/>
          <p:cNvSpPr/>
          <p:nvPr/>
        </p:nvSpPr>
        <p:spPr>
          <a:xfrm>
            <a:off x="894960" y="2346480"/>
            <a:ext cx="8838000" cy="224748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Шығармадағы образды «ПОПС формуласы» арқылы талдау:</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«Менің ойымша...»</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«Себебі,мен оны былай түсіндіремін...»</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«Оны мен мына мысалдармен,фактілермен дәлелдей аламын...»</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«Осыған байланысты мен мынадай шешімге келдім...»</a:t>
            </a:r>
            <a:endParaRPr b="0" lang="ru-RU" sz="24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5" name="Рисунок 48" descr=""/>
          <p:cNvPicPr/>
          <p:nvPr/>
        </p:nvPicPr>
        <p:blipFill>
          <a:blip r:embed="rId1"/>
          <a:stretch/>
        </p:blipFill>
        <p:spPr>
          <a:xfrm>
            <a:off x="652320" y="7978680"/>
            <a:ext cx="200160" cy="203400"/>
          </a:xfrm>
          <a:prstGeom prst="rect">
            <a:avLst/>
          </a:prstGeom>
          <a:ln w="0">
            <a:noFill/>
          </a:ln>
        </p:spPr>
      </p:pic>
      <p:sp>
        <p:nvSpPr>
          <p:cNvPr id="6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9" name="Google Shape;77;p1"/>
          <p:cNvCxnSpPr/>
          <p:nvPr/>
        </p:nvCxnSpPr>
        <p:spPr>
          <a:xfrm>
            <a:off x="212400" y="6621120"/>
            <a:ext cx="11729160" cy="26280"/>
          </a:xfrm>
          <a:prstGeom prst="straightConnector1">
            <a:avLst/>
          </a:prstGeom>
          <a:ln w="57240">
            <a:solidFill>
              <a:srgbClr val="33cccc"/>
            </a:solidFill>
            <a:miter/>
          </a:ln>
        </p:spPr>
      </p:cxnSp>
      <p:cxnSp>
        <p:nvCxnSpPr>
          <p:cNvPr id="70" name="Google Shape;78;p1"/>
          <p:cNvCxnSpPr/>
          <p:nvPr/>
        </p:nvCxnSpPr>
        <p:spPr>
          <a:xfrm>
            <a:off x="757080" y="6364080"/>
            <a:ext cx="10694160" cy="37080"/>
          </a:xfrm>
          <a:prstGeom prst="straightConnector1">
            <a:avLst/>
          </a:prstGeom>
          <a:ln w="38160">
            <a:solidFill>
              <a:srgbClr val="4472c4"/>
            </a:solidFill>
            <a:miter/>
          </a:ln>
        </p:spPr>
      </p:cxnSp>
      <p:sp>
        <p:nvSpPr>
          <p:cNvPr id="71" name="TextBox 8"/>
          <p:cNvSpPr/>
          <p:nvPr/>
        </p:nvSpPr>
        <p:spPr>
          <a:xfrm>
            <a:off x="212760" y="0"/>
            <a:ext cx="6537240" cy="795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Қорытынды</a:t>
            </a:r>
            <a:endParaRPr b="0" lang="ru-RU" sz="2800" strike="noStrike" u="none">
              <a:solidFill>
                <a:srgbClr val="000000"/>
              </a:solidFill>
              <a:uFillTx/>
              <a:latin typeface="Calibri"/>
            </a:endParaRPr>
          </a:p>
        </p:txBody>
      </p:sp>
      <p:sp>
        <p:nvSpPr>
          <p:cNvPr id="72" name="TextBox 1"/>
          <p:cNvSpPr/>
          <p:nvPr/>
        </p:nvSpPr>
        <p:spPr>
          <a:xfrm>
            <a:off x="1746360" y="1677960"/>
            <a:ext cx="8584920" cy="37515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 </a:t>
            </a:r>
            <a:r>
              <a:rPr b="0" lang="kk-KZ" sz="2400" strike="noStrike" u="none">
                <a:solidFill>
                  <a:srgbClr val="000000"/>
                </a:solidFill>
                <a:uFillTx/>
                <a:latin typeface="Calibri"/>
                <a:ea typeface="Arial"/>
              </a:rPr>
              <a:t>Оқу мақсаты </a:t>
            </a:r>
            <a:r>
              <a:rPr b="1" lang="kk-KZ" sz="2400" strike="noStrike" u="none">
                <a:solidFill>
                  <a:srgbClr val="000000"/>
                </a:solidFill>
                <a:uFillTx/>
                <a:latin typeface="Calibri"/>
                <a:ea typeface="Arial"/>
              </a:rPr>
              <a:t>«</a:t>
            </a:r>
            <a:r>
              <a:rPr b="0" lang="kk-KZ" sz="2400" strike="noStrike" u="none">
                <a:solidFill>
                  <a:srgbClr val="000000"/>
                </a:solidFill>
                <a:uFillTx/>
                <a:latin typeface="Calibri"/>
                <a:ea typeface="Arial"/>
              </a:rPr>
              <a:t>Композицияны тұтастан бөлшеккке, бөлшектен тұтасқа қарай  талдау» болғандықтан, біз бүгін шығарманы жалқыдан жалпыға, жалпыдан жалқыға қарай қарастырып, негізгі бөлшектер мен жасырын тұрған элементтерді де қоса айттық. Шығарманың өн-бойында қуаныш та, қайғы да, сүйініш пен күйініш те бар. Әсіресе, мұнда қалың малға сатылып, махаббаты құрбан болған қаншама қаракөз қыздардың талайы тағдыры жатыр. Сондықтан заман шындығын көрсеткен шығарманың қазақ әдебиетіндегі орны ерекше болып қала бермек.</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3" name="Рисунок 48" descr=""/>
          <p:cNvPicPr/>
          <p:nvPr/>
        </p:nvPicPr>
        <p:blipFill>
          <a:blip r:embed="rId1"/>
          <a:stretch/>
        </p:blipFill>
        <p:spPr>
          <a:xfrm>
            <a:off x="652320" y="7978680"/>
            <a:ext cx="200160" cy="203400"/>
          </a:xfrm>
          <a:prstGeom prst="rect">
            <a:avLst/>
          </a:prstGeom>
          <a:ln w="0">
            <a:noFill/>
          </a:ln>
        </p:spPr>
      </p:pic>
      <p:sp>
        <p:nvSpPr>
          <p:cNvPr id="7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7" name="Google Shape;77;p1"/>
          <p:cNvCxnSpPr/>
          <p:nvPr/>
        </p:nvCxnSpPr>
        <p:spPr>
          <a:xfrm>
            <a:off x="212400" y="6621120"/>
            <a:ext cx="11729160" cy="26280"/>
          </a:xfrm>
          <a:prstGeom prst="straightConnector1">
            <a:avLst/>
          </a:prstGeom>
          <a:ln w="57240">
            <a:solidFill>
              <a:srgbClr val="33cccc"/>
            </a:solidFill>
            <a:miter/>
          </a:ln>
        </p:spPr>
      </p:cxnSp>
      <p:cxnSp>
        <p:nvCxnSpPr>
          <p:cNvPr id="78" name="Google Shape;78;p1"/>
          <p:cNvCxnSpPr/>
          <p:nvPr/>
        </p:nvCxnSpPr>
        <p:spPr>
          <a:xfrm>
            <a:off x="757080" y="6364080"/>
            <a:ext cx="10694160" cy="37080"/>
          </a:xfrm>
          <a:prstGeom prst="straightConnector1">
            <a:avLst/>
          </a:prstGeom>
          <a:ln w="38160">
            <a:solidFill>
              <a:srgbClr val="4472c4"/>
            </a:solidFill>
            <a:miter/>
          </a:ln>
        </p:spPr>
      </p:cxnSp>
      <p:sp>
        <p:nvSpPr>
          <p:cNvPr id="79" name="TextBox 8"/>
          <p:cNvSpPr/>
          <p:nvPr/>
        </p:nvSpPr>
        <p:spPr>
          <a:xfrm>
            <a:off x="773640" y="291960"/>
            <a:ext cx="33768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Қосымша  тапсырма</a:t>
            </a:r>
            <a:endParaRPr b="0" lang="ru-RU" sz="2800" strike="noStrike" u="none">
              <a:solidFill>
                <a:srgbClr val="000000"/>
              </a:solidFill>
              <a:uFillTx/>
              <a:latin typeface="Calibri"/>
            </a:endParaRPr>
          </a:p>
        </p:txBody>
      </p:sp>
      <p:sp>
        <p:nvSpPr>
          <p:cNvPr id="80" name="TextBox 1"/>
          <p:cNvSpPr/>
          <p:nvPr/>
        </p:nvSpPr>
        <p:spPr>
          <a:xfrm>
            <a:off x="1633680" y="2506680"/>
            <a:ext cx="8940600" cy="18018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Calibri"/>
                <a:ea typeface="Arial"/>
              </a:rPr>
              <a:t>Кейіпкерлердің бойындағы қасиеттер бойынша аналитикалық талдау жасау, Шығарманы өзіндік оймен жалғастыру (жазбаша).</a:t>
            </a: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4246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ahoma"/>
                <a:ea typeface="Tahoma"/>
              </a:rPr>
              <a:t>Оқу мақсаты</a:t>
            </a:r>
            <a:endParaRPr b="0" lang="ru-RU" sz="2800" strike="noStrike" u="none">
              <a:solidFill>
                <a:srgbClr val="000000"/>
              </a:solidFill>
              <a:uFillTx/>
              <a:latin typeface="Calibri"/>
            </a:endParaRPr>
          </a:p>
        </p:txBody>
      </p:sp>
      <p:sp>
        <p:nvSpPr>
          <p:cNvPr id="22" name="TextBox 1"/>
          <p:cNvSpPr/>
          <p:nvPr/>
        </p:nvSpPr>
        <p:spPr>
          <a:xfrm>
            <a:off x="1147680" y="3740040"/>
            <a:ext cx="2270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Arial"/>
                <a:ea typeface="Arial"/>
              </a:rPr>
              <a:t>Сабақ мақсаттары</a:t>
            </a:r>
            <a:endParaRPr b="0" lang="ru-RU" sz="1800" strike="noStrike" u="none">
              <a:solidFill>
                <a:srgbClr val="000000"/>
              </a:solidFill>
              <a:uFillTx/>
              <a:latin typeface="Calibri"/>
            </a:endParaRPr>
          </a:p>
        </p:txBody>
      </p:sp>
      <p:sp>
        <p:nvSpPr>
          <p:cNvPr id="23" name="TextBox 1"/>
          <p:cNvSpPr/>
          <p:nvPr/>
        </p:nvSpPr>
        <p:spPr>
          <a:xfrm>
            <a:off x="1650960" y="1266840"/>
            <a:ext cx="8543880" cy="13183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А/И1. Композицияны тұтастан бөлшекке, бөлшектен тұтасқа қарай  талдау.</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А/И 2  Автор бейнесі мен кейіпкерлер қарым-қатынасының тілдік көрінісін талдау</a:t>
            </a:r>
            <a:r>
              <a:rPr b="1" lang="kk-KZ" sz="2000" strike="noStrike" u="none">
                <a:solidFill>
                  <a:srgbClr val="000000"/>
                </a:solidFill>
                <a:uFillTx/>
                <a:latin typeface="Calibri"/>
                <a:ea typeface="Arial"/>
              </a:rPr>
              <a:t>	</a:t>
            </a:r>
            <a:endParaRPr b="0" lang="ru-RU" sz="2000" strike="noStrike" u="none">
              <a:solidFill>
                <a:srgbClr val="000000"/>
              </a:solidFill>
              <a:uFillTx/>
              <a:latin typeface="Calibri"/>
            </a:endParaRPr>
          </a:p>
        </p:txBody>
      </p:sp>
      <p:sp>
        <p:nvSpPr>
          <p:cNvPr id="24" name="TextBox 2"/>
          <p:cNvSpPr/>
          <p:nvPr/>
        </p:nvSpPr>
        <p:spPr>
          <a:xfrm>
            <a:off x="1190520" y="4281480"/>
            <a:ext cx="9812520" cy="14454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Барлық оқушылар:</a:t>
            </a:r>
            <a:r>
              <a:rPr b="0" lang="kk-KZ" sz="2000" strike="noStrike" u="none">
                <a:solidFill>
                  <a:srgbClr val="000000"/>
                </a:solidFill>
                <a:uFillTx/>
                <a:latin typeface="Calibri"/>
                <a:ea typeface="Arial"/>
              </a:rPr>
              <a:t> Шығармадағы үзіндіні мәнерлеп оқиды</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Көптеген оқушылар:</a:t>
            </a:r>
            <a:r>
              <a:rPr b="0" lang="kk-KZ" sz="2000" strike="noStrike" u="none">
                <a:solidFill>
                  <a:srgbClr val="000000"/>
                </a:solidFill>
                <a:uFillTx/>
                <a:latin typeface="Calibri"/>
                <a:ea typeface="Arial"/>
              </a:rPr>
              <a:t> Шығарманың композициялық құрылымының сатыларын біледі.</a:t>
            </a:r>
            <a:r>
              <a:rPr b="1" lang="kk-KZ" sz="2000" strike="noStrike" u="none">
                <a:solidFill>
                  <a:srgbClr val="000000"/>
                </a:solidFill>
                <a:uFillTx/>
                <a:latin typeface="Calibri"/>
                <a:ea typeface="Arial"/>
              </a:rPr>
              <a:t> </a:t>
            </a:r>
            <a:endParaRPr b="0" lang="ru-RU" sz="20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Кейбір оқушылар:</a:t>
            </a:r>
            <a:r>
              <a:rPr b="0" lang="kk-KZ" sz="2000" strike="noStrike" u="none">
                <a:solidFill>
                  <a:srgbClr val="000000"/>
                </a:solidFill>
                <a:uFillTx/>
                <a:latin typeface="Calibri"/>
                <a:ea typeface="Arial"/>
              </a:rPr>
              <a:t> Шығармадағы автор бейнесі мен кейіпкерлер қарым-қатынасының тілдік көрінісін оқушы өз бетінше іздене отырып ашады.</a:t>
            </a:r>
            <a:endParaRPr b="0" lang="ru-RU" sz="20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9" name="Google Shape;77;p1"/>
          <p:cNvCxnSpPr/>
          <p:nvPr/>
        </p:nvCxnSpPr>
        <p:spPr>
          <a:xfrm>
            <a:off x="212400" y="6621120"/>
            <a:ext cx="11729160" cy="26280"/>
          </a:xfrm>
          <a:prstGeom prst="straightConnector1">
            <a:avLst/>
          </a:prstGeom>
          <a:ln w="57240">
            <a:solidFill>
              <a:srgbClr val="33cccc"/>
            </a:solidFill>
            <a:miter/>
          </a:ln>
        </p:spPr>
      </p:cxnSp>
      <p:cxnSp>
        <p:nvCxnSpPr>
          <p:cNvPr id="30" name="Google Shape;78;p1"/>
          <p:cNvCxnSpPr/>
          <p:nvPr/>
        </p:nvCxnSpPr>
        <p:spPr>
          <a:xfrm>
            <a:off x="757080" y="6364080"/>
            <a:ext cx="10694160" cy="37080"/>
          </a:xfrm>
          <a:prstGeom prst="straightConnector1">
            <a:avLst/>
          </a:prstGeom>
          <a:ln w="38160">
            <a:solidFill>
              <a:srgbClr val="4472c4"/>
            </a:solidFill>
            <a:miter/>
          </a:ln>
        </p:spPr>
      </p:cxnSp>
      <p:sp>
        <p:nvSpPr>
          <p:cNvPr id="31"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2"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Бағалау</a:t>
            </a:r>
            <a:r>
              <a:rPr b="1" lang="ru-RU" sz="2400" strike="noStrike" u="none">
                <a:solidFill>
                  <a:srgbClr val="ffffff"/>
                </a:solidFill>
                <a:uFillTx/>
                <a:latin typeface="Tahoma"/>
                <a:ea typeface="Tahoma"/>
              </a:rPr>
              <a:t>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3" name="TextBox 1"/>
          <p:cNvSpPr/>
          <p:nvPr/>
        </p:nvSpPr>
        <p:spPr>
          <a:xfrm>
            <a:off x="1399320" y="1633680"/>
            <a:ext cx="798012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Шығарманың композициялық құрылымын жан-жақты талдай алады</a:t>
            </a:r>
            <a:endParaRPr b="0" lang="ru-RU" sz="20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4" name="Рисунок 48" descr=""/>
          <p:cNvPicPr/>
          <p:nvPr/>
        </p:nvPicPr>
        <p:blipFill>
          <a:blip r:embed="rId1"/>
          <a:stretch/>
        </p:blipFill>
        <p:spPr>
          <a:xfrm>
            <a:off x="652320" y="7978680"/>
            <a:ext cx="200160" cy="203400"/>
          </a:xfrm>
          <a:prstGeom prst="rect">
            <a:avLst/>
          </a:prstGeom>
          <a:ln w="0">
            <a:noFill/>
          </a:ln>
        </p:spPr>
      </p:pic>
      <p:sp>
        <p:nvSpPr>
          <p:cNvPr id="35" name="object 2"/>
          <p:cNvSpPr/>
          <p:nvPr/>
        </p:nvSpPr>
        <p:spPr>
          <a:xfrm>
            <a:off x="-17640" y="0"/>
            <a:ext cx="12188880" cy="977760"/>
          </a:xfrm>
          <a:custGeom>
            <a:avLst/>
            <a:gdLst>
              <a:gd name="textAreaLeft" fmla="*/ 0 w 12188880"/>
              <a:gd name="textAreaRight" fmla="*/ 12189240 w 121888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8" name="Google Shape;77;p1"/>
          <p:cNvCxnSpPr/>
          <p:nvPr/>
        </p:nvCxnSpPr>
        <p:spPr>
          <a:xfrm>
            <a:off x="212400" y="6621120"/>
            <a:ext cx="11729160" cy="26280"/>
          </a:xfrm>
          <a:prstGeom prst="straightConnector1">
            <a:avLst/>
          </a:prstGeom>
          <a:ln w="57240">
            <a:solidFill>
              <a:srgbClr val="33cccc"/>
            </a:solidFill>
            <a:miter/>
          </a:ln>
        </p:spPr>
      </p:cxnSp>
      <p:cxnSp>
        <p:nvCxnSpPr>
          <p:cNvPr id="39" name="Google Shape;78;p1"/>
          <p:cNvCxnSpPr/>
          <p:nvPr/>
        </p:nvCxnSpPr>
        <p:spPr>
          <a:xfrm>
            <a:off x="757080" y="6364080"/>
            <a:ext cx="10694160" cy="37080"/>
          </a:xfrm>
          <a:prstGeom prst="straightConnector1">
            <a:avLst/>
          </a:prstGeom>
          <a:ln w="38160">
            <a:solidFill>
              <a:srgbClr val="4472c4"/>
            </a:solidFill>
            <a:miter/>
          </a:ln>
        </p:spPr>
      </p:cxnSp>
      <p:sp>
        <p:nvSpPr>
          <p:cNvPr id="40" name="TextBox 9"/>
          <p:cNvSpPr/>
          <p:nvPr/>
        </p:nvSpPr>
        <p:spPr>
          <a:xfrm>
            <a:off x="770760" y="289080"/>
            <a:ext cx="26827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ea typeface="Arial"/>
              </a:rPr>
              <a:t>Сабаққа кіріспе </a:t>
            </a:r>
            <a:endParaRPr b="0" lang="ru-RU" sz="2800" strike="noStrike" u="none">
              <a:solidFill>
                <a:srgbClr val="000000"/>
              </a:solidFill>
              <a:uFillTx/>
              <a:latin typeface="Calibri"/>
            </a:endParaRPr>
          </a:p>
        </p:txBody>
      </p:sp>
      <p:sp>
        <p:nvSpPr>
          <p:cNvPr id="41" name="TextBox 1"/>
          <p:cNvSpPr/>
          <p:nvPr/>
        </p:nvSpPr>
        <p:spPr>
          <a:xfrm>
            <a:off x="1926360" y="2174760"/>
            <a:ext cx="7692840" cy="1313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 Ұйымдастыру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-Қызығушылықты ояту, сабақтың тақырыбын болжау, мақсат қою;</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ea typeface="Arial"/>
              </a:rPr>
              <a:t>-Үй тапсырмасын сұрау.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object 2"/>
          <p:cNvSpPr/>
          <p:nvPr/>
        </p:nvSpPr>
        <p:spPr>
          <a:xfrm>
            <a:off x="-17640" y="0"/>
            <a:ext cx="121888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ea typeface="Arial"/>
              </a:rPr>
              <a:t>    </a:t>
            </a:r>
            <a:r>
              <a:rPr b="1" lang="kk-KZ" sz="2400" strike="noStrike" u="none">
                <a:solidFill>
                  <a:srgbClr val="ffffff"/>
                </a:solidFill>
                <a:uFillTx/>
                <a:latin typeface="Calibri"/>
                <a:ea typeface="Arial"/>
              </a:rPr>
              <a:t>1-тапсырма</a:t>
            </a:r>
            <a:endParaRPr b="0" lang="ru-RU" sz="2400" strike="noStrike" u="none">
              <a:solidFill>
                <a:srgbClr val="000000"/>
              </a:solidFill>
              <a:uFillTx/>
              <a:latin typeface="Calibri"/>
            </a:endParaRPr>
          </a:p>
        </p:txBody>
      </p:sp>
      <p:sp>
        <p:nvSpPr>
          <p:cNvPr id="43" name="TextBox 2"/>
          <p:cNvSpPr/>
          <p:nvPr/>
        </p:nvSpPr>
        <p:spPr>
          <a:xfrm>
            <a:off x="682560" y="1555920"/>
            <a:ext cx="10877760" cy="5017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1. Тапсырма</a:t>
            </a:r>
            <a:endParaRPr b="0" lang="ru-RU" sz="2400" strike="noStrike" u="none">
              <a:solidFill>
                <a:srgbClr val="000000"/>
              </a:solidFill>
              <a:uFillTx/>
              <a:latin typeface="Calibri"/>
            </a:endParaRPr>
          </a:p>
          <a:p>
            <a:pPr algn="just">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Шығармадағы оқиғаларды, кейіпкерлерді жалқыдан жалпыға тарқатып, өз ойымызды білдіріп көрейік. Мәселен, Жамал образы. «Бақытсыз Жамал» шығармасында бұл образ – шынайы махаббаты Ғалиға қолы жетпеген, Байжанның үйінде бақыт таппаған шерлі тұлға. Бұл – бір адамның басындағы оқиға. Ал шын өмірде Жамалдыкі секілді қаншама тағдырлар қайталанды. Өткен заманның кейбір қиыншылықтарын осы арқылы көруге болады. Ендеше, келесі кейіпкерлерді талдап көрейік.</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Ғали образы</a:t>
            </a:r>
            <a:r>
              <a:rPr b="0" lang="kk-KZ" sz="2400" strike="noStrike" u="none">
                <a:solidFill>
                  <a:srgbClr val="000000"/>
                </a:solidFill>
                <a:uFillTx/>
                <a:latin typeface="Calibri"/>
                <a:ea typeface="Arial"/>
              </a:rPr>
              <a:t>_________________</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Сәрсенбай образы</a:t>
            </a:r>
            <a:r>
              <a:rPr b="0" lang="kk-KZ" sz="2400" strike="noStrike" u="none">
                <a:solidFill>
                  <a:srgbClr val="000000"/>
                </a:solidFill>
                <a:uFillTx/>
                <a:latin typeface="Calibri"/>
                <a:ea typeface="Arial"/>
              </a:rPr>
              <a:t>____________</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Байжан образы</a:t>
            </a:r>
            <a:r>
              <a:rPr b="0" lang="kk-KZ" sz="2400" strike="noStrike" u="none">
                <a:solidFill>
                  <a:srgbClr val="000000"/>
                </a:solidFill>
                <a:uFillTx/>
                <a:latin typeface="Calibri"/>
                <a:ea typeface="Arial"/>
              </a:rPr>
              <a:t>______________</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Жұман образы</a:t>
            </a:r>
            <a:r>
              <a:rPr b="0" lang="kk-KZ" sz="2400" strike="noStrike" u="none">
                <a:solidFill>
                  <a:srgbClr val="000000"/>
                </a:solidFill>
                <a:uFillTx/>
                <a:latin typeface="Calibri"/>
                <a:ea typeface="Arial"/>
              </a:rPr>
              <a:t>______________</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Calibri"/>
                <a:ea typeface="Arial"/>
              </a:rPr>
              <a:t>         </a:t>
            </a:r>
            <a:r>
              <a:rPr b="1" lang="kk-KZ" sz="2800" strike="noStrike" u="none">
                <a:solidFill>
                  <a:srgbClr val="ffffff"/>
                </a:solidFill>
                <a:uFillTx/>
                <a:latin typeface="Calibri"/>
                <a:ea typeface="Arial"/>
              </a:rPr>
              <a:t>«Сәйкестендіру» әдісі. Шығарманың композициялық құрылысы.</a:t>
            </a:r>
            <a:endParaRPr b="0" lang="ru-RU" sz="2800" strike="noStrike" u="none">
              <a:solidFill>
                <a:srgbClr val="000000"/>
              </a:solidFill>
              <a:uFillTx/>
              <a:latin typeface="Calibri"/>
            </a:endParaRPr>
          </a:p>
        </p:txBody>
      </p:sp>
      <p:graphicFrame>
        <p:nvGraphicFramePr>
          <p:cNvPr id="45" name=""/>
          <p:cNvGraphicFramePr/>
          <p:nvPr/>
        </p:nvGraphicFramePr>
        <p:xfrm>
          <a:off x="519120" y="1184400"/>
          <a:ext cx="11086920" cy="5508360"/>
        </p:xfrm>
        <a:graphic>
          <a:graphicData uri="http://schemas.openxmlformats.org/drawingml/2006/table">
            <a:tbl>
              <a:tblPr/>
              <a:tblGrid>
                <a:gridCol w="5543640"/>
                <a:gridCol w="5543280"/>
              </a:tblGrid>
              <a:tr h="96048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басталуы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Ғали қайтыс болып, Жамал айттырылып қойған, сүймеген адамына баруы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3476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дамуы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 мен Ғалидің танысуы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03500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байланысы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Жамалдың бой жетуі, зеректі қыз болып өсуі.</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03536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шиеленісі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rPr>
                        <a:t> </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rPr>
                        <a:t> </a:t>
                      </a:r>
                      <a:r>
                        <a:rPr b="1" lang="kk-KZ" sz="2000" strike="noStrike" u="none">
                          <a:solidFill>
                            <a:srgbClr val="000000"/>
                          </a:solidFill>
                          <a:uFillTx/>
                          <a:latin typeface="Calibri"/>
                        </a:rPr>
                        <a:t>Бақытсыз Жамалдың боранда қаза табуы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65376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шарықтау шегі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Жамалдың дүниеге келуі</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08900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шешімі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 мен Ғалидің қашуы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46" name="Rectangle 5"/>
          <p:cNvSpPr/>
          <p:nvPr/>
        </p:nvSpPr>
        <p:spPr>
          <a:xfrm>
            <a:off x="5510160" y="1184400"/>
            <a:ext cx="12192120" cy="4572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Calibri"/>
                <a:ea typeface="Arial"/>
              </a:rPr>
              <a:t>         </a:t>
            </a:r>
            <a:r>
              <a:rPr b="1" lang="kk-KZ" sz="2800" strike="noStrike" u="none">
                <a:solidFill>
                  <a:srgbClr val="ffffff"/>
                </a:solidFill>
                <a:uFillTx/>
                <a:latin typeface="Calibri"/>
                <a:ea typeface="Arial"/>
              </a:rPr>
              <a:t>«Сәйкестендіру» әдісі. Дұрыс жауабы</a:t>
            </a:r>
            <a:endParaRPr b="0" lang="ru-RU" sz="2800" strike="noStrike" u="none">
              <a:solidFill>
                <a:srgbClr val="000000"/>
              </a:solidFill>
              <a:uFillTx/>
              <a:latin typeface="Calibri"/>
            </a:endParaRPr>
          </a:p>
        </p:txBody>
      </p:sp>
      <p:graphicFrame>
        <p:nvGraphicFramePr>
          <p:cNvPr id="48" name=""/>
          <p:cNvGraphicFramePr/>
          <p:nvPr/>
        </p:nvGraphicFramePr>
        <p:xfrm>
          <a:off x="519120" y="1184400"/>
          <a:ext cx="11086920" cy="4938480"/>
        </p:xfrm>
        <a:graphic>
          <a:graphicData uri="http://schemas.openxmlformats.org/drawingml/2006/table">
            <a:tbl>
              <a:tblPr/>
              <a:tblGrid>
                <a:gridCol w="5543640"/>
                <a:gridCol w="5543280"/>
              </a:tblGrid>
              <a:tr h="64044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басталуы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Жамалдың дүниеге келуі</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3476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дамуы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Жамалдың бой жетуі, зеректі қыз болып өсуі.</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75276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байланысы</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 мен Ғалидің танысуы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6048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шиеленісі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rPr>
                        <a:t> </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Жамал мен Ғалидің қашуы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76032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шарықтау шегі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Ғали қайтыс болып, Жамал айттырылып қойған, сүймеген адамына баруы</a:t>
                      </a: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089720">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Calibri"/>
                        </a:rPr>
                        <a:t>Шығарманың шешімі</a:t>
                      </a:r>
                      <a:endParaRPr b="0" lang="ru-RU" sz="24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20160" rIns="20160" tIns="0" bIns="0" anchor="t">
                      <a:noAutofit/>
                    </a:bodyPr>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Calibri"/>
                        </a:rPr>
                        <a:t>Бақытсыз Жамалдың боранда қаза табуы</a:t>
                      </a:r>
                      <a:endParaRPr b="0" lang="ru-RU" sz="2000" strike="noStrike" u="none">
                        <a:solidFill>
                          <a:srgbClr val="000000"/>
                        </a:solidFill>
                        <a:uFillTx/>
                        <a:latin typeface="Calibri"/>
                      </a:endParaRPr>
                    </a:p>
                    <a:p>
                      <a:pPr algn="just">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20160" marR="201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49" name="Rectangle 5"/>
          <p:cNvSpPr/>
          <p:nvPr/>
        </p:nvSpPr>
        <p:spPr>
          <a:xfrm>
            <a:off x="5510160" y="1184400"/>
            <a:ext cx="12192120" cy="4572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Calibri"/>
                <a:ea typeface="Arial"/>
              </a:rPr>
              <a:t>  </a:t>
            </a:r>
            <a:r>
              <a:rPr b="1" lang="kk-KZ" sz="2800" strike="noStrike" u="none">
                <a:solidFill>
                  <a:srgbClr val="000000"/>
                </a:solidFill>
                <a:uFillTx/>
                <a:latin typeface="Calibri"/>
                <a:ea typeface="Arial"/>
              </a:rPr>
              <a:t>3-тапсырма «Ой - толғаныс кезеңі» </a:t>
            </a:r>
            <a:endParaRPr b="0" lang="ru-RU" sz="2800" strike="noStrike" u="none">
              <a:solidFill>
                <a:srgbClr val="000000"/>
              </a:solidFill>
              <a:uFillTx/>
              <a:latin typeface="Calibri"/>
            </a:endParaRPr>
          </a:p>
        </p:txBody>
      </p:sp>
      <p:sp>
        <p:nvSpPr>
          <p:cNvPr id="51" name="TextBox 1"/>
          <p:cNvSpPr/>
          <p:nvPr/>
        </p:nvSpPr>
        <p:spPr>
          <a:xfrm>
            <a:off x="604800" y="2048040"/>
            <a:ext cx="10723680" cy="316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(Әр қалыпты жазу стратегиясы). Төменде көрсетілген бөлімдердің бірін таңдап, дәптерге жазаша жұмыс орындау.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1-бөлім: М Дулатовтың кітабына жарнама жасау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2-бөлім: Қаламгерге хат жазу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Calibri"/>
                <a:ea typeface="Arial"/>
              </a:rPr>
              <a:t>3-бөлім: Синквейн әдісі. ( бес жолды өлең жазу)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Calibri"/>
                <a:ea typeface="Arial"/>
              </a:rPr>
              <a:t>  </a:t>
            </a:r>
            <a:r>
              <a:rPr b="1" lang="kk-KZ" sz="2000" strike="noStrike" u="none">
                <a:solidFill>
                  <a:srgbClr val="ffffff"/>
                </a:solidFill>
                <a:uFillTx/>
                <a:latin typeface="Calibri"/>
                <a:ea typeface="Arial"/>
              </a:rPr>
              <a:t>«</a:t>
            </a:r>
            <a:r>
              <a:rPr b="1" lang="kk-KZ" sz="2800" strike="noStrike" u="none">
                <a:solidFill>
                  <a:srgbClr val="ffffff"/>
                </a:solidFill>
                <a:uFillTx/>
                <a:latin typeface="Calibri"/>
                <a:ea typeface="Arial"/>
              </a:rPr>
              <a:t>Салыстыру» әдісі</a:t>
            </a:r>
            <a:endParaRPr b="0" lang="ru-RU" sz="2800" strike="noStrike" u="none">
              <a:solidFill>
                <a:srgbClr val="000000"/>
              </a:solidFill>
              <a:uFillTx/>
              <a:latin typeface="Calibri"/>
            </a:endParaRPr>
          </a:p>
        </p:txBody>
      </p:sp>
      <p:sp>
        <p:nvSpPr>
          <p:cNvPr id="53" name="Прямоугольник 5"/>
          <p:cNvSpPr/>
          <p:nvPr/>
        </p:nvSpPr>
        <p:spPr>
          <a:xfrm>
            <a:off x="2374920" y="2825640"/>
            <a:ext cx="3506760" cy="204624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Бүгінгі</a:t>
            </a:r>
            <a:r>
              <a:rPr b="1" lang="kk-KZ" sz="3200" strike="noStrike" u="none">
                <a:solidFill>
                  <a:srgbClr val="ffffff"/>
                </a:solidFill>
                <a:uFillTx/>
                <a:latin typeface="Calibri"/>
              </a:rPr>
              <a:t> </a:t>
            </a:r>
            <a:r>
              <a:rPr b="1" lang="kk-KZ" sz="2800" strike="noStrike" u="none">
                <a:solidFill>
                  <a:srgbClr val="ffffff"/>
                </a:solidFill>
                <a:uFillTx/>
                <a:latin typeface="Calibri"/>
              </a:rPr>
              <a:t>заман</a:t>
            </a:r>
            <a:endParaRPr b="0" lang="ru-RU" sz="2800" strike="noStrike" u="none">
              <a:solidFill>
                <a:srgbClr val="000000"/>
              </a:solidFill>
              <a:uFillTx/>
              <a:latin typeface="Calibri"/>
            </a:endParaRPr>
          </a:p>
        </p:txBody>
      </p:sp>
      <p:sp>
        <p:nvSpPr>
          <p:cNvPr id="54" name="Прямая соединительная линия 7"/>
          <p:cNvSpPr/>
          <p:nvPr/>
        </p:nvSpPr>
        <p:spPr>
          <a:xfrm>
            <a:off x="4129200" y="2825640"/>
            <a:ext cx="0" cy="2046240"/>
          </a:xfrm>
          <a:prstGeom prst="line">
            <a:avLst/>
          </a:prstGeom>
          <a:ln w="648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5" name="Прямая соединительная линия 9"/>
          <p:cNvSpPr/>
          <p:nvPr/>
        </p:nvSpPr>
        <p:spPr>
          <a:xfrm>
            <a:off x="4129200" y="2825640"/>
            <a:ext cx="0" cy="2046240"/>
          </a:xfrm>
          <a:prstGeom prst="line">
            <a:avLst/>
          </a:prstGeom>
          <a:ln w="648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56" name="Прямоугольник 18"/>
          <p:cNvSpPr/>
          <p:nvPr/>
        </p:nvSpPr>
        <p:spPr>
          <a:xfrm>
            <a:off x="6485040" y="2825640"/>
            <a:ext cx="3506760" cy="204624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Calibri"/>
              </a:rPr>
              <a:t>Жамалдың заманы</a:t>
            </a: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5947</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Пользователь Windows</cp:lastModifiedBy>
  <cp:lastPrinted>2020-03-24T14:36:16Z</cp:lastPrinted>
  <dcterms:modified xsi:type="dcterms:W3CDTF">2021-01-08T22:46:56Z</dcterms:modified>
  <cp:revision>444</cp:revision>
  <dc:subject/>
  <dc:title>Презентация PowerPoint</dc:title>
</cp:coreProperties>
</file>