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notesMasterIdLst>
    <p:notesMasterId r:id="rId15"/>
  </p:notesMasterIdLst>
  <p:sldIdLst>
    <p:sldId id="260" r:id="rId2"/>
    <p:sldId id="266" r:id="rId3"/>
    <p:sldId id="286" r:id="rId4"/>
    <p:sldId id="295" r:id="rId5"/>
    <p:sldId id="294" r:id="rId6"/>
    <p:sldId id="296" r:id="rId7"/>
    <p:sldId id="297" r:id="rId8"/>
    <p:sldId id="301" r:id="rId9"/>
    <p:sldId id="302" r:id="rId10"/>
    <p:sldId id="300" r:id="rId11"/>
    <p:sldId id="303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CCFF"/>
    <a:srgbClr val="FAFAFA"/>
    <a:srgbClr val="F9D1A5"/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755" autoAdjust="0"/>
  </p:normalViewPr>
  <p:slideViewPr>
    <p:cSldViewPr snapToGrid="0">
      <p:cViewPr varScale="1">
        <p:scale>
          <a:sx n="63" d="100"/>
          <a:sy n="63" d="100"/>
        </p:scale>
        <p:origin x="7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25168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9466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7414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0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0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7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5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10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9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Второй уровень</a:t>
            </a:r>
          </a:p>
          <a:p>
            <a:pPr lvl="0"/>
            <a:r>
              <a:rPr lang="ru-RU" dirty="0"/>
              <a:t>Третий уровень</a:t>
            </a:r>
          </a:p>
          <a:p>
            <a:pPr lvl="0"/>
            <a:r>
              <a:rPr lang="ru-RU" dirty="0"/>
              <a:t>Четвертый уровень</a:t>
            </a:r>
          </a:p>
          <a:p>
            <a:pPr lvl="0"/>
            <a:r>
              <a:rPr lang="ru-RU" dirty="0"/>
              <a:t>Пятый уровень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8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8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  <p:sldLayoutId id="2147484314" r:id="rId17"/>
    <p:sldLayoutId id="2147484315" r:id="rId18"/>
    <p:sldLayoutId id="2147484316" r:id="rId19"/>
    <p:sldLayoutId id="2147483733" r:id="rId20"/>
    <p:sldLayoutId id="2147483650" r:id="rId21"/>
    <p:sldLayoutId id="2147483721" r:id="rId22"/>
    <p:sldLayoutId id="2147484317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rgbClr val="FFCC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1946" y="516256"/>
            <a:ext cx="9253183" cy="121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бөлім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Махаббат пен абырой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1821" y="2315983"/>
            <a:ext cx="9553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Дулат Исабеков  </a:t>
            </a:r>
          </a:p>
          <a:p>
            <a:pPr algn="ctr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«Әпке» пьесасы (Екінші акт)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79938" y="5486874"/>
            <a:ext cx="2225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әдебиеті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785" y="636996"/>
            <a:ext cx="6714699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тексер! Ықтимал жауап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9FE56-4DF9-41B4-A769-9FBF07E57991}"/>
              </a:ext>
            </a:extLst>
          </p:cNvPr>
          <p:cNvSpPr txBox="1"/>
          <p:nvPr/>
        </p:nvSpPr>
        <p:spPr>
          <a:xfrm>
            <a:off x="1065785" y="1960880"/>
            <a:ext cx="9713975" cy="3605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3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kk-KZ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 анадан туса да, мінездері </a:t>
            </a:r>
            <a:r>
              <a:rPr lang="kk-KZ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әрқилы</a:t>
            </a:r>
            <a:r>
              <a:rPr lang="kk-KZ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ұл-қыздарды қанаттыға қақтырмай, тұмсықтыға </a:t>
            </a:r>
            <a:r>
              <a:rPr lang="kk-KZ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шоқтырмай</a:t>
            </a:r>
            <a:r>
              <a:rPr lang="kk-KZ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бағып-қаққан шаңырақтың үлкені </a:t>
            </a:r>
            <a:r>
              <a:rPr lang="kk-KZ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Қамажай</a:t>
            </a:r>
            <a:r>
              <a:rPr lang="kk-KZ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бауырларының бақыты үшін өмірлік қызығынан бас тартып, артынан ерген іні-сіңлілерінің жолына барлығын құрбан етуге даяр мейірімді жан.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Өрімдей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ұл-қызға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әке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шешені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жоқтатпаған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әпкенің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еңбегі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кетпейді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Өмірге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құштар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соңынан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ерген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қаралары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өмірін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құрбан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жандар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арамызда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кездесіп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жатады</a:t>
            </a:r>
            <a:r>
              <a:rPr lang="kk-KZ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Сонымен бірге отбасын құрған әпкелеріміз ұқыптылық пен жауапкершілікті қатар ұстай отырып шаңырақтағы құт-берекені сақтай біледі. 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дегенде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әпкелер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әрдайым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сіңлілері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інілері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үлгі-өнеге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біледі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kk-K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7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949" y="1218569"/>
            <a:ext cx="9931021" cy="109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</a:pPr>
            <a:r>
              <a:rPr lang="kk-KZ" sz="3200" b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Бекіту сұрағы</a:t>
            </a:r>
          </a:p>
          <a:p>
            <a:pPr>
              <a:lnSpc>
                <a:spcPts val="1470"/>
              </a:lnSpc>
            </a:pPr>
            <a:endParaRPr lang="kk-KZ" sz="3200" b="1" dirty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endParaRPr lang="kk-KZ" sz="3200" b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endParaRPr lang="kk-KZ" sz="2800" b="1" dirty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kk-KZ" sz="2800" b="1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Қамажай</a:t>
            </a:r>
            <a:r>
              <a:rPr lang="kk-KZ" sz="2800" b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бауырларына аналық жылу бере алды ма?</a:t>
            </a:r>
          </a:p>
        </p:txBody>
      </p:sp>
    </p:spTree>
    <p:extLst>
      <p:ext uri="{BB962C8B-B14F-4D97-AF65-F5344CB8AC3E}">
        <p14:creationId xmlns:p14="http://schemas.microsoft.com/office/powerpoint/2010/main" val="155775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ctr" fontAlgn="base">
              <a:spcAft>
                <a:spcPts val="0"/>
              </a:spcAft>
            </a:pPr>
            <a:endParaRPr lang="kk-KZ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Шығармадағы материалдық және рухани құндылықтарды заманауи тұрғыда салыстырдық;</a:t>
            </a:r>
            <a:endParaRPr lang="kk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-Жаңашылдығына баға бердік.</a:t>
            </a:r>
            <a:endParaRPr lang="kk-K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3" y="4739409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2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416" y="1023815"/>
            <a:ext cx="302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4460" y="1904832"/>
            <a:ext cx="6987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8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Әпке </a:t>
            </a:r>
            <a:r>
              <a:rPr lang="ru-RU" sz="28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kk-KZ" sz="28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жанашыр адам</a:t>
            </a:r>
            <a:r>
              <a:rPr lang="kk-KZ" sz="28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kk-KZ" sz="2800" dirty="0" err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ойтолғау</a:t>
            </a:r>
            <a:r>
              <a:rPr lang="kk-KZ" sz="28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жазу.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0893" y="680774"/>
            <a:ext cx="498696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мақсаттары: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6377" y="1509976"/>
            <a:ext cx="8516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Б/С 2 Шығармадағы материалдық және рухани құндылықтарды заманауи тұрғыда салыстырып, жаңашылдығына баға беру;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0440" y="1836594"/>
            <a:ext cx="8175009" cy="240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Шығармадағы материалдық және рухани құндылықтарды заманауи тұрғыда салыстырады;</a:t>
            </a:r>
            <a:endParaRPr lang="kk-K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-Жаңашылдығына баға береді;</a:t>
            </a:r>
            <a:endParaRPr lang="kk-K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508001" y="-12444"/>
            <a:ext cx="11135360" cy="21255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Ойт</a:t>
            </a:r>
            <a:r>
              <a:rPr lang="kk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үрткі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сұрағы</a:t>
            </a: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Д.Исабековтің</a:t>
            </a:r>
            <a:r>
              <a:rPr lang="kk-KZ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«Әпке» шығармасынан бойыңа қандай жақсы қасиеттерді сіңіре алдың? деген сұрақ төңірегінде </a:t>
            </a:r>
            <a:r>
              <a:rPr lang="kk-KZ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ойтолғау</a:t>
            </a:r>
            <a:r>
              <a:rPr lang="kk-KZ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жасайды</a:t>
            </a:r>
            <a:r>
              <a:rPr lang="kk-KZ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4438" y="3536581"/>
            <a:ext cx="221750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Т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46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1087" y="498635"/>
            <a:ext cx="1005385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1-тапсырма.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A59248-BE58-4AB9-904D-710C7DB36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32" y="1102820"/>
            <a:ext cx="9631846" cy="4281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Ш</a:t>
            </a:r>
            <a:r>
              <a:rPr lang="kk-KZ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ығарманың басты кейіпкерлеріне  үш сөйлеммен өз сөзімен мінездеме беріңдер.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Қамажай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…………………………………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Омар </a:t>
            </a:r>
            <a:r>
              <a:rPr lang="ru-RU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……………………………………..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Темірбек </a:t>
            </a:r>
            <a:r>
              <a:rPr lang="ru-RU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…………………………………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Нәзила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……………………………………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kk-KZ" sz="20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Дескрипторы: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Басты кейіпкерлеріне үш сөйлеммен мінездеме береді;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Кейіпкерлердің негізгі қасиеттерін ашады;</a:t>
            </a:r>
            <a:endParaRPr lang="kk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18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1087" y="498635"/>
            <a:ext cx="1005385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тексер!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D3E937-7938-4FBB-9410-9A4D9223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32" y="1239520"/>
            <a:ext cx="10247496" cy="43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1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818" y="578600"/>
            <a:ext cx="10503262" cy="83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2-тапсырма. </a:t>
            </a:r>
            <a:r>
              <a:rPr kumimoji="0" lang="kk-KZ" alt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Кейіпкерлер мен олардың сөздерін сәйкестендіріңдер</a:t>
            </a:r>
            <a:endParaRPr kumimoji="0" lang="kk-KZ" altLang="kk-K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C1F21E7-2AA1-430E-83F3-DDD517AEF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98298"/>
              </p:ext>
            </p:extLst>
          </p:nvPr>
        </p:nvGraphicFramePr>
        <p:xfrm>
          <a:off x="1066070" y="1199102"/>
          <a:ext cx="9662890" cy="412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637">
                  <a:extLst>
                    <a:ext uri="{9D8B030D-6E8A-4147-A177-3AD203B41FA5}">
                      <a16:colId xmlns:a16="http://schemas.microsoft.com/office/drawing/2014/main" val="3732397347"/>
                    </a:ext>
                  </a:extLst>
                </a:gridCol>
                <a:gridCol w="1094729">
                  <a:extLst>
                    <a:ext uri="{9D8B030D-6E8A-4147-A177-3AD203B41FA5}">
                      <a16:colId xmlns:a16="http://schemas.microsoft.com/office/drawing/2014/main" val="1077308785"/>
                    </a:ext>
                  </a:extLst>
                </a:gridCol>
                <a:gridCol w="5685524">
                  <a:extLst>
                    <a:ext uri="{9D8B030D-6E8A-4147-A177-3AD203B41FA5}">
                      <a16:colId xmlns:a16="http://schemas.microsoft.com/office/drawing/2014/main" val="721127292"/>
                    </a:ext>
                  </a:extLst>
                </a:gridCol>
              </a:tblGrid>
              <a:tr h="111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Кейіпкерлер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Кімнің сөзі?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1413279537"/>
                  </a:ext>
                </a:extLst>
              </a:tr>
              <a:tr h="390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Қамажай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Ничего, ничего, мамуля. Қуаныш атаулының ойда жоқта болғаны жақсы. Күнбұрын білген қуаныш – қуаныш емес.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3813623939"/>
                  </a:ext>
                </a:extLst>
              </a:tr>
              <a:tr h="95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Нәзила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Сонымен, тоқ етерін айтсам, бақыт дегеннің өзін бірнеше салаға бөлуге болады. Отбасындағы, қызметтегі, махаббат, тағы-тағылар саласында...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Қорытып айтқанда, бақыт деген – жеңіс немесе жеңіске апарар күрес.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383222871"/>
                  </a:ext>
                </a:extLst>
              </a:tr>
              <a:tr h="482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Темірбек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Бұрын мына жерде Ом, мына жерде Тим отыратын. Енді бәрі жоқ. Олар бізді енді сағынбайды.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1262395452"/>
                  </a:ext>
                </a:extLst>
              </a:tr>
              <a:tr h="489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Омар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Теміржан, қой, қарағым. Сені ... сені бөтен деп ... Тойды жасаймыз, дүрілдетіп тұрып жасаймыз. Ақша деген табылады...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2993941226"/>
                  </a:ext>
                </a:extLst>
              </a:tr>
              <a:tr h="886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Ермек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Мінезім солай. Не тапсам да, тілімнен табатын шығармын. Бірақ сені келемеждеп не табам? Мен... бәрін түсінем. Түсінем деп жүріп ештеңе </a:t>
                      </a:r>
                      <a:r>
                        <a:rPr lang="kk-K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байқамағына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таңғалам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Адам жанының бұл да бір жұмбақ сыры ғой. Айтқаның дұрыс болды. Шын жүрегімнен тілектеспін.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348566926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33CDD59-5E95-4F58-BE00-384EE808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85" y="5621027"/>
            <a:ext cx="41936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</a:t>
            </a:r>
            <a:endParaRPr kumimoji="0" lang="kk-KZ" altLang="kk-K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-Кейіпкерлер мен олардың сөздерін сәйкестендіреді;</a:t>
            </a:r>
            <a:endParaRPr kumimoji="0" lang="kk-KZ" altLang="kk-K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-Өз көзқарастарын білдіреді;</a:t>
            </a:r>
            <a:endParaRPr kumimoji="0" lang="kk-KZ" altLang="kk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7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197" y="252858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3790" y="610316"/>
            <a:ext cx="213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 тексер!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942C604-B7C6-4A21-809A-3888F0BD2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86073"/>
              </p:ext>
            </p:extLst>
          </p:nvPr>
        </p:nvGraphicFramePr>
        <p:xfrm>
          <a:off x="1076960" y="1071981"/>
          <a:ext cx="9875521" cy="5437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799">
                  <a:extLst>
                    <a:ext uri="{9D8B030D-6E8A-4147-A177-3AD203B41FA5}">
                      <a16:colId xmlns:a16="http://schemas.microsoft.com/office/drawing/2014/main" val="1112183099"/>
                    </a:ext>
                  </a:extLst>
                </a:gridCol>
                <a:gridCol w="1148041">
                  <a:extLst>
                    <a:ext uri="{9D8B030D-6E8A-4147-A177-3AD203B41FA5}">
                      <a16:colId xmlns:a16="http://schemas.microsoft.com/office/drawing/2014/main" val="1072139013"/>
                    </a:ext>
                  </a:extLst>
                </a:gridCol>
                <a:gridCol w="5982681">
                  <a:extLst>
                    <a:ext uri="{9D8B030D-6E8A-4147-A177-3AD203B41FA5}">
                      <a16:colId xmlns:a16="http://schemas.microsoft.com/office/drawing/2014/main" val="3915265974"/>
                    </a:ext>
                  </a:extLst>
                </a:gridCol>
              </a:tblGrid>
              <a:tr h="296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Кімнің сөзі?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2275078035"/>
                  </a:ext>
                </a:extLst>
              </a:tr>
              <a:tr h="550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Қамажай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Ничего, ничего, мамуля. Қуаныш атаулының ойда жоқта болғаны жақсы. Күнбұрын білген қуаныш – қуаныш емес.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561601197"/>
                  </a:ext>
                </a:extLst>
              </a:tr>
              <a:tr h="1539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Нәзила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Сонымен, тоқ етерін айтсам, бақыт дегеннің өзін бірнеше салаға бөлуге болады. Отбасындағы, қызметтегі, махаббат, тағы-тағылар саласында...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Қорытып айтқанда, бақыт деген – жеңіс немесе жеңіске апарар күрес.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1033606173"/>
                  </a:ext>
                </a:extLst>
              </a:tr>
              <a:tr h="1002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Темірбек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Бұрын мына жерде Ом, мына жерде </a:t>
                      </a:r>
                      <a:r>
                        <a:rPr lang="kk-KZ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отыратын. Енді бәрі жоқ. Олар бізді енді сағынбайды.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3630405718"/>
                  </a:ext>
                </a:extLst>
              </a:tr>
              <a:tr h="638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Омар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Теміржан, қой, қарағым. Сені ... сені бөтен деп ... Тойды жасаймыз, дүрілдетіп тұрып жасаймыз. Ақша деген табылады...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323538087"/>
                  </a:ext>
                </a:extLst>
              </a:tr>
              <a:tr h="1409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Ермек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Мінезім солай. Не тапсам да, тілімнен табатын шығармын. Бірақ сені келемеждеп не табам? Мен... бәрін түсінем. Түсінем деп жүріп ештеңе </a:t>
                      </a:r>
                      <a:r>
                        <a:rPr lang="kk-KZ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байқамағына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таңғалам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Адам жанының бұл да бір жұмбақ сыры ғой. Айтқаның дұрыс болды. Шын жүрегімнен тілектеспін.</a:t>
                      </a:r>
                      <a:endParaRPr lang="kk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06" marR="38806" marT="0" marB="0"/>
                </a:tc>
                <a:extLst>
                  <a:ext uri="{0D108BD9-81ED-4DB2-BD59-A6C34878D82A}">
                    <a16:rowId xmlns:a16="http://schemas.microsoft.com/office/drawing/2014/main" val="1914782638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90DB618-F558-47B0-91DA-CC191AAE6237}"/>
              </a:ext>
            </a:extLst>
          </p:cNvPr>
          <p:cNvCxnSpPr>
            <a:cxnSpLocks/>
          </p:cNvCxnSpPr>
          <p:nvPr/>
        </p:nvCxnSpPr>
        <p:spPr>
          <a:xfrm flipV="1">
            <a:off x="3952240" y="1686560"/>
            <a:ext cx="924560" cy="2104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3283176-F71F-4E79-B927-16A2142E3270}"/>
              </a:ext>
            </a:extLst>
          </p:cNvPr>
          <p:cNvCxnSpPr>
            <a:cxnSpLocks/>
          </p:cNvCxnSpPr>
          <p:nvPr/>
        </p:nvCxnSpPr>
        <p:spPr>
          <a:xfrm flipV="1">
            <a:off x="3881120" y="3790574"/>
            <a:ext cx="995680" cy="2244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255CAC7-41F2-4E67-9F73-1927815BB3C8}"/>
              </a:ext>
            </a:extLst>
          </p:cNvPr>
          <p:cNvCxnSpPr/>
          <p:nvPr/>
        </p:nvCxnSpPr>
        <p:spPr>
          <a:xfrm>
            <a:off x="3952240" y="1615440"/>
            <a:ext cx="924560" cy="330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1EAF21C-C749-45C6-B1F8-2C18E5A730C1}"/>
              </a:ext>
            </a:extLst>
          </p:cNvPr>
          <p:cNvCxnSpPr>
            <a:cxnSpLocks/>
          </p:cNvCxnSpPr>
          <p:nvPr/>
        </p:nvCxnSpPr>
        <p:spPr>
          <a:xfrm>
            <a:off x="3881120" y="2621280"/>
            <a:ext cx="873760" cy="307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C615EF1-5036-413C-A0A1-A702543B0873}"/>
              </a:ext>
            </a:extLst>
          </p:cNvPr>
          <p:cNvCxnSpPr>
            <a:cxnSpLocks/>
          </p:cNvCxnSpPr>
          <p:nvPr/>
        </p:nvCxnSpPr>
        <p:spPr>
          <a:xfrm flipV="1">
            <a:off x="3952240" y="2738567"/>
            <a:ext cx="995680" cy="2067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9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612" y="614909"/>
            <a:ext cx="9316872" cy="418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3-тапсырма. 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 үзіндіден басты кейіпкер </a:t>
            </a:r>
            <a:r>
              <a:rPr lang="kk-K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Қамажайдың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рухани адамгершілік қасиетін заманауи тұрғыда салыстырып, жаңашылдығына баға беріңіз.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Басты кейіпкер - </a:t>
            </a:r>
            <a:r>
              <a:rPr lang="kk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Қамажай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алдынан шыққан қиыншылықтарды көтере білген, бауырларына қамқор жан туралы айтылады. Драмада </a:t>
            </a:r>
            <a:r>
              <a:rPr lang="kk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Қамажайдың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өмірге құштар жан екенін байқаймыз. Ата-анасынан жастай айырылған ол - өз өмірін тек бауырларына арнаймын деп жеке өмірі жайлы ойлауды қояды, оны </a:t>
            </a:r>
            <a:r>
              <a:rPr lang="kk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Қабен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атты жігітке " </a:t>
            </a:r>
            <a:r>
              <a:rPr lang="kk-K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Қабен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ол...ол қиын сияқты, бауырларымды қиып тастай алмаймын, олар әлі мен үшін бала, өздігінен өмір сүретініне күмәнім бар..." деп ұсынысына кері жауап қайтарғанынан білеміз. 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A5B62-7038-4B5B-9EFA-8EE825BFB6DF}"/>
              </a:ext>
            </a:extLst>
          </p:cNvPr>
          <p:cNvSpPr txBox="1"/>
          <p:nvPr/>
        </p:nvSpPr>
        <p:spPr>
          <a:xfrm>
            <a:off x="1650516" y="4533392"/>
            <a:ext cx="6096000" cy="170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Заманауи тұрғыда салыстырады;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-Жаңашылдығына баға береді;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18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65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3024</TotalTime>
  <Words>731</Words>
  <Application>Microsoft Office PowerPoint</Application>
  <PresentationFormat>Широкоэкранный</PresentationFormat>
  <Paragraphs>102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Open Sans Light</vt:lpstr>
      <vt:lpstr>Arial</vt:lpstr>
      <vt:lpstr>Calibri</vt:lpstr>
      <vt:lpstr>Garamond</vt:lpstr>
      <vt:lpstr>Times New Roman</vt:lpstr>
      <vt:lpstr>Verdana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Мектеп80</cp:lastModifiedBy>
  <cp:revision>131</cp:revision>
  <dcterms:created xsi:type="dcterms:W3CDTF">2020-03-23T04:56:31Z</dcterms:created>
  <dcterms:modified xsi:type="dcterms:W3CDTF">2021-01-19T11:26:55Z</dcterms:modified>
</cp:coreProperties>
</file>