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59" r:id="rId3"/>
    <p:sldId id="311" r:id="rId4"/>
    <p:sldId id="313" r:id="rId5"/>
    <p:sldId id="346" r:id="rId6"/>
    <p:sldId id="329" r:id="rId7"/>
    <p:sldId id="330" r:id="rId8"/>
    <p:sldId id="331" r:id="rId9"/>
    <p:sldId id="332" r:id="rId10"/>
    <p:sldId id="340" r:id="rId11"/>
    <p:sldId id="343" r:id="rId12"/>
    <p:sldId id="335" r:id="rId13"/>
    <p:sldId id="345" r:id="rId14"/>
    <p:sldId id="347" r:id="rId15"/>
    <p:sldId id="326" r:id="rId16"/>
  </p:sldIdLst>
  <p:sldSz cx="10693400" cy="7561263"/>
  <p:notesSz cx="6797675" cy="9928225"/>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Comfortaa" panose="020B0604020202020204" charset="0"/>
      <p:regular r:id="rId26"/>
      <p:bold r:id="rId27"/>
    </p:embeddedFont>
  </p:embeddedFontLst>
  <p:defaultTextStyle>
    <a:defPPr>
      <a:defRPr lang="ru-RU"/>
    </a:defPPr>
    <a:lvl1pPr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96888" indent="-39688"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95363" indent="-80963"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492250" indent="-120650"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990725" indent="-161925"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382">
          <p15:clr>
            <a:srgbClr val="A4A3A4"/>
          </p15:clr>
        </p15:guide>
        <p15:guide id="2" orient="horz" pos="2626">
          <p15:clr>
            <a:srgbClr val="A4A3A4"/>
          </p15:clr>
        </p15:guide>
        <p15:guide id="3" orient="horz" pos="2160">
          <p15:clr>
            <a:srgbClr val="A4A3A4"/>
          </p15:clr>
        </p15:guide>
        <p15:guide id="4" pos="3909">
          <p15:clr>
            <a:srgbClr val="A4A3A4"/>
          </p15:clr>
        </p15:guide>
        <p15:guide id="5" pos="4571">
          <p15:clr>
            <a:srgbClr val="A4A3A4"/>
          </p15:clr>
        </p15:guide>
        <p15:guide id="6" pos="2880">
          <p15:clr>
            <a:srgbClr val="A4A3A4"/>
          </p15:clr>
        </p15:guide>
        <p15:guide id="7"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EF1"/>
    <a:srgbClr val="00B050"/>
    <a:srgbClr val="9BBB59"/>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0126" autoAdjust="0"/>
  </p:normalViewPr>
  <p:slideViewPr>
    <p:cSldViewPr snapToGrid="0">
      <p:cViewPr varScale="1">
        <p:scale>
          <a:sx n="52" d="100"/>
          <a:sy n="52" d="100"/>
        </p:scale>
        <p:origin x="72" y="374"/>
      </p:cViewPr>
      <p:guideLst>
        <p:guide orient="horz" pos="2382"/>
        <p:guide orient="horz" pos="2626"/>
        <p:guide orient="horz" pos="2160"/>
        <p:guide pos="3909"/>
        <p:guide pos="4571"/>
        <p:guide pos="2880"/>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1" name="Google Shape;4;n"/>
          <p:cNvSpPr txBox="1">
            <a:spLocks noGrp="1"/>
          </p:cNvSpPr>
          <p:nvPr>
            <p:ph type="dt" idx="10"/>
          </p:nvPr>
        </p:nvSpPr>
        <p:spPr bwMode="auto">
          <a:xfrm>
            <a:off x="3849688" y="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2" name="Google Shape;5;n"/>
          <p:cNvSpPr>
            <a:spLocks noGrp="1" noRot="1" noChangeAspect="1"/>
          </p:cNvSpPr>
          <p:nvPr>
            <p:ph type="sldImg" idx="3"/>
          </p:nvPr>
        </p:nvSpPr>
        <p:spPr bwMode="auto">
          <a:xfrm>
            <a:off x="1030288" y="1241425"/>
            <a:ext cx="4737100" cy="33496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53" name="Google Shape;6;n"/>
          <p:cNvSpPr txBox="1">
            <a:spLocks noGrp="1"/>
          </p:cNvSpPr>
          <p:nvPr>
            <p:ph type="body" idx="1"/>
          </p:nvPr>
        </p:nvSpPr>
        <p:spPr bwMode="auto">
          <a:xfrm>
            <a:off x="679450" y="4778375"/>
            <a:ext cx="54387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ru-RU" altLang="ru-RU" smtClean="0">
              <a:sym typeface="Arial" panose="020B0604020202020204" pitchFamily="34" charset="0"/>
            </a:endParaRPr>
          </a:p>
        </p:txBody>
      </p:sp>
      <p:sp>
        <p:nvSpPr>
          <p:cNvPr id="2054" name="Google Shape;7;n"/>
          <p:cNvSpPr txBox="1">
            <a:spLocks noGrp="1"/>
          </p:cNvSpPr>
          <p:nvPr>
            <p:ph type="ftr" idx="11"/>
          </p:nvPr>
        </p:nvSpPr>
        <p:spPr bwMode="auto">
          <a:xfrm>
            <a:off x="0"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5" name="Google Shape;8;n"/>
          <p:cNvSpPr txBox="1">
            <a:spLocks noGrp="1"/>
          </p:cNvSpPr>
          <p:nvPr>
            <p:ph type="sldNum" idx="12"/>
          </p:nvPr>
        </p:nvSpPr>
        <p:spPr bwMode="auto">
          <a:xfrm>
            <a:off x="3849688"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Arial" pitchFamily="34" charset="0"/>
              <a:buNone/>
              <a:defRPr sz="1200">
                <a:latin typeface="Calibri" pitchFamily="34" charset="0"/>
                <a:cs typeface="Calibri" pitchFamily="34" charset="0"/>
                <a:sym typeface="Calibri" pitchFamily="34" charset="0"/>
              </a:defRPr>
            </a:lvl1pPr>
          </a:lstStyle>
          <a:p>
            <a:pPr>
              <a:defRPr/>
            </a:pPr>
            <a:fld id="{999C2E08-574C-4CDC-B13D-B643A0E01F2E}" type="slidenum">
              <a:rPr lang="ru-RU" altLang="ru-RU"/>
              <a:pPr>
                <a:defRPr/>
              </a:pPr>
              <a:t>‹#›</a:t>
            </a:fld>
            <a:endParaRPr lang="ru-RU" altLang="ru-RU"/>
          </a:p>
        </p:txBody>
      </p:sp>
    </p:spTree>
    <p:extLst>
      <p:ext uri="{BB962C8B-B14F-4D97-AF65-F5344CB8AC3E}">
        <p14:creationId xmlns:p14="http://schemas.microsoft.com/office/powerpoint/2010/main" val="13945623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96888"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73;p1: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4099" name="Google Shape;74;p1: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54921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anose="020F0502020204030204" pitchFamily="34" charset="0"/>
              <a:cs typeface="Arial" panose="020B0604020202020204" pitchFamily="34" charset="0"/>
              <a:sym typeface="Calibri" panose="020F0502020204030204" pitchFamily="34" charset="0"/>
            </a:endParaRPr>
          </a:p>
        </p:txBody>
      </p:sp>
      <p:sp>
        <p:nvSpPr>
          <p:cNvPr id="3481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9404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72837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2662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5612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49615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74592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3686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763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anose="020F0502020204030204" pitchFamily="34" charset="0"/>
              <a:cs typeface="Arial" panose="020B0604020202020204" pitchFamily="34" charset="0"/>
              <a:sym typeface="Calibri" panose="020F0502020204030204" pitchFamily="34" charset="0"/>
            </a:endParaRPr>
          </a:p>
        </p:txBody>
      </p:sp>
      <p:sp>
        <p:nvSpPr>
          <p:cNvPr id="819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51264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10243"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19109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1433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41176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1433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99440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8066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41714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22531"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29482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anose="020F0502020204030204" pitchFamily="34" charset="0"/>
              <a:cs typeface="Arial" panose="020B060402020202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18418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B0B0AA99-73D6-45AC-9457-030028D80E2D}" type="slidenum">
              <a:rPr lang="ru-RU" altLang="ru-RU"/>
              <a:pPr>
                <a:defRPr/>
              </a:pPr>
              <a:t>‹#›</a:t>
            </a:fld>
            <a:endParaRPr lang="ru-RU" altLang="ru-RU"/>
          </a:p>
        </p:txBody>
      </p:sp>
    </p:spTree>
    <p:extLst>
      <p:ext uri="{BB962C8B-B14F-4D97-AF65-F5344CB8AC3E}">
        <p14:creationId xmlns:p14="http://schemas.microsoft.com/office/powerpoint/2010/main" val="3763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2261D0EC-61F8-4368-A052-6EC6AC1510AD}" type="slidenum">
              <a:rPr lang="ru-RU" altLang="ru-RU"/>
              <a:pPr>
                <a:defRPr/>
              </a:pPr>
              <a:t>‹#›</a:t>
            </a:fld>
            <a:endParaRPr lang="ru-RU" altLang="ru-RU"/>
          </a:p>
        </p:txBody>
      </p:sp>
    </p:spTree>
    <p:extLst>
      <p:ext uri="{BB962C8B-B14F-4D97-AF65-F5344CB8AC3E}">
        <p14:creationId xmlns:p14="http://schemas.microsoft.com/office/powerpoint/2010/main" val="133529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6E45EB1F-B35B-4B19-9752-F8AF29BF8BDC}" type="slidenum">
              <a:rPr lang="ru-RU" altLang="ru-RU"/>
              <a:pPr>
                <a:defRPr/>
              </a:pPr>
              <a:t>‹#›</a:t>
            </a:fld>
            <a:endParaRPr lang="ru-RU" altLang="ru-RU"/>
          </a:p>
        </p:txBody>
      </p:sp>
    </p:spTree>
    <p:extLst>
      <p:ext uri="{BB962C8B-B14F-4D97-AF65-F5344CB8AC3E}">
        <p14:creationId xmlns:p14="http://schemas.microsoft.com/office/powerpoint/2010/main" val="315029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80BB2630-537D-476C-A4DD-8A9EDC3CBD9A}" type="slidenum">
              <a:rPr lang="ru-RU" altLang="ru-RU"/>
              <a:pPr>
                <a:defRPr/>
              </a:pPr>
              <a:t>‹#›</a:t>
            </a:fld>
            <a:endParaRPr lang="ru-RU" altLang="ru-RU"/>
          </a:p>
        </p:txBody>
      </p:sp>
    </p:spTree>
    <p:extLst>
      <p:ext uri="{BB962C8B-B14F-4D97-AF65-F5344CB8AC3E}">
        <p14:creationId xmlns:p14="http://schemas.microsoft.com/office/powerpoint/2010/main" val="303782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611AD4C8-6B83-4D56-A759-1801C7DC269E}" type="slidenum">
              <a:rPr lang="ru-RU" altLang="ru-RU"/>
              <a:pPr>
                <a:defRPr/>
              </a:pPr>
              <a:t>‹#›</a:t>
            </a:fld>
            <a:endParaRPr lang="ru-RU" altLang="ru-RU"/>
          </a:p>
        </p:txBody>
      </p:sp>
    </p:spTree>
    <p:extLst>
      <p:ext uri="{BB962C8B-B14F-4D97-AF65-F5344CB8AC3E}">
        <p14:creationId xmlns:p14="http://schemas.microsoft.com/office/powerpoint/2010/main" val="342506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A7ACD5C9-CE4D-40EC-BEC6-70084692156F}" type="slidenum">
              <a:rPr lang="ru-RU" altLang="ru-RU"/>
              <a:pPr>
                <a:defRPr/>
              </a:pPr>
              <a:t>‹#›</a:t>
            </a:fld>
            <a:endParaRPr lang="ru-RU" altLang="ru-RU"/>
          </a:p>
        </p:txBody>
      </p:sp>
    </p:spTree>
    <p:extLst>
      <p:ext uri="{BB962C8B-B14F-4D97-AF65-F5344CB8AC3E}">
        <p14:creationId xmlns:p14="http://schemas.microsoft.com/office/powerpoint/2010/main" val="120155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ln/>
        </p:spPr>
        <p:txBody>
          <a:bodyPr/>
          <a:lstStyle>
            <a:lvl1pPr>
              <a:defRPr/>
            </a:lvl1pPr>
          </a:lstStyle>
          <a:p>
            <a:pPr>
              <a:defRPr/>
            </a:pPr>
            <a:endParaRPr lang="ru-RU" altLang="ru-RU"/>
          </a:p>
        </p:txBody>
      </p:sp>
      <p:sp>
        <p:nvSpPr>
          <p:cNvPr id="8"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a:ln/>
        </p:spPr>
        <p:txBody>
          <a:bodyPr/>
          <a:lstStyle>
            <a:lvl1pPr>
              <a:defRPr/>
            </a:lvl1pPr>
          </a:lstStyle>
          <a:p>
            <a:pPr>
              <a:defRPr/>
            </a:pPr>
            <a:fld id="{646F2A44-1EB9-4642-A39A-15463F0E469B}" type="slidenum">
              <a:rPr lang="ru-RU" altLang="ru-RU"/>
              <a:pPr>
                <a:defRPr/>
              </a:pPr>
              <a:t>‹#›</a:t>
            </a:fld>
            <a:endParaRPr lang="ru-RU" altLang="ru-RU"/>
          </a:p>
        </p:txBody>
      </p:sp>
    </p:spTree>
    <p:extLst>
      <p:ext uri="{BB962C8B-B14F-4D97-AF65-F5344CB8AC3E}">
        <p14:creationId xmlns:p14="http://schemas.microsoft.com/office/powerpoint/2010/main" val="140850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a:ln/>
        </p:spPr>
        <p:txBody>
          <a:bodyPr/>
          <a:lstStyle>
            <a:lvl1pPr>
              <a:defRPr/>
            </a:lvl1pPr>
          </a:lstStyle>
          <a:p>
            <a:pPr>
              <a:defRPr/>
            </a:pPr>
            <a:endParaRPr lang="ru-RU" altLang="ru-RU"/>
          </a:p>
        </p:txBody>
      </p:sp>
      <p:sp>
        <p:nvSpPr>
          <p:cNvPr id="4"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5" name="Номер слайда 5"/>
          <p:cNvSpPr>
            <a:spLocks noGrp="1"/>
          </p:cNvSpPr>
          <p:nvPr>
            <p:ph type="sldNum" sz="quarter" idx="12"/>
          </p:nvPr>
        </p:nvSpPr>
        <p:spPr>
          <a:ln/>
        </p:spPr>
        <p:txBody>
          <a:bodyPr/>
          <a:lstStyle>
            <a:lvl1pPr>
              <a:defRPr/>
            </a:lvl1pPr>
          </a:lstStyle>
          <a:p>
            <a:pPr>
              <a:defRPr/>
            </a:pPr>
            <a:fld id="{F5BCC381-53C6-4E41-BD4A-21FA868A8292}" type="slidenum">
              <a:rPr lang="ru-RU" altLang="ru-RU"/>
              <a:pPr>
                <a:defRPr/>
              </a:pPr>
              <a:t>‹#›</a:t>
            </a:fld>
            <a:endParaRPr lang="ru-RU" altLang="ru-RU"/>
          </a:p>
        </p:txBody>
      </p:sp>
    </p:spTree>
    <p:extLst>
      <p:ext uri="{BB962C8B-B14F-4D97-AF65-F5344CB8AC3E}">
        <p14:creationId xmlns:p14="http://schemas.microsoft.com/office/powerpoint/2010/main" val="21275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ln/>
        </p:spPr>
        <p:txBody>
          <a:bodyPr/>
          <a:lstStyle>
            <a:lvl1pPr>
              <a:defRPr/>
            </a:lvl1pPr>
          </a:lstStyle>
          <a:p>
            <a:pPr>
              <a:defRPr/>
            </a:pPr>
            <a:endParaRPr lang="ru-RU" altLang="ru-RU"/>
          </a:p>
        </p:txBody>
      </p:sp>
      <p:sp>
        <p:nvSpPr>
          <p:cNvPr id="3"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a:ln/>
        </p:spPr>
        <p:txBody>
          <a:bodyPr/>
          <a:lstStyle>
            <a:lvl1pPr>
              <a:defRPr/>
            </a:lvl1pPr>
          </a:lstStyle>
          <a:p>
            <a:pPr>
              <a:defRPr/>
            </a:pPr>
            <a:fld id="{6958ECC1-C982-4C07-A21B-029D251052C0}" type="slidenum">
              <a:rPr lang="ru-RU" altLang="ru-RU"/>
              <a:pPr>
                <a:defRPr/>
              </a:pPr>
              <a:t>‹#›</a:t>
            </a:fld>
            <a:endParaRPr lang="ru-RU" altLang="ru-RU"/>
          </a:p>
        </p:txBody>
      </p:sp>
    </p:spTree>
    <p:extLst>
      <p:ext uri="{BB962C8B-B14F-4D97-AF65-F5344CB8AC3E}">
        <p14:creationId xmlns:p14="http://schemas.microsoft.com/office/powerpoint/2010/main" val="35441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9A4B63BB-F85A-4704-9E17-88B4FF1D84B4}" type="slidenum">
              <a:rPr lang="ru-RU" altLang="ru-RU"/>
              <a:pPr>
                <a:defRPr/>
              </a:pPr>
              <a:t>‹#›</a:t>
            </a:fld>
            <a:endParaRPr lang="ru-RU" altLang="ru-RU"/>
          </a:p>
        </p:txBody>
      </p:sp>
    </p:spTree>
    <p:extLst>
      <p:ext uri="{BB962C8B-B14F-4D97-AF65-F5344CB8AC3E}">
        <p14:creationId xmlns:p14="http://schemas.microsoft.com/office/powerpoint/2010/main" val="402800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rtlCol="0">
            <a:normAutofit/>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endParaRPr lang="ru-RU" noProof="0"/>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BFAC863B-21A1-4A12-97AB-741EB9B8BC0B}" type="slidenum">
              <a:rPr lang="ru-RU" altLang="ru-RU"/>
              <a:pPr>
                <a:defRPr/>
              </a:pPr>
              <a:t>‹#›</a:t>
            </a:fld>
            <a:endParaRPr lang="ru-RU" altLang="ru-RU"/>
          </a:p>
        </p:txBody>
      </p:sp>
    </p:spTree>
    <p:extLst>
      <p:ext uri="{BB962C8B-B14F-4D97-AF65-F5344CB8AC3E}">
        <p14:creationId xmlns:p14="http://schemas.microsoft.com/office/powerpoint/2010/main" val="364856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53498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Дата 3"/>
          <p:cNvSpPr>
            <a:spLocks noGrp="1"/>
          </p:cNvSpPr>
          <p:nvPr>
            <p:ph type="dt" sz="half" idx="2"/>
          </p:nvPr>
        </p:nvSpPr>
        <p:spPr bwMode="auto">
          <a:xfrm>
            <a:off x="534988" y="7008813"/>
            <a:ext cx="2495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eaLnBrk="1" hangingPunct="1">
              <a:buClr>
                <a:srgbClr val="000000"/>
              </a:buClr>
              <a:buFont typeface="Arial" panose="020B0604020202020204" pitchFamily="34" charset="0"/>
              <a:buNone/>
              <a:defRPr sz="1300">
                <a:solidFill>
                  <a:srgbClr val="898989"/>
                </a:solidFill>
              </a:defRPr>
            </a:lvl1pPr>
          </a:lstStyle>
          <a:p>
            <a:pPr>
              <a:defRPr/>
            </a:pPr>
            <a:endParaRPr lang="ru-RU" altLang="ru-RU"/>
          </a:p>
        </p:txBody>
      </p:sp>
      <p:sp>
        <p:nvSpPr>
          <p:cNvPr id="1029" name="Нижний колонтитул 4"/>
          <p:cNvSpPr>
            <a:spLocks noGrp="1"/>
          </p:cNvSpPr>
          <p:nvPr>
            <p:ph type="ftr" sz="quarter" idx="3"/>
          </p:nvPr>
        </p:nvSpPr>
        <p:spPr bwMode="auto">
          <a:xfrm>
            <a:off x="3652838" y="7008813"/>
            <a:ext cx="3387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algn="ctr" eaLnBrk="1" hangingPunct="1">
              <a:buClr>
                <a:srgbClr val="000000"/>
              </a:buClr>
              <a:buFont typeface="Arial" panose="020B0604020202020204" pitchFamily="34" charset="0"/>
              <a:buNone/>
              <a:defRPr sz="1300">
                <a:solidFill>
                  <a:srgbClr val="898989"/>
                </a:solidFill>
              </a:defRPr>
            </a:lvl1pPr>
          </a:lstStyle>
          <a:p>
            <a:pPr>
              <a:defRPr/>
            </a:pPr>
            <a:endParaRPr lang="ru-RU" altLang="ru-RU"/>
          </a:p>
        </p:txBody>
      </p:sp>
      <p:sp>
        <p:nvSpPr>
          <p:cNvPr id="1030" name="Номер слайда 5"/>
          <p:cNvSpPr>
            <a:spLocks noGrp="1"/>
          </p:cNvSpPr>
          <p:nvPr>
            <p:ph type="sldNum" sz="quarter" idx="4"/>
          </p:nvPr>
        </p:nvSpPr>
        <p:spPr bwMode="auto">
          <a:xfrm>
            <a:off x="7662863" y="7008813"/>
            <a:ext cx="2495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algn="r" eaLnBrk="1" hangingPunct="1">
              <a:buClr>
                <a:srgbClr val="000000"/>
              </a:buClr>
              <a:buFont typeface="Arial" pitchFamily="34" charset="0"/>
              <a:buNone/>
              <a:defRPr sz="1300">
                <a:solidFill>
                  <a:srgbClr val="898989"/>
                </a:solidFill>
              </a:defRPr>
            </a:lvl1pPr>
          </a:lstStyle>
          <a:p>
            <a:pPr>
              <a:defRPr/>
            </a:pPr>
            <a:fld id="{71F5B907-30C0-4569-B8A3-980790D46D3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5" algn="ctr" rtl="0" fontAlgn="base">
        <a:spcBef>
          <a:spcPct val="0"/>
        </a:spcBef>
        <a:spcAft>
          <a:spcPct val="0"/>
        </a:spcAft>
        <a:defRPr sz="4800">
          <a:solidFill>
            <a:schemeClr val="tx1"/>
          </a:solidFill>
          <a:latin typeface="Calibri" panose="020F0502020204030204" pitchFamily="34" charset="0"/>
        </a:defRPr>
      </a:lvl6pPr>
      <a:lvl7pPr marL="995690" algn="ctr" rtl="0" fontAlgn="base">
        <a:spcBef>
          <a:spcPct val="0"/>
        </a:spcBef>
        <a:spcAft>
          <a:spcPct val="0"/>
        </a:spcAft>
        <a:defRPr sz="4800">
          <a:solidFill>
            <a:schemeClr val="tx1"/>
          </a:solidFill>
          <a:latin typeface="Calibri" panose="020F0502020204030204" pitchFamily="34" charset="0"/>
        </a:defRPr>
      </a:lvl7pPr>
      <a:lvl8pPr marL="1493535" algn="ctr" rtl="0" fontAlgn="base">
        <a:spcBef>
          <a:spcPct val="0"/>
        </a:spcBef>
        <a:spcAft>
          <a:spcPct val="0"/>
        </a:spcAft>
        <a:defRPr sz="4800">
          <a:solidFill>
            <a:schemeClr val="tx1"/>
          </a:solidFill>
          <a:latin typeface="Calibri" panose="020F0502020204030204" pitchFamily="34" charset="0"/>
        </a:defRPr>
      </a:lvl8pPr>
      <a:lvl9pPr marL="1991380" algn="ctr" rtl="0" fontAlgn="base">
        <a:spcBef>
          <a:spcPct val="0"/>
        </a:spcBef>
        <a:spcAft>
          <a:spcPct val="0"/>
        </a:spcAft>
        <a:defRPr sz="4800">
          <a:solidFill>
            <a:schemeClr val="tx1"/>
          </a:solidFill>
          <a:latin typeface="Calibri" panose="020F0502020204030204" pitchFamily="34" charset="0"/>
        </a:defRPr>
      </a:lvl9pPr>
    </p:titleStyle>
    <p:bodyStyle>
      <a:lvl1pPr marL="373063" indent="-373063"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youtube.com/watch?v=YYOAyut0xDQ"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6" name="Google Shape;77;p1"/>
          <p:cNvCxnSpPr>
            <a:cxnSpLocks noChangeShapeType="1"/>
          </p:cNvCxnSpPr>
          <p:nvPr/>
        </p:nvCxnSpPr>
        <p:spPr bwMode="auto">
          <a:xfrm>
            <a:off x="1238250" y="5721350"/>
            <a:ext cx="8115300"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7" name="Google Shape;78;p1"/>
          <p:cNvCxnSpPr>
            <a:cxnSpLocks noChangeShapeType="1"/>
          </p:cNvCxnSpPr>
          <p:nvPr/>
        </p:nvCxnSpPr>
        <p:spPr bwMode="auto">
          <a:xfrm>
            <a:off x="1379538" y="5843588"/>
            <a:ext cx="7850187"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1379539" y="2625673"/>
            <a:ext cx="8618900" cy="1631216"/>
          </a:xfrm>
          <a:prstGeom prst="rect">
            <a:avLst/>
          </a:prstGeom>
        </p:spPr>
        <p:txBody>
          <a:bodyPr wrap="square">
            <a:spAutoFit/>
          </a:bodyPr>
          <a:lstStyle/>
          <a:p>
            <a:pPr algn="ctr"/>
            <a:r>
              <a:rPr lang="kk-KZ" sz="2000" b="1" dirty="0">
                <a:solidFill>
                  <a:srgbClr val="002060"/>
                </a:solidFill>
                <a:latin typeface="Times New Roman" panose="02020603050405020304" pitchFamily="18" charset="0"/>
                <a:cs typeface="Times New Roman" panose="02020603050405020304" pitchFamily="18" charset="0"/>
              </a:rPr>
              <a:t>Қазақ әдебиеті</a:t>
            </a:r>
            <a:br>
              <a:rPr lang="kk-KZ" sz="2000" b="1" dirty="0">
                <a:solidFill>
                  <a:srgbClr val="002060"/>
                </a:solidFill>
                <a:latin typeface="Times New Roman" panose="02020603050405020304" pitchFamily="18" charset="0"/>
                <a:cs typeface="Times New Roman" panose="02020603050405020304" pitchFamily="18" charset="0"/>
              </a:rPr>
            </a:br>
            <a:r>
              <a:rPr lang="kk-KZ" sz="2000" b="1" dirty="0">
                <a:solidFill>
                  <a:srgbClr val="002060"/>
                </a:solidFill>
                <a:latin typeface="Times New Roman" panose="02020603050405020304" pitchFamily="18" charset="0"/>
                <a:cs typeface="Times New Roman" panose="02020603050405020304" pitchFamily="18" charset="0"/>
              </a:rPr>
              <a:t>8-сынып</a:t>
            </a:r>
            <a:br>
              <a:rPr lang="kk-KZ" sz="2000" b="1" dirty="0">
                <a:solidFill>
                  <a:srgbClr val="002060"/>
                </a:solidFill>
                <a:latin typeface="Times New Roman" panose="02020603050405020304" pitchFamily="18" charset="0"/>
                <a:cs typeface="Times New Roman" panose="02020603050405020304" pitchFamily="18" charset="0"/>
              </a:rPr>
            </a:br>
            <a:r>
              <a:rPr lang="kk-KZ" sz="2000" b="1" dirty="0" smtClean="0">
                <a:solidFill>
                  <a:srgbClr val="002060"/>
                </a:solidFill>
                <a:latin typeface="Times New Roman" panose="02020603050405020304" pitchFamily="18" charset="0"/>
                <a:cs typeface="Times New Roman" panose="02020603050405020304" pitchFamily="18" charset="0"/>
              </a:rPr>
              <a:t>Бөлім:Махаббат және абырой</a:t>
            </a:r>
            <a:r>
              <a:rPr lang="kk-KZ" sz="2000" b="1" dirty="0">
                <a:solidFill>
                  <a:srgbClr val="002060"/>
                </a:solidFill>
                <a:latin typeface="Times New Roman" panose="02020603050405020304" pitchFamily="18" charset="0"/>
                <a:cs typeface="Times New Roman" panose="02020603050405020304" pitchFamily="18" charset="0"/>
              </a:rPr>
              <a:t/>
            </a:r>
            <a:br>
              <a:rPr lang="kk-KZ" sz="2000" b="1" dirty="0">
                <a:solidFill>
                  <a:srgbClr val="002060"/>
                </a:solidFill>
                <a:latin typeface="Times New Roman" panose="02020603050405020304" pitchFamily="18" charset="0"/>
                <a:cs typeface="Times New Roman" panose="02020603050405020304" pitchFamily="18" charset="0"/>
              </a:rPr>
            </a:br>
            <a:r>
              <a:rPr lang="kk-KZ" sz="2000" b="1" dirty="0">
                <a:solidFill>
                  <a:srgbClr val="002060"/>
                </a:solidFill>
                <a:latin typeface="Times New Roman" panose="02020603050405020304" pitchFamily="18" charset="0"/>
                <a:cs typeface="Times New Roman" panose="02020603050405020304" pitchFamily="18" charset="0"/>
              </a:rPr>
              <a:t>Сабақ № </a:t>
            </a:r>
            <a:r>
              <a:rPr lang="kk-KZ" sz="2000" b="1" dirty="0" smtClean="0">
                <a:solidFill>
                  <a:srgbClr val="002060"/>
                </a:solidFill>
                <a:latin typeface="Times New Roman" panose="02020603050405020304" pitchFamily="18" charset="0"/>
                <a:cs typeface="Times New Roman" panose="02020603050405020304" pitchFamily="18" charset="0"/>
              </a:rPr>
              <a:t>24</a:t>
            </a:r>
            <a:r>
              <a:rPr lang="kk-KZ" sz="2000" b="1" dirty="0">
                <a:solidFill>
                  <a:srgbClr val="002060"/>
                </a:solidFill>
                <a:latin typeface="Times New Roman" panose="02020603050405020304" pitchFamily="18" charset="0"/>
                <a:cs typeface="Times New Roman" panose="02020603050405020304" pitchFamily="18" charset="0"/>
              </a:rPr>
              <a:t/>
            </a:r>
            <a:br>
              <a:rPr lang="kk-KZ" sz="2000" b="1" dirty="0">
                <a:solidFill>
                  <a:srgbClr val="002060"/>
                </a:solidFill>
                <a:latin typeface="Times New Roman" panose="02020603050405020304" pitchFamily="18" charset="0"/>
                <a:cs typeface="Times New Roman" panose="02020603050405020304" pitchFamily="18" charset="0"/>
              </a:rPr>
            </a:br>
            <a:r>
              <a:rPr lang="kk-KZ" sz="2000" b="1" dirty="0" smtClean="0">
                <a:solidFill>
                  <a:srgbClr val="002060"/>
                </a:solidFill>
                <a:latin typeface="Times New Roman" panose="02020603050405020304" pitchFamily="18" charset="0"/>
                <a:cs typeface="Times New Roman" panose="02020603050405020304" pitchFamily="18" charset="0"/>
              </a:rPr>
              <a:t>Тақырып: Д. Исабеков. Әпке. Драма жанрының </a:t>
            </a:r>
            <a:r>
              <a:rPr lang="kk-KZ" sz="2000" b="1" dirty="0" smtClean="0">
                <a:solidFill>
                  <a:srgbClr val="002060"/>
                </a:solidFill>
                <a:latin typeface="Times New Roman" panose="02020603050405020304" pitchFamily="18" charset="0"/>
                <a:cs typeface="Times New Roman" panose="02020603050405020304" pitchFamily="18" charset="0"/>
              </a:rPr>
              <a:t>ерекшелігі</a:t>
            </a:r>
            <a:endParaRPr lang="kk-KZ" sz="20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61156" y="212643"/>
            <a:ext cx="10074275" cy="6574603"/>
          </a:xfrm>
          <a:prstGeom prst="rect">
            <a:avLst/>
          </a:prstGeom>
          <a:solidFill>
            <a:schemeClr val="accent1">
              <a:lumMod val="40000"/>
              <a:lumOff val="60000"/>
            </a:schemeClr>
          </a:solidFill>
          <a:ln>
            <a:noFill/>
          </a:ln>
          <a:extLst/>
        </p:spPr>
      </p:pic>
      <p:sp>
        <p:nvSpPr>
          <p:cNvPr id="3379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48B39A4-0AA5-403E-94EE-D2F595EA3682}" type="slidenum">
              <a:rPr lang="ru-RU" altLang="ru-RU" sz="1400" b="1" smtClean="0">
                <a:solidFill>
                  <a:srgbClr val="002060"/>
                </a:solidFill>
              </a:rPr>
              <a:pPr>
                <a:buSzPts val="1100"/>
              </a:pPr>
              <a:t>10</a:t>
            </a:fld>
            <a:endParaRPr lang="ru-RU" altLang="ru-RU" sz="1400" b="1" smtClean="0">
              <a:solidFill>
                <a:srgbClr val="002060"/>
              </a:solidFill>
            </a:endParaRPr>
          </a:p>
        </p:txBody>
      </p:sp>
      <p:cxnSp>
        <p:nvCxnSpPr>
          <p:cNvPr id="3379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379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3379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4586" y="267632"/>
            <a:ext cx="118820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434663" y="583324"/>
            <a:ext cx="6585388" cy="461665"/>
          </a:xfrm>
          <a:prstGeom prst="rect">
            <a:avLst/>
          </a:prstGeom>
        </p:spPr>
        <p:txBody>
          <a:bodyPr wrap="square">
            <a:spAutoFit/>
          </a:bodyPr>
          <a:lstStyle/>
          <a:p>
            <a:pPr algn="ctr">
              <a:spcAft>
                <a:spcPts val="0"/>
              </a:spcAft>
            </a:pPr>
            <a:r>
              <a:rPr lang="kk-KZ" sz="2400" b="1" dirty="0" smtClean="0">
                <a:solidFill>
                  <a:schemeClr val="bg1"/>
                </a:solidFill>
                <a:latin typeface="Times New Roman" panose="02020603050405020304" pitchFamily="18" charset="0"/>
                <a:ea typeface="MS Mincho"/>
              </a:rPr>
              <a:t>4-тапсырма </a:t>
            </a:r>
            <a:r>
              <a:rPr lang="kk-KZ" sz="2400" b="1" i="1" dirty="0">
                <a:latin typeface="Times New Roman" panose="02020603050405020304" pitchFamily="18" charset="0"/>
                <a:ea typeface="MS Mincho"/>
              </a:rPr>
              <a:t> </a:t>
            </a:r>
            <a:endParaRPr lang="ru-RU" sz="2400" dirty="0">
              <a:effectLst/>
              <a:latin typeface="Times New Roman" panose="02020603050405020304" pitchFamily="18" charset="0"/>
              <a:ea typeface="MS Mincho"/>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65338603"/>
              </p:ext>
            </p:extLst>
          </p:nvPr>
        </p:nvGraphicFramePr>
        <p:xfrm>
          <a:off x="772510" y="2803436"/>
          <a:ext cx="8844454" cy="919900"/>
        </p:xfrm>
        <a:graphic>
          <a:graphicData uri="http://schemas.openxmlformats.org/drawingml/2006/table">
            <a:tbl>
              <a:tblPr firstRow="1" firstCol="1" lastRow="1" lastCol="1" bandRow="1" bandCol="1">
                <a:tableStyleId>{5C22544A-7EE6-4342-B048-85BDC9FD1C3A}</a:tableStyleId>
              </a:tblPr>
              <a:tblGrid>
                <a:gridCol w="4294156"/>
                <a:gridCol w="4550298"/>
              </a:tblGrid>
              <a:tr h="919900">
                <a:tc>
                  <a:txBody>
                    <a:bodyPr/>
                    <a:lstStyle/>
                    <a:p>
                      <a:pPr algn="ctr">
                        <a:spcAft>
                          <a:spcPts val="0"/>
                        </a:spcAft>
                      </a:pPr>
                      <a:r>
                        <a:rPr lang="kk-KZ" sz="2400" dirty="0">
                          <a:effectLst/>
                          <a:latin typeface="Times New Roman" panose="02020603050405020304" pitchFamily="18" charset="0"/>
                          <a:cs typeface="Times New Roman" panose="02020603050405020304" pitchFamily="18" charset="0"/>
                        </a:rPr>
                        <a:t>Пьесадағы қай кейіпкер </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kk-KZ" sz="2400" dirty="0">
                          <a:effectLst/>
                          <a:latin typeface="Times New Roman" panose="02020603050405020304" pitchFamily="18" charset="0"/>
                          <a:cs typeface="Times New Roman" panose="02020603050405020304" pitchFamily="18" charset="0"/>
                        </a:rPr>
                        <a:t> ерекше ұнады?</a:t>
                      </a:r>
                      <a:endParaRPr lang="ru-RU" sz="2400"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kk-KZ" sz="2400" dirty="0">
                          <a:effectLst/>
                          <a:latin typeface="Times New Roman" panose="02020603050405020304" pitchFamily="18" charset="0"/>
                          <a:cs typeface="Times New Roman" panose="02020603050405020304" pitchFamily="18" charset="0"/>
                        </a:rPr>
                        <a:t>Себебі?</a:t>
                      </a:r>
                      <a:endParaRPr lang="ru-RU" sz="2400" dirty="0">
                        <a:effectLst/>
                        <a:latin typeface="Times New Roman" panose="02020603050405020304" pitchFamily="18" charset="0"/>
                        <a:ea typeface="MS Mincho"/>
                        <a:cs typeface="Times New Roman" panose="02020603050405020304" pitchFamily="18" charset="0"/>
                      </a:endParaRPr>
                    </a:p>
                  </a:txBody>
                  <a:tcPr marL="68580" marR="68580" marT="0" marB="0"/>
                </a:tc>
              </a:tr>
            </a:tbl>
          </a:graphicData>
        </a:graphic>
      </p:graphicFrame>
      <p:sp>
        <p:nvSpPr>
          <p:cNvPr id="2" name="Прямоугольник 1"/>
          <p:cNvSpPr/>
          <p:nvPr/>
        </p:nvSpPr>
        <p:spPr>
          <a:xfrm>
            <a:off x="1103586" y="1396344"/>
            <a:ext cx="7861000" cy="1200329"/>
          </a:xfrm>
          <a:prstGeom prst="rect">
            <a:avLst/>
          </a:prstGeom>
        </p:spPr>
        <p:txBody>
          <a:bodyPr wrap="square">
            <a:spAutoFit/>
          </a:bodyPr>
          <a:lstStyle/>
          <a:p>
            <a:pPr algn="ctr">
              <a:spcAft>
                <a:spcPts val="0"/>
              </a:spcAft>
            </a:pPr>
            <a:r>
              <a:rPr lang="kk-KZ" sz="2400" b="1" dirty="0">
                <a:solidFill>
                  <a:srgbClr val="002060"/>
                </a:solidFill>
                <a:latin typeface="Times New Roman" panose="02020603050405020304" pitchFamily="18" charset="0"/>
                <a:ea typeface="MS Mincho"/>
              </a:rPr>
              <a:t>«Екі жақты түсіндірме </a:t>
            </a:r>
            <a:r>
              <a:rPr lang="kk-KZ" sz="2400" b="1" i="1" dirty="0" smtClean="0">
                <a:solidFill>
                  <a:srgbClr val="002060"/>
                </a:solidFill>
                <a:latin typeface="Times New Roman" panose="02020603050405020304" pitchFamily="18" charset="0"/>
                <a:ea typeface="MS Mincho"/>
              </a:rPr>
              <a:t>күнделікті» пайдалана отырып, пьесадағы өздеріне ұнаған кейіпкердің ерекшелігін көрсетіңіздер.</a:t>
            </a:r>
            <a:endParaRPr lang="ru-RU" sz="2400" dirty="0">
              <a:solidFill>
                <a:srgbClr val="002060"/>
              </a:solidFill>
              <a:latin typeface="Times New Roman" panose="02020603050405020304" pitchFamily="18" charset="0"/>
              <a:ea typeface="MS Minch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02020" y="141288"/>
            <a:ext cx="9959580" cy="7037387"/>
          </a:xfrm>
          <a:prstGeom prst="rect">
            <a:avLst/>
          </a:prstGeom>
          <a:solidFill>
            <a:schemeClr val="accent1">
              <a:lumMod val="40000"/>
              <a:lumOff val="60000"/>
            </a:schemeClr>
          </a:solidFill>
          <a:ln>
            <a:noFill/>
          </a:ln>
          <a:extLst/>
        </p:spPr>
      </p:pic>
      <p:sp>
        <p:nvSpPr>
          <p:cNvPr id="2355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7DF542A-1C0F-4782-8D14-79342774BEE5}" type="slidenum">
              <a:rPr lang="ru-RU" altLang="ru-RU" sz="1400" b="1" smtClean="0">
                <a:solidFill>
                  <a:srgbClr val="002060"/>
                </a:solidFill>
              </a:rPr>
              <a:pPr>
                <a:buSzPts val="1100"/>
              </a:pPr>
              <a:t>11</a:t>
            </a:fld>
            <a:endParaRPr lang="ru-RU" altLang="ru-RU" sz="1400" b="1" smtClean="0">
              <a:solidFill>
                <a:srgbClr val="002060"/>
              </a:solidFill>
            </a:endParaRPr>
          </a:p>
        </p:txBody>
      </p:sp>
      <p:cxnSp>
        <p:nvCxnSpPr>
          <p:cNvPr id="2355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355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355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3903" y="141288"/>
            <a:ext cx="96769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27621" y="479686"/>
            <a:ext cx="3987382" cy="584775"/>
          </a:xfrm>
          <a:prstGeom prst="rect">
            <a:avLst/>
          </a:prstGeom>
        </p:spPr>
        <p:txBody>
          <a:bodyPr wrap="square">
            <a:spAutoFit/>
          </a:bodyPr>
          <a:lstStyle/>
          <a:p>
            <a:r>
              <a:rPr lang="kk-KZ" sz="3200" b="1" dirty="0">
                <a:solidFill>
                  <a:schemeClr val="bg1"/>
                </a:solidFill>
                <a:latin typeface="Times New Roman" panose="02020603050405020304" pitchFamily="18" charset="0"/>
                <a:cs typeface="Times New Roman" panose="02020603050405020304" pitchFamily="18" charset="0"/>
              </a:rPr>
              <a:t>Өзіңді тексер!</a:t>
            </a:r>
            <a:endParaRPr lang="ru-RU"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18548852"/>
              </p:ext>
            </p:extLst>
          </p:nvPr>
        </p:nvGraphicFramePr>
        <p:xfrm>
          <a:off x="534987" y="1412875"/>
          <a:ext cx="9554943" cy="1314560"/>
        </p:xfrm>
        <a:graphic>
          <a:graphicData uri="http://schemas.openxmlformats.org/drawingml/2006/table">
            <a:tbl>
              <a:tblPr firstRow="1" firstCol="1" lastRow="1" lastCol="1" bandRow="1" bandCol="1">
                <a:tableStyleId>{5C22544A-7EE6-4342-B048-85BDC9FD1C3A}</a:tableStyleId>
              </a:tblPr>
              <a:tblGrid>
                <a:gridCol w="4841054"/>
                <a:gridCol w="4713889"/>
              </a:tblGrid>
              <a:tr h="1314560">
                <a:tc>
                  <a:txBody>
                    <a:bodyPr/>
                    <a:lstStyle/>
                    <a:p>
                      <a:pPr algn="ctr">
                        <a:spcAft>
                          <a:spcPts val="0"/>
                        </a:spcAft>
                      </a:pPr>
                      <a:r>
                        <a:rPr lang="kk-KZ" sz="2400" dirty="0">
                          <a:effectLst/>
                          <a:latin typeface="Times New Roman" panose="02020603050405020304" pitchFamily="18" charset="0"/>
                          <a:cs typeface="Times New Roman" panose="02020603050405020304" pitchFamily="18" charset="0"/>
                        </a:rPr>
                        <a:t>Пьесадағы қай кейіпкер </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kk-KZ" sz="2400" dirty="0">
                          <a:effectLst/>
                          <a:latin typeface="Times New Roman" panose="02020603050405020304" pitchFamily="18" charset="0"/>
                          <a:cs typeface="Times New Roman" panose="02020603050405020304" pitchFamily="18" charset="0"/>
                        </a:rPr>
                        <a:t> ерекше ұнады?</a:t>
                      </a:r>
                      <a:endParaRPr lang="ru-RU" sz="2400"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kk-KZ" sz="2400" dirty="0">
                          <a:effectLst/>
                          <a:latin typeface="Times New Roman" panose="02020603050405020304" pitchFamily="18" charset="0"/>
                          <a:cs typeface="Times New Roman" panose="02020603050405020304" pitchFamily="18" charset="0"/>
                        </a:rPr>
                        <a:t>Себебі?</a:t>
                      </a:r>
                      <a:endParaRPr lang="ru-RU" sz="2400" dirty="0">
                        <a:effectLst/>
                        <a:latin typeface="Times New Roman" panose="02020603050405020304" pitchFamily="18" charset="0"/>
                        <a:ea typeface="MS Mincho"/>
                        <a:cs typeface="Times New Roman" panose="02020603050405020304" pitchFamily="18" charset="0"/>
                      </a:endParaRPr>
                    </a:p>
                  </a:txBody>
                  <a:tcPr marL="68580" marR="6858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926436154"/>
              </p:ext>
            </p:extLst>
          </p:nvPr>
        </p:nvGraphicFramePr>
        <p:xfrm>
          <a:off x="534988" y="2270233"/>
          <a:ext cx="9554943" cy="4023360"/>
        </p:xfrm>
        <a:graphic>
          <a:graphicData uri="http://schemas.openxmlformats.org/drawingml/2006/table">
            <a:tbl>
              <a:tblPr firstRow="1" firstCol="1" lastRow="1" lastCol="1" bandRow="1" bandCol="1">
                <a:tableStyleId>{5C22544A-7EE6-4342-B048-85BDC9FD1C3A}</a:tableStyleId>
              </a:tblPr>
              <a:tblGrid>
                <a:gridCol w="4446915"/>
                <a:gridCol w="5108028"/>
              </a:tblGrid>
              <a:tr h="3957545">
                <a:tc>
                  <a:txBody>
                    <a:bodyPr/>
                    <a:lstStyle/>
                    <a:p>
                      <a:pPr algn="ctr">
                        <a:spcAft>
                          <a:spcPts val="0"/>
                        </a:spcAft>
                      </a:pPr>
                      <a:endParaRPr lang="kk-KZ" sz="2400" dirty="0" smtClean="0">
                        <a:solidFill>
                          <a:schemeClr val="bg1"/>
                        </a:solidFill>
                        <a:effectLst/>
                        <a:latin typeface="Times New Roman" panose="02020603050405020304" pitchFamily="18" charset="0"/>
                        <a:ea typeface="MS Mincho"/>
                        <a:cs typeface="Times New Roman" panose="02020603050405020304" pitchFamily="18" charset="0"/>
                      </a:endParaRPr>
                    </a:p>
                    <a:p>
                      <a:pPr algn="ctr">
                        <a:spcAft>
                          <a:spcPts val="0"/>
                        </a:spcAft>
                      </a:pPr>
                      <a:r>
                        <a:rPr lang="kk-KZ" sz="2400" dirty="0" smtClean="0">
                          <a:solidFill>
                            <a:schemeClr val="bg1"/>
                          </a:solidFill>
                          <a:effectLst/>
                          <a:latin typeface="Times New Roman" panose="02020603050405020304" pitchFamily="18" charset="0"/>
                          <a:ea typeface="MS Mincho"/>
                          <a:cs typeface="Times New Roman" panose="02020603050405020304" pitchFamily="18" charset="0"/>
                        </a:rPr>
                        <a:t>Қамажай</a:t>
                      </a:r>
                    </a:p>
                    <a:p>
                      <a:pPr algn="ctr">
                        <a:spcAft>
                          <a:spcPts val="0"/>
                        </a:spcAft>
                      </a:pPr>
                      <a:endParaRPr lang="kk-KZ" sz="2400" dirty="0" smtClean="0">
                        <a:solidFill>
                          <a:schemeClr val="bg1"/>
                        </a:solidFill>
                        <a:effectLst/>
                        <a:latin typeface="Times New Roman" panose="02020603050405020304" pitchFamily="18" charset="0"/>
                        <a:ea typeface="MS Mincho"/>
                        <a:cs typeface="Times New Roman" panose="02020603050405020304" pitchFamily="18" charset="0"/>
                      </a:endParaRPr>
                    </a:p>
                    <a:p>
                      <a:pPr algn="ctr">
                        <a:spcAft>
                          <a:spcPts val="0"/>
                        </a:spcAft>
                      </a:pPr>
                      <a:r>
                        <a:rPr lang="kk-KZ" sz="2400" dirty="0" smtClean="0">
                          <a:solidFill>
                            <a:schemeClr val="bg1"/>
                          </a:solidFill>
                          <a:effectLst/>
                          <a:latin typeface="Times New Roman" panose="02020603050405020304" pitchFamily="18" charset="0"/>
                          <a:ea typeface="MS Mincho"/>
                          <a:cs typeface="Times New Roman" panose="02020603050405020304" pitchFamily="18" charset="0"/>
                        </a:rPr>
                        <a:t>Тимур</a:t>
                      </a:r>
                    </a:p>
                    <a:p>
                      <a:pPr algn="ctr">
                        <a:spcAft>
                          <a:spcPts val="0"/>
                        </a:spcAft>
                      </a:pPr>
                      <a:endParaRPr lang="kk-KZ" sz="2400" dirty="0" smtClean="0">
                        <a:solidFill>
                          <a:schemeClr val="bg1"/>
                        </a:solidFill>
                        <a:effectLst/>
                        <a:latin typeface="Times New Roman" panose="02020603050405020304" pitchFamily="18" charset="0"/>
                        <a:ea typeface="MS Mincho"/>
                        <a:cs typeface="Times New Roman" panose="02020603050405020304" pitchFamily="18" charset="0"/>
                      </a:endParaRPr>
                    </a:p>
                    <a:p>
                      <a:pPr algn="ctr">
                        <a:spcAft>
                          <a:spcPts val="0"/>
                        </a:spcAft>
                      </a:pPr>
                      <a:r>
                        <a:rPr lang="kk-KZ" sz="2400" dirty="0" smtClean="0">
                          <a:solidFill>
                            <a:schemeClr val="bg1"/>
                          </a:solidFill>
                          <a:effectLst/>
                          <a:latin typeface="Times New Roman" panose="02020603050405020304" pitchFamily="18" charset="0"/>
                          <a:ea typeface="MS Mincho"/>
                          <a:cs typeface="Times New Roman" panose="02020603050405020304" pitchFamily="18" charset="0"/>
                        </a:rPr>
                        <a:t>Омар</a:t>
                      </a:r>
                    </a:p>
                    <a:p>
                      <a:pPr algn="ctr">
                        <a:spcAft>
                          <a:spcPts val="0"/>
                        </a:spcAft>
                      </a:pPr>
                      <a:endParaRPr lang="kk-KZ" sz="2400" dirty="0" smtClean="0">
                        <a:solidFill>
                          <a:schemeClr val="bg1"/>
                        </a:solidFill>
                        <a:effectLst/>
                        <a:latin typeface="Times New Roman" panose="02020603050405020304" pitchFamily="18" charset="0"/>
                        <a:ea typeface="MS Mincho"/>
                        <a:cs typeface="Times New Roman" panose="02020603050405020304" pitchFamily="18" charset="0"/>
                      </a:endParaRPr>
                    </a:p>
                    <a:p>
                      <a:pPr algn="ctr">
                        <a:spcAft>
                          <a:spcPts val="0"/>
                        </a:spcAft>
                      </a:pPr>
                      <a:r>
                        <a:rPr lang="kk-KZ" sz="2400" dirty="0" smtClean="0">
                          <a:solidFill>
                            <a:schemeClr val="bg1"/>
                          </a:solidFill>
                          <a:effectLst/>
                          <a:latin typeface="Times New Roman" panose="02020603050405020304" pitchFamily="18" charset="0"/>
                          <a:ea typeface="MS Mincho"/>
                          <a:cs typeface="Times New Roman" panose="02020603050405020304" pitchFamily="18" charset="0"/>
                        </a:rPr>
                        <a:t>Нәзила</a:t>
                      </a:r>
                    </a:p>
                    <a:p>
                      <a:pPr algn="ctr">
                        <a:spcAft>
                          <a:spcPts val="0"/>
                        </a:spcAft>
                      </a:pPr>
                      <a:endParaRPr lang="kk-KZ" sz="2400" dirty="0" smtClean="0">
                        <a:solidFill>
                          <a:schemeClr val="bg1"/>
                        </a:solidFill>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l">
                        <a:spcAft>
                          <a:spcPts val="0"/>
                        </a:spcAft>
                      </a:pPr>
                      <a:r>
                        <a:rPr lang="kk-KZ" sz="2000" b="1" kern="1200" dirty="0" smtClean="0">
                          <a:solidFill>
                            <a:schemeClr val="lt1"/>
                          </a:solidFill>
                          <a:effectLst/>
                          <a:latin typeface="Times New Roman" panose="02020603050405020304" pitchFamily="18" charset="0"/>
                          <a:ea typeface="+mn-ea"/>
                          <a:cs typeface="Times New Roman" panose="02020603050405020304" pitchFamily="18" charset="0"/>
                        </a:rPr>
                        <a:t>Ол – жаны нәзік, үлкен сезімнің адамы. </a:t>
                      </a:r>
                      <a:r>
                        <a:rPr lang="kk-KZ" sz="2000" dirty="0" smtClean="0">
                          <a:effectLst/>
                          <a:latin typeface="Times New Roman" panose="02020603050405020304" pitchFamily="18" charset="0"/>
                          <a:ea typeface="MS Mincho"/>
                          <a:cs typeface="Times New Roman" panose="02020603050405020304" pitchFamily="18" charset="0"/>
                        </a:rPr>
                        <a:t>Бауырларының</a:t>
                      </a:r>
                      <a:r>
                        <a:rPr lang="kk-KZ" sz="2000" baseline="0" dirty="0" smtClean="0">
                          <a:effectLst/>
                          <a:latin typeface="Times New Roman" panose="02020603050405020304" pitchFamily="18" charset="0"/>
                          <a:ea typeface="MS Mincho"/>
                          <a:cs typeface="Times New Roman" panose="02020603050405020304" pitchFamily="18" charset="0"/>
                        </a:rPr>
                        <a:t> қамын ойлап, өз бақытынан бас тартады. </a:t>
                      </a:r>
                    </a:p>
                    <a:p>
                      <a:pPr algn="l">
                        <a:spcAft>
                          <a:spcPts val="0"/>
                        </a:spcAft>
                      </a:pPr>
                      <a:r>
                        <a:rPr lang="kk-KZ" sz="2000" baseline="0" dirty="0" smtClean="0">
                          <a:effectLst/>
                          <a:latin typeface="Times New Roman" panose="02020603050405020304" pitchFamily="18" charset="0"/>
                          <a:ea typeface="MS Mincho"/>
                          <a:cs typeface="Times New Roman" panose="02020603050405020304" pitchFamily="18" charset="0"/>
                        </a:rPr>
                        <a:t>Темір – досқа адал, уәдеге берік, еңбекқор жан.</a:t>
                      </a:r>
                    </a:p>
                    <a:p>
                      <a:pPr algn="l">
                        <a:spcAft>
                          <a:spcPts val="0"/>
                        </a:spcAft>
                      </a:pPr>
                      <a:r>
                        <a:rPr lang="kk-KZ" sz="2000" baseline="0" dirty="0" smtClean="0">
                          <a:effectLst/>
                          <a:latin typeface="Times New Roman" panose="02020603050405020304" pitchFamily="18" charset="0"/>
                          <a:ea typeface="MS Mincho"/>
                          <a:cs typeface="Times New Roman" panose="02020603050405020304" pitchFamily="18" charset="0"/>
                        </a:rPr>
                        <a:t>Омар –  білімге жаны құштар. Ізденімпаздылығының арқасында ғалым атанады.</a:t>
                      </a:r>
                    </a:p>
                    <a:p>
                      <a:pPr algn="l">
                        <a:spcAft>
                          <a:spcPts val="0"/>
                        </a:spcAft>
                      </a:pPr>
                      <a:r>
                        <a:rPr lang="kk-KZ" sz="2000" baseline="0" dirty="0" smtClean="0">
                          <a:effectLst/>
                          <a:latin typeface="Times New Roman" panose="02020603050405020304" pitchFamily="18" charset="0"/>
                          <a:ea typeface="MS Mincho"/>
                          <a:cs typeface="Times New Roman" panose="02020603050405020304" pitchFamily="18" charset="0"/>
                        </a:rPr>
                        <a:t>Нәзила –  </a:t>
                      </a:r>
                      <a:r>
                        <a:rPr lang="kk-KZ" sz="2000" b="1" kern="1200" dirty="0" smtClean="0">
                          <a:solidFill>
                            <a:schemeClr val="lt1"/>
                          </a:solidFill>
                          <a:effectLst/>
                          <a:latin typeface="Times New Roman" panose="02020603050405020304" pitchFamily="18" charset="0"/>
                          <a:ea typeface="+mn-ea"/>
                          <a:cs typeface="Times New Roman" panose="02020603050405020304" pitchFamily="18" charset="0"/>
                        </a:rPr>
                        <a:t>өмір</a:t>
                      </a:r>
                      <a:r>
                        <a:rPr lang="kk-KZ" sz="2000" b="1" kern="1200" baseline="0" dirty="0" smtClean="0">
                          <a:solidFill>
                            <a:schemeClr val="lt1"/>
                          </a:solidFill>
                          <a:effectLst/>
                          <a:latin typeface="Times New Roman" panose="02020603050405020304" pitchFamily="18" charset="0"/>
                          <a:ea typeface="+mn-ea"/>
                          <a:cs typeface="Times New Roman" panose="02020603050405020304" pitchFamily="18" charset="0"/>
                        </a:rPr>
                        <a:t> туралы</a:t>
                      </a:r>
                      <a:r>
                        <a:rPr lang="kk-KZ" sz="2000" b="1" kern="1200" dirty="0" smtClean="0">
                          <a:solidFill>
                            <a:schemeClr val="lt1"/>
                          </a:solidFill>
                          <a:effectLst/>
                          <a:latin typeface="Times New Roman" panose="02020603050405020304" pitchFamily="18" charset="0"/>
                          <a:ea typeface="+mn-ea"/>
                          <a:cs typeface="Times New Roman" panose="02020603050405020304" pitchFamily="18" charset="0"/>
                        </a:rPr>
                        <a:t> түйсік-түсінігі қалыптасып қалған студент, ерке болса да,  үнемі апасына жаны</a:t>
                      </a:r>
                      <a:r>
                        <a:rPr lang="kk-KZ" sz="2000" b="1" kern="1200" baseline="0" dirty="0" smtClean="0">
                          <a:solidFill>
                            <a:schemeClr val="lt1"/>
                          </a:solidFill>
                          <a:effectLst/>
                          <a:latin typeface="Times New Roman" panose="02020603050405020304" pitchFamily="18" charset="0"/>
                          <a:ea typeface="+mn-ea"/>
                          <a:cs typeface="Times New Roman" panose="02020603050405020304" pitchFamily="18" charset="0"/>
                        </a:rPr>
                        <a:t> ашып болысып жүреді.</a:t>
                      </a:r>
                      <a:endParaRPr lang="kk-KZ" sz="2000" baseline="0" dirty="0" smtClean="0">
                        <a:effectLst/>
                        <a:latin typeface="Times New Roman" panose="02020603050405020304" pitchFamily="18" charset="0"/>
                        <a:ea typeface="MS Mincho"/>
                        <a:cs typeface="Times New Roman" panose="02020603050405020304" pitchFamily="18" charset="0"/>
                      </a:endParaRPr>
                    </a:p>
                    <a:p>
                      <a:pPr algn="l">
                        <a:spcAft>
                          <a:spcPts val="0"/>
                        </a:spcAft>
                      </a:pPr>
                      <a:endParaRPr lang="ru-RU" sz="2400" dirty="0">
                        <a:effectLst/>
                        <a:latin typeface="Times New Roman" panose="02020603050405020304" pitchFamily="18" charset="0"/>
                        <a:ea typeface="MS Mincho"/>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98283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50838" y="599090"/>
            <a:ext cx="9471079" cy="6321972"/>
          </a:xfrm>
          <a:prstGeom prst="rect">
            <a:avLst/>
          </a:prstGeom>
          <a:solidFill>
            <a:schemeClr val="accent1">
              <a:lumMod val="40000"/>
              <a:lumOff val="60000"/>
            </a:schemeClr>
          </a:solidFill>
          <a:ln>
            <a:noFill/>
          </a:ln>
          <a:extLst/>
        </p:spPr>
      </p:pic>
      <p:sp>
        <p:nvSpPr>
          <p:cNvPr id="2560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E0A9A54-F8C9-4F08-B30D-A43E12477028}" type="slidenum">
              <a:rPr lang="ru-RU" altLang="ru-RU" sz="1400" b="1" smtClean="0">
                <a:solidFill>
                  <a:srgbClr val="002060"/>
                </a:solidFill>
              </a:rPr>
              <a:pPr>
                <a:buSzPts val="1100"/>
              </a:pPr>
              <a:t>12</a:t>
            </a:fld>
            <a:endParaRPr lang="ru-RU" altLang="ru-RU" sz="1400" b="1" smtClean="0">
              <a:solidFill>
                <a:srgbClr val="002060"/>
              </a:solidFill>
            </a:endParaRPr>
          </a:p>
        </p:txBody>
      </p:sp>
      <p:cxnSp>
        <p:nvCxnSpPr>
          <p:cNvPr id="2560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560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560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963917" y="961697"/>
            <a:ext cx="4905919" cy="523220"/>
          </a:xfrm>
          <a:prstGeom prst="rect">
            <a:avLst/>
          </a:prstGeom>
        </p:spPr>
        <p:txBody>
          <a:bodyPr wrap="square">
            <a:spAutoFit/>
          </a:bodyPr>
          <a:lstStyle/>
          <a:p>
            <a:pPr algn="ctr"/>
            <a:r>
              <a:rPr lang="kk-KZ" sz="2800" b="1" dirty="0">
                <a:solidFill>
                  <a:schemeClr val="bg1"/>
                </a:solidFill>
                <a:latin typeface="Times New Roman" pitchFamily="18" charset="0"/>
                <a:cs typeface="Times New Roman" pitchFamily="18" charset="0"/>
              </a:rPr>
              <a:t>КЕРІ  БАЙЛАНЫС</a:t>
            </a:r>
            <a:endParaRPr lang="ru-RU" sz="2800" dirty="0">
              <a:solidFill>
                <a:schemeClr val="bg1"/>
              </a:solidFill>
              <a:latin typeface="Times New Roman" pitchFamily="18" charset="0"/>
              <a:cs typeface="Times New Roman" pitchFamily="18" charset="0"/>
            </a:endParaRPr>
          </a:p>
        </p:txBody>
      </p:sp>
      <p:sp>
        <p:nvSpPr>
          <p:cNvPr id="9" name="Выноска со стрелкой вниз 8"/>
          <p:cNvSpPr>
            <a:spLocks/>
          </p:cNvSpPr>
          <p:nvPr/>
        </p:nvSpPr>
        <p:spPr>
          <a:xfrm>
            <a:off x="2301767" y="1686909"/>
            <a:ext cx="5880208" cy="2144111"/>
          </a:xfrm>
          <a:prstGeom prst="downArrowCallout">
            <a:avLst/>
          </a:prstGeom>
          <a:solidFill>
            <a:sysClr val="window" lastClr="FFFFFF"/>
          </a:solidFill>
          <a:ln w="25400" cap="flat" cmpd="sng" algn="ctr">
            <a:solidFill>
              <a:srgbClr val="4BACC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kk-KZ" sz="2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Д.Исабековтың осы драмасынан  қандай үлгі-өнеге аламыз?</a:t>
            </a:r>
            <a:endParaRPr lang="ru-RU"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a:spLocks/>
          </p:cNvSpPr>
          <p:nvPr/>
        </p:nvSpPr>
        <p:spPr>
          <a:xfrm>
            <a:off x="5774541" y="4232126"/>
            <a:ext cx="1158929" cy="1186998"/>
          </a:xfrm>
          <a:prstGeom prst="rect">
            <a:avLst/>
          </a:prstGeom>
          <a:solidFill>
            <a:sysClr val="window" lastClr="FFFFFF"/>
          </a:solidFill>
          <a:ln w="25400" cap="flat" cmpd="sng" algn="ctr">
            <a:solidFill>
              <a:srgbClr val="4BACC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k-KZ" sz="2000" b="1" dirty="0" smtClean="0">
                <a:latin typeface="Times New Roman" panose="02020603050405020304" pitchFamily="18" charset="0"/>
                <a:cs typeface="Times New Roman" panose="02020603050405020304" pitchFamily="18" charset="0"/>
              </a:rPr>
              <a:t>3</a:t>
            </a:r>
            <a:endParaRPr lang="ru-RU" sz="2000" b="1" dirty="0">
              <a:latin typeface="Times New Roman" panose="02020603050405020304" pitchFamily="18" charset="0"/>
              <a:cs typeface="Times New Roman" panose="02020603050405020304" pitchFamily="18" charset="0"/>
            </a:endParaRPr>
          </a:p>
        </p:txBody>
      </p:sp>
      <p:sp>
        <p:nvSpPr>
          <p:cNvPr id="11" name="Прямоугольник 10"/>
          <p:cNvSpPr>
            <a:spLocks/>
          </p:cNvSpPr>
          <p:nvPr/>
        </p:nvSpPr>
        <p:spPr>
          <a:xfrm>
            <a:off x="1249996" y="4288822"/>
            <a:ext cx="1158929" cy="1186998"/>
          </a:xfrm>
          <a:prstGeom prst="rect">
            <a:avLst/>
          </a:prstGeom>
          <a:solidFill>
            <a:sysClr val="window" lastClr="FFFFFF"/>
          </a:solidFill>
          <a:ln w="25400" cap="flat" cmpd="sng" algn="ctr">
            <a:solidFill>
              <a:srgbClr val="4BACC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k-KZ" sz="2000" b="1" dirty="0" smtClean="0">
                <a:latin typeface="Times New Roman" panose="02020603050405020304" pitchFamily="18" charset="0"/>
                <a:cs typeface="Times New Roman" panose="02020603050405020304" pitchFamily="18" charset="0"/>
              </a:rPr>
              <a:t>1</a:t>
            </a:r>
            <a:endParaRPr lang="ru-RU" sz="2000" b="1" dirty="0">
              <a:latin typeface="Times New Roman" panose="02020603050405020304" pitchFamily="18" charset="0"/>
              <a:cs typeface="Times New Roman" panose="02020603050405020304" pitchFamily="18" charset="0"/>
            </a:endParaRPr>
          </a:p>
        </p:txBody>
      </p:sp>
      <p:sp>
        <p:nvSpPr>
          <p:cNvPr id="12" name="Прямоугольник 11"/>
          <p:cNvSpPr>
            <a:spLocks/>
          </p:cNvSpPr>
          <p:nvPr/>
        </p:nvSpPr>
        <p:spPr>
          <a:xfrm>
            <a:off x="3345291" y="4280430"/>
            <a:ext cx="1158929" cy="1138694"/>
          </a:xfrm>
          <a:prstGeom prst="rect">
            <a:avLst/>
          </a:prstGeom>
          <a:solidFill>
            <a:sysClr val="window" lastClr="FFFFFF"/>
          </a:solidFill>
          <a:ln w="25400" cap="flat" cmpd="sng" algn="ctr">
            <a:solidFill>
              <a:srgbClr val="4BACC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k-KZ" sz="2000" b="1" dirty="0" smtClean="0">
                <a:latin typeface="Times New Roman" panose="02020603050405020304" pitchFamily="18" charset="0"/>
                <a:cs typeface="Times New Roman" panose="02020603050405020304" pitchFamily="18" charset="0"/>
              </a:rPr>
              <a:t>2</a:t>
            </a:r>
            <a:endParaRPr lang="ru-RU" sz="2000" b="1" dirty="0">
              <a:latin typeface="Times New Roman" panose="02020603050405020304" pitchFamily="18" charset="0"/>
              <a:cs typeface="Times New Roman" panose="02020603050405020304" pitchFamily="18" charset="0"/>
            </a:endParaRPr>
          </a:p>
        </p:txBody>
      </p:sp>
      <p:sp>
        <p:nvSpPr>
          <p:cNvPr id="13" name="Прямоугольник 12"/>
          <p:cNvSpPr>
            <a:spLocks/>
          </p:cNvSpPr>
          <p:nvPr/>
        </p:nvSpPr>
        <p:spPr>
          <a:xfrm>
            <a:off x="7869836" y="4207974"/>
            <a:ext cx="1158929" cy="1186998"/>
          </a:xfrm>
          <a:prstGeom prst="rect">
            <a:avLst/>
          </a:prstGeom>
          <a:solidFill>
            <a:sysClr val="window" lastClr="FFFFFF"/>
          </a:solidFill>
          <a:ln w="25400" cap="flat" cmpd="sng" algn="ctr">
            <a:solidFill>
              <a:srgbClr val="4BACC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kk-KZ" sz="2000" b="1" dirty="0" smtClean="0">
                <a:latin typeface="Times New Roman" panose="02020603050405020304" pitchFamily="18" charset="0"/>
                <a:cs typeface="Times New Roman" panose="02020603050405020304" pitchFamily="18" charset="0"/>
              </a:rPr>
              <a:t>4</a:t>
            </a:r>
            <a:endParaRPr lang="ru-RU"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08880" y="-24811"/>
            <a:ext cx="10407156" cy="7443761"/>
          </a:xfrm>
          <a:prstGeom prst="rect">
            <a:avLst/>
          </a:prstGeom>
          <a:solidFill>
            <a:schemeClr val="accent1">
              <a:lumMod val="40000"/>
              <a:lumOff val="60000"/>
            </a:schemeClr>
          </a:solidFill>
          <a:ln>
            <a:noFill/>
          </a:ln>
          <a:extLst/>
        </p:spPr>
      </p:pic>
      <p:sp>
        <p:nvSpPr>
          <p:cNvPr id="2355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7DF542A-1C0F-4782-8D14-79342774BEE5}" type="slidenum">
              <a:rPr lang="ru-RU" altLang="ru-RU" sz="1400" b="1" smtClean="0">
                <a:solidFill>
                  <a:srgbClr val="002060"/>
                </a:solidFill>
              </a:rPr>
              <a:pPr>
                <a:buSzPts val="1100"/>
              </a:pPr>
              <a:t>13</a:t>
            </a:fld>
            <a:endParaRPr lang="ru-RU" altLang="ru-RU" sz="1400" b="1" smtClean="0">
              <a:solidFill>
                <a:srgbClr val="002060"/>
              </a:solidFill>
            </a:endParaRPr>
          </a:p>
        </p:txBody>
      </p:sp>
      <p:cxnSp>
        <p:nvCxnSpPr>
          <p:cNvPr id="2355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355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355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3903" y="141288"/>
            <a:ext cx="96769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27621" y="479686"/>
            <a:ext cx="3987382" cy="584775"/>
          </a:xfrm>
          <a:prstGeom prst="rect">
            <a:avLst/>
          </a:prstGeom>
        </p:spPr>
        <p:txBody>
          <a:bodyPr wrap="square">
            <a:spAutoFit/>
          </a:bodyPr>
          <a:lstStyle/>
          <a:p>
            <a:r>
              <a:rPr lang="kk-KZ" sz="3200" b="1" dirty="0">
                <a:solidFill>
                  <a:schemeClr val="bg1"/>
                </a:solidFill>
                <a:latin typeface="Times New Roman" panose="02020603050405020304" pitchFamily="18" charset="0"/>
                <a:cs typeface="Times New Roman" panose="02020603050405020304" pitchFamily="18" charset="0"/>
              </a:rPr>
              <a:t>Өзіңді тексер!</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72510" y="1436099"/>
            <a:ext cx="9065173" cy="5878532"/>
          </a:xfrm>
          <a:prstGeom prst="rect">
            <a:avLst/>
          </a:prstGeom>
        </p:spPr>
        <p:txBody>
          <a:bodyPr wrap="square">
            <a:spAutoFit/>
          </a:bodyPr>
          <a:lstStyle/>
          <a:p>
            <a:r>
              <a:rPr lang="kk-KZ" sz="2000" b="1" dirty="0">
                <a:solidFill>
                  <a:schemeClr val="tx2"/>
                </a:solidFill>
                <a:latin typeface="Times New Roman" pitchFamily="18" charset="0"/>
                <a:cs typeface="Times New Roman" pitchFamily="18" charset="0"/>
              </a:rPr>
              <a:t>1. Сабақта </a:t>
            </a:r>
            <a:r>
              <a:rPr lang="kk-KZ" sz="2000" b="1" dirty="0" smtClean="0">
                <a:solidFill>
                  <a:schemeClr val="tx2"/>
                </a:solidFill>
                <a:latin typeface="Times New Roman" pitchFamily="18" charset="0"/>
                <a:cs typeface="Times New Roman" pitchFamily="18" charset="0"/>
              </a:rPr>
              <a:t>мен белсенді жұмыс жасадым.  </a:t>
            </a:r>
            <a:endParaRPr lang="ru-RU" sz="2000" b="1" dirty="0">
              <a:solidFill>
                <a:schemeClr val="tx2"/>
              </a:solidFill>
              <a:latin typeface="Times New Roman" pitchFamily="18" charset="0"/>
              <a:cs typeface="Times New Roman" pitchFamily="18" charset="0"/>
            </a:endParaRPr>
          </a:p>
          <a:p>
            <a:endParaRPr lang="kk-KZ" sz="2000" b="1" dirty="0">
              <a:solidFill>
                <a:schemeClr val="tx2"/>
              </a:solidFill>
              <a:latin typeface="Times New Roman" pitchFamily="18" charset="0"/>
              <a:cs typeface="Times New Roman" pitchFamily="18" charset="0"/>
            </a:endParaRPr>
          </a:p>
          <a:p>
            <a:r>
              <a:rPr lang="kk-KZ" sz="2000" b="1" dirty="0">
                <a:solidFill>
                  <a:schemeClr val="tx2"/>
                </a:solidFill>
                <a:latin typeface="Times New Roman" pitchFamily="18" charset="0"/>
                <a:cs typeface="Times New Roman" pitchFamily="18" charset="0"/>
              </a:rPr>
              <a:t>2. Мен сабақта жасаған жұмысыма </a:t>
            </a:r>
            <a:r>
              <a:rPr lang="kk-KZ" sz="2000" b="1" dirty="0" smtClean="0">
                <a:solidFill>
                  <a:schemeClr val="tx2"/>
                </a:solidFill>
                <a:latin typeface="Times New Roman" pitchFamily="18" charset="0"/>
                <a:cs typeface="Times New Roman" pitchFamily="18" charset="0"/>
              </a:rPr>
              <a:t>ризамын. Тапсырмаларды орындау арқылы пьесада көтерілген тұрмыстық-әлеуметтік мәселелердің, шынайы өмірдегі осындай отбасылардың қиыншылықтары мен жеңістерінен алынғандығын ойлап, қатты толғандым. </a:t>
            </a:r>
            <a:endParaRPr lang="ru-RU" sz="2000" b="1" dirty="0">
              <a:solidFill>
                <a:schemeClr val="tx2"/>
              </a:solidFill>
              <a:latin typeface="Times New Roman" pitchFamily="18" charset="0"/>
              <a:cs typeface="Times New Roman" pitchFamily="18" charset="0"/>
            </a:endParaRPr>
          </a:p>
          <a:p>
            <a:endParaRPr lang="ru-RU" sz="2000" b="1" dirty="0">
              <a:solidFill>
                <a:schemeClr val="tx2"/>
              </a:solidFill>
              <a:latin typeface="Times New Roman" pitchFamily="18" charset="0"/>
              <a:cs typeface="Times New Roman" pitchFamily="18" charset="0"/>
            </a:endParaRPr>
          </a:p>
          <a:p>
            <a:r>
              <a:rPr lang="ru-RU" sz="2000" b="1" dirty="0" smtClean="0">
                <a:solidFill>
                  <a:schemeClr val="tx2"/>
                </a:solidFill>
                <a:latin typeface="Times New Roman" pitchFamily="18" charset="0"/>
                <a:cs typeface="Times New Roman" pitchFamily="18" charset="0"/>
              </a:rPr>
              <a:t>3. Мен </a:t>
            </a:r>
            <a:r>
              <a:rPr lang="ru-RU" sz="2000" b="1" dirty="0" err="1" smtClean="0">
                <a:solidFill>
                  <a:schemeClr val="tx2"/>
                </a:solidFill>
                <a:latin typeface="Times New Roman" pitchFamily="18" charset="0"/>
                <a:cs typeface="Times New Roman" pitchFamily="18" charset="0"/>
              </a:rPr>
              <a:t>үшін</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сабақ</a:t>
            </a:r>
            <a:r>
              <a:rPr lang="ru-RU" sz="2000" b="1" dirty="0" smtClean="0">
                <a:solidFill>
                  <a:schemeClr val="tx2"/>
                </a:solidFill>
                <a:latin typeface="Times New Roman" pitchFamily="18" charset="0"/>
                <a:cs typeface="Times New Roman" pitchFamily="18" charset="0"/>
              </a:rPr>
              <a:t> тез </a:t>
            </a:r>
            <a:r>
              <a:rPr lang="ru-RU" sz="2000" b="1" dirty="0" err="1" smtClean="0">
                <a:solidFill>
                  <a:schemeClr val="tx2"/>
                </a:solidFill>
                <a:latin typeface="Times New Roman" pitchFamily="18" charset="0"/>
                <a:cs typeface="Times New Roman" pitchFamily="18" charset="0"/>
              </a:rPr>
              <a:t>өтті</a:t>
            </a:r>
            <a:r>
              <a:rPr lang="ru-RU" sz="2000" b="1" dirty="0" smtClean="0">
                <a:solidFill>
                  <a:schemeClr val="tx2"/>
                </a:solidFill>
                <a:latin typeface="Times New Roman" pitchFamily="18" charset="0"/>
                <a:cs typeface="Times New Roman" pitchFamily="18" charset="0"/>
              </a:rPr>
              <a:t>, - </a:t>
            </a:r>
            <a:r>
              <a:rPr lang="ru-RU" sz="2000" b="1" dirty="0" err="1" smtClean="0">
                <a:solidFill>
                  <a:schemeClr val="tx2"/>
                </a:solidFill>
                <a:latin typeface="Times New Roman" pitchFamily="18" charset="0"/>
                <a:cs typeface="Times New Roman" pitchFamily="18" charset="0"/>
              </a:rPr>
              <a:t>шаршаған</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жоқпын</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Себебі</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тапсырмаларды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орындау</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мені</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жалықтырған</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жоқ</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anose="02020603050405020304" pitchFamily="18" charset="0"/>
                <a:cs typeface="Times New Roman" pitchFamily="18" charset="0"/>
              </a:rPr>
              <a:t>Дулат</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Исабеков</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Әпке</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драмасы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арқылы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отбасындағы</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тәрбиенің</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рөлі</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үлкен</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екенін</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ағайын</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туыс</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бауыр</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арасындағы</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қарым-қатынастың</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ең</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құнды</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дүние</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екендігін</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тамаша</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суреттеп</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жеткізген</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Әсіресе</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Қамажайдың</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бойындағы</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қасиеттерді</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тамаша</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жеткізген</a:t>
            </a:r>
            <a:r>
              <a:rPr lang="ru-RU" sz="2000" b="1" dirty="0" smtClean="0">
                <a:solidFill>
                  <a:schemeClr val="tx2"/>
                </a:solidFill>
                <a:latin typeface="Times New Roman" panose="02020603050405020304" pitchFamily="18" charset="0"/>
                <a:cs typeface="Times New Roman" panose="02020603050405020304" pitchFamily="18" charset="0"/>
              </a:rPr>
              <a:t>.</a:t>
            </a:r>
            <a:r>
              <a:rPr lang="ru-RU" sz="2000" b="1" dirty="0">
                <a:solidFill>
                  <a:schemeClr val="tx2"/>
                </a:solidFill>
                <a:latin typeface="Times New Roman" panose="02020603050405020304" pitchFamily="18" charset="0"/>
                <a:cs typeface="Times New Roman" panose="02020603050405020304" pitchFamily="18" charset="0"/>
              </a:rPr>
              <a:t/>
            </a:r>
            <a:br>
              <a:rPr lang="ru-RU" sz="2000" b="1" dirty="0">
                <a:solidFill>
                  <a:schemeClr val="tx2"/>
                </a:solidFill>
                <a:latin typeface="Times New Roman" panose="02020603050405020304" pitchFamily="18" charset="0"/>
                <a:cs typeface="Times New Roman" panose="02020603050405020304" pitchFamily="18" charset="0"/>
              </a:rPr>
            </a:br>
            <a:r>
              <a:rPr lang="ru-RU" sz="2000" dirty="0"/>
              <a:t/>
            </a:r>
            <a:br>
              <a:rPr lang="ru-RU" sz="2000" dirty="0"/>
            </a:br>
            <a:r>
              <a:rPr lang="ru-RU" sz="2000" b="1" dirty="0" smtClean="0">
                <a:solidFill>
                  <a:schemeClr val="tx2"/>
                </a:solidFill>
                <a:latin typeface="Times New Roman" pitchFamily="18" charset="0"/>
                <a:cs typeface="Times New Roman" pitchFamily="18" charset="0"/>
              </a:rPr>
              <a:t>4. </a:t>
            </a:r>
            <a:r>
              <a:rPr lang="ru-RU" sz="2000" b="1" dirty="0" err="1">
                <a:solidFill>
                  <a:schemeClr val="tx2"/>
                </a:solidFill>
                <a:latin typeface="Times New Roman" pitchFamily="18" charset="0"/>
                <a:cs typeface="Times New Roman" pitchFamily="18" charset="0"/>
              </a:rPr>
              <a:t>Сабақтағы</a:t>
            </a:r>
            <a:r>
              <a:rPr lang="ru-RU" sz="2000" b="1" dirty="0">
                <a:solidFill>
                  <a:schemeClr val="tx2"/>
                </a:solidFill>
                <a:latin typeface="Times New Roman" pitchFamily="18" charset="0"/>
                <a:cs typeface="Times New Roman" pitchFamily="18" charset="0"/>
              </a:rPr>
              <a:t> материал мен </a:t>
            </a:r>
            <a:r>
              <a:rPr lang="ru-RU" sz="2000" b="1" dirty="0" err="1">
                <a:solidFill>
                  <a:schemeClr val="tx2"/>
                </a:solidFill>
                <a:latin typeface="Times New Roman" pitchFamily="18" charset="0"/>
                <a:cs typeface="Times New Roman" pitchFamily="18" charset="0"/>
              </a:rPr>
              <a:t>үшін</a:t>
            </a:r>
            <a:r>
              <a:rPr lang="ru-RU" sz="2000" b="1" dirty="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өте</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қызықты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және</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пайдалы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болды</a:t>
            </a:r>
            <a:r>
              <a:rPr lang="ru-RU" sz="2000" b="1" dirty="0" smtClean="0">
                <a:solidFill>
                  <a:schemeClr val="tx2"/>
                </a:solidFill>
                <a:latin typeface="Times New Roman" pitchFamily="18" charset="0"/>
                <a:cs typeface="Times New Roman" pitchFamily="18" charset="0"/>
              </a:rPr>
              <a:t>. </a:t>
            </a:r>
            <a:r>
              <a:rPr lang="ru-RU" sz="2000" b="1" dirty="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Пьесадағы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кейіпкерлер</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әрекеті</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арқылы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отбасындағы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қарым-қатынас</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сыйластық</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қамқорлық</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туралы</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білімімді</a:t>
            </a:r>
            <a:r>
              <a:rPr lang="ru-RU" sz="2000" b="1" dirty="0" smtClean="0">
                <a:solidFill>
                  <a:schemeClr val="tx2"/>
                </a:solidFill>
                <a:latin typeface="Times New Roman" pitchFamily="18" charset="0"/>
                <a:cs typeface="Times New Roman" pitchFamily="18" charset="0"/>
              </a:rPr>
              <a:t> </a:t>
            </a:r>
            <a:r>
              <a:rPr lang="ru-RU" sz="2000" b="1" dirty="0" err="1" smtClean="0">
                <a:solidFill>
                  <a:schemeClr val="tx2"/>
                </a:solidFill>
                <a:latin typeface="Times New Roman" pitchFamily="18" charset="0"/>
                <a:cs typeface="Times New Roman" pitchFamily="18" charset="0"/>
              </a:rPr>
              <a:t>толықтырдым</a:t>
            </a:r>
            <a:r>
              <a:rPr lang="ru-RU" sz="2000" b="1" dirty="0" smtClean="0">
                <a:solidFill>
                  <a:schemeClr val="tx2"/>
                </a:solidFill>
                <a:latin typeface="Times New Roman" pitchFamily="18" charset="0"/>
                <a:cs typeface="Times New Roman" pitchFamily="18" charset="0"/>
              </a:rPr>
              <a:t>. «</a:t>
            </a:r>
            <a:r>
              <a:rPr lang="kk-KZ" sz="2000" b="1" dirty="0" smtClean="0">
                <a:solidFill>
                  <a:schemeClr val="tx2"/>
                </a:solidFill>
                <a:latin typeface="Times New Roman" panose="02020603050405020304" pitchFamily="18" charset="0"/>
                <a:cs typeface="Times New Roman" panose="02020603050405020304" pitchFamily="18" charset="0"/>
              </a:rPr>
              <a:t>Отбасы </a:t>
            </a:r>
            <a:r>
              <a:rPr lang="kk-KZ" sz="2000" b="1" dirty="0">
                <a:solidFill>
                  <a:schemeClr val="tx2"/>
                </a:solidFill>
                <a:latin typeface="Times New Roman" panose="02020603050405020304" pitchFamily="18" charset="0"/>
                <a:cs typeface="Times New Roman" panose="02020603050405020304" pitchFamily="18" charset="0"/>
              </a:rPr>
              <a:t>– алтын </a:t>
            </a:r>
            <a:r>
              <a:rPr lang="kk-KZ" sz="2000" b="1" dirty="0" smtClean="0">
                <a:solidFill>
                  <a:schemeClr val="tx2"/>
                </a:solidFill>
                <a:latin typeface="Times New Roman" panose="02020603050405020304" pitchFamily="18" charset="0"/>
                <a:cs typeface="Times New Roman" panose="02020603050405020304" pitchFamily="18" charset="0"/>
              </a:rPr>
              <a:t>қазық» деп бекер айтылмаған сөз екенін тағы бір мәрте түсіндім.</a:t>
            </a:r>
            <a:endParaRPr lang="ru-RU" sz="2000" dirty="0">
              <a:solidFill>
                <a:schemeClr val="tx2"/>
              </a:solidFill>
              <a:latin typeface="Times New Roman" panose="02020603050405020304" pitchFamily="18" charset="0"/>
              <a:cs typeface="Times New Roman" panose="02020603050405020304" pitchFamily="18" charset="0"/>
            </a:endParaRPr>
          </a:p>
          <a:p>
            <a:r>
              <a:rPr lang="kk-KZ" sz="2000" b="1" i="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endParaRPr lang="ru-RU" sz="16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0631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08880" y="-24811"/>
            <a:ext cx="10407156" cy="7443761"/>
          </a:xfrm>
          <a:prstGeom prst="rect">
            <a:avLst/>
          </a:prstGeom>
          <a:solidFill>
            <a:schemeClr val="accent1">
              <a:lumMod val="40000"/>
              <a:lumOff val="60000"/>
            </a:schemeClr>
          </a:solidFill>
          <a:ln>
            <a:noFill/>
          </a:ln>
          <a:extLst/>
        </p:spPr>
      </p:pic>
      <p:sp>
        <p:nvSpPr>
          <p:cNvPr id="2355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7DF542A-1C0F-4782-8D14-79342774BEE5}" type="slidenum">
              <a:rPr lang="ru-RU" altLang="ru-RU" sz="1400" b="1" smtClean="0">
                <a:solidFill>
                  <a:srgbClr val="002060"/>
                </a:solidFill>
              </a:rPr>
              <a:pPr>
                <a:buSzPts val="1100"/>
              </a:pPr>
              <a:t>14</a:t>
            </a:fld>
            <a:endParaRPr lang="ru-RU" altLang="ru-RU" sz="1400" b="1" smtClean="0">
              <a:solidFill>
                <a:srgbClr val="002060"/>
              </a:solidFill>
            </a:endParaRPr>
          </a:p>
        </p:txBody>
      </p:sp>
      <p:cxnSp>
        <p:nvCxnSpPr>
          <p:cNvPr id="2355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355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355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3903" y="141288"/>
            <a:ext cx="96769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27621" y="479686"/>
            <a:ext cx="3987382" cy="584775"/>
          </a:xfrm>
          <a:prstGeom prst="rect">
            <a:avLst/>
          </a:prstGeom>
        </p:spPr>
        <p:txBody>
          <a:bodyPr wrap="square">
            <a:spAutoFit/>
          </a:bodyPr>
          <a:lstStyle/>
          <a:p>
            <a:r>
              <a:rPr lang="kk-KZ" sz="3200" b="1" dirty="0" smtClean="0">
                <a:solidFill>
                  <a:schemeClr val="bg1"/>
                </a:solidFill>
                <a:latin typeface="Times New Roman" panose="02020603050405020304" pitchFamily="18" charset="0"/>
                <a:cs typeface="Times New Roman" panose="02020603050405020304" pitchFamily="18" charset="0"/>
              </a:rPr>
              <a:t>Қосымша тапсырма</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72510" y="1436099"/>
            <a:ext cx="9065173" cy="646331"/>
          </a:xfrm>
          <a:prstGeom prst="rect">
            <a:avLst/>
          </a:prstGeom>
        </p:spPr>
        <p:txBody>
          <a:bodyPr wrap="square">
            <a:spAutoFit/>
          </a:bodyPr>
          <a:lstStyle/>
          <a:p>
            <a:r>
              <a:rPr lang="kk-KZ" sz="2000" b="1" i="1"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endParaRPr lang="ru-RU" sz="1600" dirty="0">
              <a:solidFill>
                <a:schemeClr val="tx2"/>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74780994"/>
              </p:ext>
            </p:extLst>
          </p:nvPr>
        </p:nvGraphicFramePr>
        <p:xfrm>
          <a:off x="504497" y="1641639"/>
          <a:ext cx="9653915" cy="3170456"/>
        </p:xfrm>
        <a:graphic>
          <a:graphicData uri="http://schemas.openxmlformats.org/drawingml/2006/table">
            <a:tbl>
              <a:tblPr>
                <a:tableStyleId>{5C22544A-7EE6-4342-B048-85BDC9FD1C3A}</a:tableStyleId>
              </a:tblPr>
              <a:tblGrid>
                <a:gridCol w="9653915"/>
              </a:tblGrid>
              <a:tr h="3170456">
                <a:tc>
                  <a:txBody>
                    <a:bodyPr/>
                    <a:lstStyle/>
                    <a:p>
                      <a:pPr algn="l">
                        <a:lnSpc>
                          <a:spcPct val="107000"/>
                        </a:lnSpc>
                        <a:spcAft>
                          <a:spcPts val="750"/>
                        </a:spcAft>
                      </a:pPr>
                      <a:r>
                        <a:rPr lang="ru-RU" sz="2400" dirty="0">
                          <a:effectLst/>
                          <a:latin typeface="Times New Roman" panose="02020603050405020304" pitchFamily="18" charset="0"/>
                          <a:cs typeface="Times New Roman" panose="02020603050405020304" pitchFamily="18" charset="0"/>
                        </a:rPr>
                        <a:t>видеофильм </a:t>
                      </a:r>
                      <a:r>
                        <a:rPr lang="ru-RU" sz="2400" dirty="0" err="1" smtClean="0">
                          <a:effectLst/>
                          <a:latin typeface="Times New Roman" panose="02020603050405020304" pitchFamily="18" charset="0"/>
                          <a:cs typeface="Times New Roman" panose="02020603050405020304" pitchFamily="18" charset="0"/>
                        </a:rPr>
                        <a:t>Д.Исабаев</a:t>
                      </a:r>
                      <a:r>
                        <a:rPr lang="ru-RU" sz="2400" dirty="0" smtClean="0">
                          <a:effectLst/>
                          <a:latin typeface="Times New Roman" panose="02020603050405020304" pitchFamily="18" charset="0"/>
                          <a:cs typeface="Times New Roman" panose="02020603050405020304" pitchFamily="18" charset="0"/>
                        </a:rPr>
                        <a:t>.</a:t>
                      </a:r>
                      <a:r>
                        <a:rPr lang="ru-RU" sz="2400" baseline="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Әпке</a:t>
                      </a:r>
                      <a:r>
                        <a:rPr lang="ru-RU" sz="2400" dirty="0" smtClean="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cs typeface="Times New Roman" panose="02020603050405020304" pitchFamily="18" charset="0"/>
                      </a:endParaRPr>
                    </a:p>
                    <a:p>
                      <a:pPr algn="l">
                        <a:lnSpc>
                          <a:spcPct val="107000"/>
                        </a:lnSpc>
                        <a:spcAft>
                          <a:spcPts val="750"/>
                        </a:spcAft>
                      </a:pPr>
                      <a:r>
                        <a:rPr lang="ru-RU" sz="2400" dirty="0">
                          <a:effectLst/>
                          <a:latin typeface="Times New Roman" panose="02020603050405020304" pitchFamily="18" charset="0"/>
                          <a:cs typeface="Times New Roman" panose="02020603050405020304" pitchFamily="18" charset="0"/>
                        </a:rPr>
                        <a:t> </a:t>
                      </a:r>
                    </a:p>
                    <a:p>
                      <a:pPr algn="l">
                        <a:lnSpc>
                          <a:spcPct val="107000"/>
                        </a:lnSpc>
                        <a:spcAft>
                          <a:spcPts val="0"/>
                        </a:spcAft>
                      </a:pPr>
                      <a:r>
                        <a:rPr lang="ru-RU" sz="2400" u="none" strike="noStrike" dirty="0">
                          <a:effectLst/>
                          <a:latin typeface="Times New Roman" panose="02020603050405020304" pitchFamily="18" charset="0"/>
                          <a:cs typeface="Times New Roman" panose="02020603050405020304" pitchFamily="18" charset="0"/>
                          <a:hlinkClick r:id="rId5"/>
                        </a:rPr>
                        <a:t>https://www.youtube.com/watch?v=YYOAyut0xDQ</a:t>
                      </a:r>
                      <a:endParaRPr lang="ru-RU" sz="2400" dirty="0">
                        <a:effectLst/>
                        <a:latin typeface="Times New Roman" panose="02020603050405020304" pitchFamily="18" charset="0"/>
                        <a:cs typeface="Times New Roman" panose="02020603050405020304" pitchFamily="18" charset="0"/>
                      </a:endParaRPr>
                    </a:p>
                    <a:p>
                      <a:pPr algn="l">
                        <a:lnSpc>
                          <a:spcPct val="107000"/>
                        </a:lnSpc>
                        <a:spcAft>
                          <a:spcPts val="750"/>
                        </a:spcAft>
                      </a:pPr>
                      <a:r>
                        <a:rPr lang="ru-RU" sz="1000" dirty="0">
                          <a:effectLst/>
                        </a:rPr>
                        <a:t> </a:t>
                      </a:r>
                      <a:endParaRPr lang="ru-RU" sz="1100" dirty="0">
                        <a:effectLst/>
                      </a:endParaRPr>
                    </a:p>
                    <a:p>
                      <a:pPr algn="l">
                        <a:lnSpc>
                          <a:spcPct val="107000"/>
                        </a:lnSpc>
                        <a:spcAft>
                          <a:spcPts val="750"/>
                        </a:spcAft>
                      </a:pPr>
                      <a:r>
                        <a:rPr lang="ru-RU" sz="10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r>
            </a:tbl>
          </a:graphicData>
        </a:graphic>
      </p:graphicFrame>
    </p:spTree>
    <p:extLst>
      <p:ext uri="{BB962C8B-B14F-4D97-AF65-F5344CB8AC3E}">
        <p14:creationId xmlns:p14="http://schemas.microsoft.com/office/powerpoint/2010/main" val="402054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39842" y="141289"/>
            <a:ext cx="10185271" cy="7180262"/>
          </a:xfrm>
          <a:prstGeom prst="rect">
            <a:avLst/>
          </a:prstGeom>
          <a:solidFill>
            <a:schemeClr val="accent1">
              <a:lumMod val="40000"/>
              <a:lumOff val="60000"/>
            </a:schemeClr>
          </a:solidFill>
          <a:ln>
            <a:noFill/>
          </a:ln>
          <a:extLst/>
        </p:spPr>
      </p:pic>
      <p:sp>
        <p:nvSpPr>
          <p:cNvPr id="3584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4F637BE-7E92-4F67-AD23-86521E7F476B}" type="slidenum">
              <a:rPr lang="ru-RU" altLang="ru-RU" sz="1400" b="1" smtClean="0">
                <a:solidFill>
                  <a:srgbClr val="002060"/>
                </a:solidFill>
              </a:rPr>
              <a:pPr>
                <a:buSzPts val="1100"/>
              </a:pPr>
              <a:t>15</a:t>
            </a:fld>
            <a:endParaRPr lang="ru-RU" altLang="ru-RU" sz="1400" b="1" smtClean="0">
              <a:solidFill>
                <a:srgbClr val="002060"/>
              </a:solidFill>
            </a:endParaRPr>
          </a:p>
        </p:txBody>
      </p:sp>
      <p:cxnSp>
        <p:nvCxnSpPr>
          <p:cNvPr id="3584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584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350838" y="1041400"/>
            <a:ext cx="4171950" cy="1077913"/>
          </a:xfrm>
          <a:prstGeom prst="rect">
            <a:avLst/>
          </a:prstGeom>
          <a:noFill/>
          <a:ln>
            <a:noFill/>
          </a:ln>
        </p:spPr>
        <p:txBody>
          <a:bodyPr spcFirstLastPara="1" lIns="106916" tIns="106916" rIns="106916" bIns="106916" anchor="ctr"/>
          <a:lstStyle/>
          <a:p>
            <a:pPr>
              <a:spcBef>
                <a:spcPts val="0"/>
              </a:spcBef>
              <a:spcAft>
                <a:spcPts val="0"/>
              </a:spcAft>
              <a:defRPr/>
            </a:pPr>
            <a:r>
              <a:rPr lang="ru" sz="2400" b="1" dirty="0">
                <a:solidFill>
                  <a:srgbClr val="002060"/>
                </a:solidFill>
                <a:latin typeface="Century Gothic" panose="020B0502020202020204" pitchFamily="34" charset="0"/>
                <a:cs typeface="+mn-cs"/>
                <a:sym typeface="Comfortaa"/>
              </a:rPr>
              <a:t>Барша</a:t>
            </a:r>
            <a:r>
              <a:rPr lang="ru" sz="2800" b="1" dirty="0">
                <a:solidFill>
                  <a:srgbClr val="002060"/>
                </a:solidFill>
                <a:latin typeface="Century Gothic" panose="020B0502020202020204" pitchFamily="34" charset="0"/>
                <a:cs typeface="+mn-cs"/>
                <a:sym typeface="Comfortaa"/>
              </a:rPr>
              <a:t>ғ</a:t>
            </a:r>
            <a:r>
              <a:rPr lang="ru" sz="2400" b="1" dirty="0">
                <a:solidFill>
                  <a:srgbClr val="002060"/>
                </a:solidFill>
                <a:latin typeface="Century Gothic" panose="020B0502020202020204" pitchFamily="34" charset="0"/>
                <a:cs typeface="+mn-cs"/>
                <a:sym typeface="Comfortaa"/>
              </a:rPr>
              <a:t>а </a:t>
            </a:r>
            <a:r>
              <a:rPr lang="ru" sz="2800" b="1" dirty="0">
                <a:solidFill>
                  <a:srgbClr val="002060"/>
                </a:solidFill>
                <a:latin typeface="Century Gothic" panose="020B0502020202020204" pitchFamily="34" charset="0"/>
                <a:cs typeface="+mn-cs"/>
                <a:sym typeface="Comfortaa"/>
              </a:rPr>
              <a:t>қ</a:t>
            </a:r>
            <a:r>
              <a:rPr lang="ru" sz="2400" b="1" dirty="0">
                <a:solidFill>
                  <a:srgbClr val="002060"/>
                </a:solidFill>
                <a:latin typeface="Century Gothic" panose="020B0502020202020204" pitchFamily="34" charset="0"/>
                <a:cs typeface="+mn-cs"/>
                <a:sym typeface="Comfortaa"/>
              </a:rPr>
              <a:t>олжетімді, сапалы білім!</a:t>
            </a:r>
            <a:endParaRPr sz="2400" b="1" dirty="0">
              <a:solidFill>
                <a:srgbClr val="002060"/>
              </a:solidFill>
              <a:latin typeface="Century Gothic" panose="020B0502020202020204" pitchFamily="34" charset="0"/>
              <a:cs typeface="+mn-cs"/>
              <a:sym typeface="Comfortaa"/>
            </a:endParaRPr>
          </a:p>
        </p:txBody>
      </p:sp>
      <p:pic>
        <p:nvPicPr>
          <p:cNvPr id="35848" name="Рисунок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9089" y="141288"/>
            <a:ext cx="14160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9" name="Группа 1"/>
          <p:cNvGrpSpPr>
            <a:grpSpLocks/>
          </p:cNvGrpSpPr>
          <p:nvPr/>
        </p:nvGrpSpPr>
        <p:grpSpPr bwMode="auto">
          <a:xfrm>
            <a:off x="1908175" y="1620838"/>
            <a:ext cx="6886575" cy="4849812"/>
            <a:chOff x="1037227" y="1115985"/>
            <a:chExt cx="7369006" cy="5190811"/>
          </a:xfrm>
        </p:grpSpPr>
        <p:sp>
          <p:nvSpPr>
            <p:cNvPr id="35850" name="Freeform 39"/>
            <p:cNvSpPr>
              <a:spLocks/>
            </p:cNvSpPr>
            <p:nvPr/>
          </p:nvSpPr>
          <p:spPr bwMode="auto">
            <a:xfrm>
              <a:off x="2896244" y="2393834"/>
              <a:ext cx="3609482" cy="3912962"/>
            </a:xfrm>
            <a:custGeom>
              <a:avLst/>
              <a:gdLst>
                <a:gd name="T0" fmla="*/ 195242 w 4437063"/>
                <a:gd name="T1" fmla="*/ 21688 h 4810125"/>
                <a:gd name="T2" fmla="*/ 424890 w 4437063"/>
                <a:gd name="T3" fmla="*/ 39875 h 4810125"/>
                <a:gd name="T4" fmla="*/ 399238 w 4437063"/>
                <a:gd name="T5" fmla="*/ 185072 h 4810125"/>
                <a:gd name="T6" fmla="*/ 343139 w 4437063"/>
                <a:gd name="T7" fmla="*/ 333616 h 4810125"/>
                <a:gd name="T8" fmla="*/ 385081 w 4437063"/>
                <a:gd name="T9" fmla="*/ 429957 h 4810125"/>
                <a:gd name="T10" fmla="*/ 433416 w 4437063"/>
                <a:gd name="T11" fmla="*/ 400734 h 4810125"/>
                <a:gd name="T12" fmla="*/ 501237 w 4437063"/>
                <a:gd name="T13" fmla="*/ 251734 h 4810125"/>
                <a:gd name="T14" fmla="*/ 619525 w 4437063"/>
                <a:gd name="T15" fmla="*/ 162394 h 4810125"/>
                <a:gd name="T16" fmla="*/ 651340 w 4437063"/>
                <a:gd name="T17" fmla="*/ 44290 h 4810125"/>
                <a:gd name="T18" fmla="*/ 619447 w 4437063"/>
                <a:gd name="T19" fmla="*/ 180126 h 4810125"/>
                <a:gd name="T20" fmla="*/ 507554 w 4437063"/>
                <a:gd name="T21" fmla="*/ 269389 h 4810125"/>
                <a:gd name="T22" fmla="*/ 452902 w 4437063"/>
                <a:gd name="T23" fmla="*/ 410323 h 4810125"/>
                <a:gd name="T24" fmla="*/ 422150 w 4437063"/>
                <a:gd name="T25" fmla="*/ 495858 h 4810125"/>
                <a:gd name="T26" fmla="*/ 527572 w 4437063"/>
                <a:gd name="T27" fmla="*/ 335671 h 4810125"/>
                <a:gd name="T28" fmla="*/ 712387 w 4437063"/>
                <a:gd name="T29" fmla="*/ 311015 h 4810125"/>
                <a:gd name="T30" fmla="*/ 818649 w 4437063"/>
                <a:gd name="T31" fmla="*/ 220686 h 4810125"/>
                <a:gd name="T32" fmla="*/ 794976 w 4437063"/>
                <a:gd name="T33" fmla="*/ 263148 h 4810125"/>
                <a:gd name="T34" fmla="*/ 678058 w 4437063"/>
                <a:gd name="T35" fmla="*/ 336127 h 4810125"/>
                <a:gd name="T36" fmla="*/ 538230 w 4437063"/>
                <a:gd name="T37" fmla="*/ 361316 h 4810125"/>
                <a:gd name="T38" fmla="*/ 469420 w 4437063"/>
                <a:gd name="T39" fmla="*/ 522797 h 4810125"/>
                <a:gd name="T40" fmla="*/ 608639 w 4437063"/>
                <a:gd name="T41" fmla="*/ 455450 h 4810125"/>
                <a:gd name="T42" fmla="*/ 695719 w 4437063"/>
                <a:gd name="T43" fmla="*/ 404006 h 4810125"/>
                <a:gd name="T44" fmla="*/ 667782 w 4437063"/>
                <a:gd name="T45" fmla="*/ 415878 h 4810125"/>
                <a:gd name="T46" fmla="*/ 590675 w 4437063"/>
                <a:gd name="T47" fmla="*/ 487868 h 4810125"/>
                <a:gd name="T48" fmla="*/ 610411 w 4437063"/>
                <a:gd name="T49" fmla="*/ 527678 h 4810125"/>
                <a:gd name="T50" fmla="*/ 735309 w 4437063"/>
                <a:gd name="T51" fmla="*/ 527070 h 4810125"/>
                <a:gd name="T52" fmla="*/ 730666 w 4437063"/>
                <a:gd name="T53" fmla="*/ 527525 h 4810125"/>
                <a:gd name="T54" fmla="*/ 604855 w 4437063"/>
                <a:gd name="T55" fmla="*/ 535974 h 4810125"/>
                <a:gd name="T56" fmla="*/ 511817 w 4437063"/>
                <a:gd name="T57" fmla="*/ 530634 h 4810125"/>
                <a:gd name="T58" fmla="*/ 441788 w 4437063"/>
                <a:gd name="T59" fmla="*/ 627660 h 4810125"/>
                <a:gd name="T60" fmla="*/ 357906 w 4437063"/>
                <a:gd name="T61" fmla="*/ 808928 h 4810125"/>
                <a:gd name="T62" fmla="*/ 341846 w 4437063"/>
                <a:gd name="T63" fmla="*/ 603917 h 4810125"/>
                <a:gd name="T64" fmla="*/ 187859 w 4437063"/>
                <a:gd name="T65" fmla="*/ 488172 h 4810125"/>
                <a:gd name="T66" fmla="*/ 48488 w 4437063"/>
                <a:gd name="T67" fmla="*/ 463136 h 4810125"/>
                <a:gd name="T68" fmla="*/ 9438 w 4437063"/>
                <a:gd name="T69" fmla="*/ 398376 h 4810125"/>
                <a:gd name="T70" fmla="*/ 77717 w 4437063"/>
                <a:gd name="T71" fmla="*/ 459027 h 4810125"/>
                <a:gd name="T72" fmla="*/ 255604 w 4437063"/>
                <a:gd name="T73" fmla="*/ 497000 h 4810125"/>
                <a:gd name="T74" fmla="*/ 309266 w 4437063"/>
                <a:gd name="T75" fmla="*/ 506283 h 4810125"/>
                <a:gd name="T76" fmla="*/ 147745 w 4437063"/>
                <a:gd name="T77" fmla="*/ 411389 h 4810125"/>
                <a:gd name="T78" fmla="*/ 20704 w 4437063"/>
                <a:gd name="T79" fmla="*/ 381938 h 4810125"/>
                <a:gd name="T80" fmla="*/ 53359 w 4437063"/>
                <a:gd name="T81" fmla="*/ 393505 h 4810125"/>
                <a:gd name="T82" fmla="*/ 222264 w 4437063"/>
                <a:gd name="T83" fmla="*/ 413671 h 4810125"/>
                <a:gd name="T84" fmla="*/ 349153 w 4437063"/>
                <a:gd name="T85" fmla="*/ 475920 h 4810125"/>
                <a:gd name="T86" fmla="*/ 237640 w 4437063"/>
                <a:gd name="T87" fmla="*/ 353325 h 4810125"/>
                <a:gd name="T88" fmla="*/ 80761 w 4437063"/>
                <a:gd name="T89" fmla="*/ 325321 h 4810125"/>
                <a:gd name="T90" fmla="*/ 101769 w 4437063"/>
                <a:gd name="T91" fmla="*/ 309112 h 4810125"/>
                <a:gd name="T92" fmla="*/ 230942 w 4437063"/>
                <a:gd name="T93" fmla="*/ 322354 h 4810125"/>
                <a:gd name="T94" fmla="*/ 225918 w 4437063"/>
                <a:gd name="T95" fmla="*/ 242450 h 4810125"/>
                <a:gd name="T96" fmla="*/ 176518 w 4437063"/>
                <a:gd name="T97" fmla="*/ 139184 h 4810125"/>
                <a:gd name="T98" fmla="*/ 148430 w 4437063"/>
                <a:gd name="T99" fmla="*/ 80893 h 4810125"/>
                <a:gd name="T100" fmla="*/ 227212 w 4437063"/>
                <a:gd name="T101" fmla="*/ 179744 h 4810125"/>
                <a:gd name="T102" fmla="*/ 269686 w 4437063"/>
                <a:gd name="T103" fmla="*/ 329887 h 4810125"/>
                <a:gd name="T104" fmla="*/ 308962 w 4437063"/>
                <a:gd name="T105" fmla="*/ 324256 h 4810125"/>
                <a:gd name="T106" fmla="*/ 309115 w 4437063"/>
                <a:gd name="T107" fmla="*/ 170689 h 4810125"/>
                <a:gd name="T108" fmla="*/ 273643 w 4437063"/>
                <a:gd name="T109" fmla="*/ 60422 h 4810125"/>
                <a:gd name="T110" fmla="*/ 222949 w 4437063"/>
                <a:gd name="T111" fmla="*/ 24884 h 4810125"/>
                <a:gd name="T112" fmla="*/ 316118 w 4437063"/>
                <a:gd name="T113" fmla="*/ 98547 h 4810125"/>
                <a:gd name="T114" fmla="*/ 314900 w 4437063"/>
                <a:gd name="T115" fmla="*/ 216500 h 4810125"/>
                <a:gd name="T116" fmla="*/ 325861 w 4437063"/>
                <a:gd name="T117" fmla="*/ 281032 h 4810125"/>
                <a:gd name="T118" fmla="*/ 382797 w 4437063"/>
                <a:gd name="T119" fmla="*/ 178071 h 4810125"/>
                <a:gd name="T120" fmla="*/ 439810 w 4437063"/>
                <a:gd name="T121" fmla="*/ 15904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35851"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600" b="1" dirty="0" err="1">
                    <a:solidFill>
                      <a:schemeClr val="tx1"/>
                    </a:solidFill>
                    <a:latin typeface="Century Gothic" panose="020B0502020202020204" pitchFamily="34" charset="0"/>
                  </a:rPr>
                  <a:t>Заманауи</a:t>
                </a:r>
                <a:r>
                  <a:rPr lang="ru-RU" sz="1600" b="1" dirty="0">
                    <a:solidFill>
                      <a:schemeClr val="tx1"/>
                    </a:solidFill>
                    <a:latin typeface="Century Gothic" panose="020B0502020202020204" pitchFamily="34" charset="0"/>
                  </a:rPr>
                  <a:t> технология</a:t>
                </a:r>
              </a:p>
            </p:txBody>
          </p:sp>
        </p:grpSp>
        <p:grpSp>
          <p:nvGrpSpPr>
            <p:cNvPr id="35852"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800" b="1" dirty="0" err="1">
                    <a:solidFill>
                      <a:schemeClr val="tx1"/>
                    </a:solidFill>
                    <a:latin typeface="Century Gothic" panose="020B0502020202020204" pitchFamily="34" charset="0"/>
                  </a:rPr>
                  <a:t>Білімді</a:t>
                </a:r>
                <a:r>
                  <a:rPr lang="ru-RU" sz="1800" b="1" dirty="0">
                    <a:solidFill>
                      <a:schemeClr val="tx1"/>
                    </a:solidFill>
                    <a:latin typeface="Century Gothic" panose="020B0502020202020204" pitchFamily="34" charset="0"/>
                  </a:rPr>
                  <a:t> </a:t>
                </a:r>
                <a:r>
                  <a:rPr lang="ru-RU" sz="1800" b="1" dirty="0" err="1">
                    <a:solidFill>
                      <a:schemeClr val="tx1"/>
                    </a:solidFill>
                    <a:latin typeface="Century Gothic" panose="020B0502020202020204" pitchFamily="34" charset="0"/>
                  </a:rPr>
                  <a:t>бағалау</a:t>
                </a:r>
                <a:endParaRPr lang="ru-RU" sz="1800" b="1" dirty="0">
                  <a:solidFill>
                    <a:schemeClr val="tx1"/>
                  </a:solidFill>
                  <a:latin typeface="Century Gothic" panose="020B0502020202020204" pitchFamily="34" charset="0"/>
                </a:endParaRPr>
              </a:p>
            </p:txBody>
          </p:sp>
        </p:grpSp>
        <p:grpSp>
          <p:nvGrpSpPr>
            <p:cNvPr id="35853" name="Group 46"/>
            <p:cNvGrpSpPr>
              <a:grpSpLocks/>
            </p:cNvGrpSpPr>
            <p:nvPr/>
          </p:nvGrpSpPr>
          <p:grpSpPr bwMode="auto">
            <a:xfrm>
              <a:off x="1742060" y="1787457"/>
              <a:ext cx="1750973" cy="1749319"/>
              <a:chOff x="837333" y="3772728"/>
              <a:chExt cx="2269036"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1" name="Oval 48"/>
              <p:cNvSpPr/>
              <p:nvPr/>
            </p:nvSpPr>
            <p:spPr>
              <a:xfrm>
                <a:off x="837333" y="4046318"/>
                <a:ext cx="2011893"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800" b="1" dirty="0" err="1">
                    <a:solidFill>
                      <a:schemeClr val="tx1"/>
                    </a:solidFill>
                    <a:latin typeface="Century Gothic" panose="020B0502020202020204" pitchFamily="34" charset="0"/>
                  </a:rPr>
                  <a:t>Қол</a:t>
                </a:r>
                <a:endParaRPr lang="ru-RU" sz="1800" b="1" dirty="0">
                  <a:solidFill>
                    <a:schemeClr val="tx1"/>
                  </a:solidFill>
                  <a:latin typeface="Century Gothic" panose="020B0502020202020204" pitchFamily="34" charset="0"/>
                </a:endParaRPr>
              </a:p>
              <a:p>
                <a:pPr algn="ctr">
                  <a:defRPr/>
                </a:pPr>
                <a:r>
                  <a:rPr lang="ru-RU" sz="1800" b="1" dirty="0" err="1">
                    <a:solidFill>
                      <a:schemeClr val="tx1"/>
                    </a:solidFill>
                    <a:latin typeface="Century Gothic" panose="020B0502020202020204" pitchFamily="34" charset="0"/>
                  </a:rPr>
                  <a:t>жетімді</a:t>
                </a:r>
                <a:endParaRPr lang="ru-RU" sz="1800" b="1" dirty="0">
                  <a:solidFill>
                    <a:schemeClr val="tx1"/>
                  </a:solidFill>
                  <a:latin typeface="Century Gothic" panose="020B0502020202020204" pitchFamily="34" charset="0"/>
                </a:endParaRPr>
              </a:p>
            </p:txBody>
          </p:sp>
        </p:grpSp>
        <p:grpSp>
          <p:nvGrpSpPr>
            <p:cNvPr id="35854" name="Group 49"/>
            <p:cNvGrpSpPr>
              <a:grpSpLocks/>
            </p:cNvGrpSpPr>
            <p:nvPr/>
          </p:nvGrpSpPr>
          <p:grpSpPr bwMode="auto">
            <a:xfrm>
              <a:off x="4893176" y="1247740"/>
              <a:ext cx="1922789" cy="1749319"/>
              <a:chOff x="629084" y="3771800"/>
              <a:chExt cx="2491688" cy="2266893"/>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9" name="Oval 62"/>
              <p:cNvSpPr/>
              <p:nvPr/>
            </p:nvSpPr>
            <p:spPr>
              <a:xfrm>
                <a:off x="902684" y="4045390"/>
                <a:ext cx="2218088" cy="1719711"/>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600" b="1" dirty="0" err="1">
                    <a:solidFill>
                      <a:schemeClr val="tx1"/>
                    </a:solidFill>
                    <a:latin typeface="Century Gothic" panose="020B0502020202020204" pitchFamily="34" charset="0"/>
                  </a:rPr>
                  <a:t>Цифрлы</a:t>
                </a:r>
                <a:r>
                  <a:rPr lang="ru-RU" sz="1600" b="1" dirty="0">
                    <a:solidFill>
                      <a:schemeClr val="tx1"/>
                    </a:solidFill>
                    <a:latin typeface="Century Gothic" panose="020B0502020202020204" pitchFamily="34" charset="0"/>
                  </a:rPr>
                  <a:t> </a:t>
                </a:r>
                <a:r>
                  <a:rPr lang="ru-RU" sz="1600" b="1" dirty="0" err="1">
                    <a:solidFill>
                      <a:schemeClr val="tx1"/>
                    </a:solidFill>
                    <a:latin typeface="Century Gothic" panose="020B0502020202020204" pitchFamily="34" charset="0"/>
                  </a:rPr>
                  <a:t>Қазақстан</a:t>
                </a:r>
                <a:endParaRPr lang="ru-RU" sz="1600" b="1" dirty="0">
                  <a:solidFill>
                    <a:schemeClr val="tx1"/>
                  </a:solidFill>
                  <a:latin typeface="Century Gothic" panose="020B0502020202020204" pitchFamily="34" charset="0"/>
                </a:endParaRPr>
              </a:p>
            </p:txBody>
          </p:sp>
        </p:grpSp>
        <p:grpSp>
          <p:nvGrpSpPr>
            <p:cNvPr id="35855" name="Group 63"/>
            <p:cNvGrpSpPr>
              <a:grpSpLocks/>
            </p:cNvGrpSpPr>
            <p:nvPr/>
          </p:nvGrpSpPr>
          <p:grpSpPr bwMode="auto">
            <a:xfrm>
              <a:off x="6748921" y="1771583"/>
              <a:ext cx="1657312" cy="1657250"/>
              <a:chOff x="627842" y="3770949"/>
              <a:chExt cx="2268402" cy="2268317"/>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7" name="Oval 65"/>
              <p:cNvSpPr/>
              <p:nvPr/>
            </p:nvSpPr>
            <p:spPr>
              <a:xfrm>
                <a:off x="681215" y="4044711"/>
                <a:ext cx="1941256" cy="1720791"/>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800" b="1" dirty="0" err="1">
                    <a:solidFill>
                      <a:schemeClr val="tx1"/>
                    </a:solidFill>
                    <a:latin typeface="Century Gothic" panose="020B0502020202020204" pitchFamily="34" charset="0"/>
                  </a:rPr>
                  <a:t>Дербес</a:t>
                </a:r>
                <a:r>
                  <a:rPr lang="ru-RU" sz="1800" b="1" dirty="0">
                    <a:solidFill>
                      <a:schemeClr val="tx1"/>
                    </a:solidFill>
                    <a:latin typeface="Century Gothic" panose="020B0502020202020204" pitchFamily="34" charset="0"/>
                  </a:rPr>
                  <a:t> </a:t>
                </a:r>
                <a:r>
                  <a:rPr lang="ru-RU" sz="1800" b="1" dirty="0" err="1">
                    <a:solidFill>
                      <a:schemeClr val="tx1"/>
                    </a:solidFill>
                    <a:latin typeface="Century Gothic" panose="020B0502020202020204" pitchFamily="34" charset="0"/>
                  </a:rPr>
                  <a:t>оқыту</a:t>
                </a:r>
                <a:endParaRPr lang="ru-RU" sz="1800" b="1" dirty="0">
                  <a:solidFill>
                    <a:schemeClr val="tx1"/>
                  </a:solidFill>
                  <a:latin typeface="Century Gothic" panose="020B0502020202020204" pitchFamily="34" charset="0"/>
                </a:endParaRPr>
              </a:p>
            </p:txBody>
          </p:sp>
        </p:grpSp>
        <p:grpSp>
          <p:nvGrpSpPr>
            <p:cNvPr id="35856" name="Group 66"/>
            <p:cNvGrpSpPr>
              <a:grpSpLocks/>
            </p:cNvGrpSpPr>
            <p:nvPr/>
          </p:nvGrpSpPr>
          <p:grpSpPr bwMode="auto">
            <a:xfrm>
              <a:off x="3635904" y="1565221"/>
              <a:ext cx="1657312" cy="1657250"/>
              <a:chOff x="628078" y="3771555"/>
              <a:chExt cx="2268402" cy="2268317"/>
            </a:xfrm>
          </p:grpSpPr>
          <p:sp>
            <p:nvSpPr>
              <p:cNvPr id="54" name="Oval 67"/>
              <p:cNvSpPr/>
              <p:nvPr/>
            </p:nvSpPr>
            <p:spPr>
              <a:xfrm>
                <a:off x="628078" y="3771555"/>
                <a:ext cx="2268402" cy="2268317"/>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5" name="Oval 68"/>
              <p:cNvSpPr/>
              <p:nvPr/>
            </p:nvSpPr>
            <p:spPr>
              <a:xfrm>
                <a:off x="669871" y="4045317"/>
                <a:ext cx="1952835" cy="1720791"/>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600" b="1" dirty="0" err="1">
                    <a:solidFill>
                      <a:schemeClr val="tx1"/>
                    </a:solidFill>
                    <a:latin typeface="Century Gothic" panose="020B0502020202020204" pitchFamily="34" charset="0"/>
                  </a:rPr>
                  <a:t>Нәтижелі</a:t>
                </a:r>
                <a:endParaRPr lang="ru-RU" sz="1600" b="1" dirty="0">
                  <a:solidFill>
                    <a:schemeClr val="tx1"/>
                  </a:solidFill>
                  <a:latin typeface="Century Gothic" panose="020B0502020202020204" pitchFamily="34" charset="0"/>
                </a:endParaRPr>
              </a:p>
            </p:txBody>
          </p:sp>
        </p:grpSp>
        <p:grpSp>
          <p:nvGrpSpPr>
            <p:cNvPr id="35857"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800" b="1" dirty="0" err="1">
                    <a:solidFill>
                      <a:schemeClr val="tx1"/>
                    </a:solidFill>
                    <a:latin typeface="Century Gothic" panose="020B0502020202020204" pitchFamily="34" charset="0"/>
                  </a:rPr>
                  <a:t>Тиімді</a:t>
                </a:r>
                <a:endParaRPr lang="ru-RU" sz="1800" b="1" dirty="0">
                  <a:solidFill>
                    <a:schemeClr val="tx1"/>
                  </a:solidFill>
                  <a:latin typeface="Century Gothic" panose="020B0502020202020204" pitchFamily="34" charset="0"/>
                </a:endParaRPr>
              </a:p>
            </p:txBody>
          </p:sp>
        </p:grpSp>
        <p:grpSp>
          <p:nvGrpSpPr>
            <p:cNvPr id="35858"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600" b="1" dirty="0" err="1">
                    <a:solidFill>
                      <a:schemeClr val="tx1"/>
                    </a:solidFill>
                    <a:latin typeface="Century Gothic" panose="020B0502020202020204" pitchFamily="34" charset="0"/>
                  </a:rPr>
                  <a:t>Үш</a:t>
                </a:r>
                <a:r>
                  <a:rPr lang="ru-RU" sz="1600" b="1" dirty="0">
                    <a:solidFill>
                      <a:schemeClr val="tx1"/>
                    </a:solidFill>
                    <a:latin typeface="Century Gothic" panose="020B0502020202020204" pitchFamily="34" charset="0"/>
                  </a:rPr>
                  <a:t> </a:t>
                </a:r>
                <a:r>
                  <a:rPr lang="ru-RU" sz="1600" b="1" dirty="0" err="1">
                    <a:solidFill>
                      <a:schemeClr val="tx1"/>
                    </a:solidFill>
                    <a:latin typeface="Century Gothic" panose="020B0502020202020204" pitchFamily="34" charset="0"/>
                  </a:rPr>
                  <a:t>тілді</a:t>
                </a:r>
                <a:endParaRPr lang="ru-RU" sz="1600" b="1" dirty="0">
                  <a:solidFill>
                    <a:schemeClr val="tx1"/>
                  </a:solidFill>
                  <a:latin typeface="Century Gothic" panose="020B0502020202020204" pitchFamily="34" charset="0"/>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a:extLst/>
        </p:spPr>
      </p:pic>
      <p:sp>
        <p:nvSpPr>
          <p:cNvPr id="717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E1BA07F-9C03-4CCF-8132-E0B6A0DB0A81}" type="slidenum">
              <a:rPr lang="ru-RU" altLang="ru-RU" sz="1400" b="1" smtClean="0">
                <a:solidFill>
                  <a:srgbClr val="002060"/>
                </a:solidFill>
              </a:rPr>
              <a:pPr>
                <a:buSzPts val="1100"/>
              </a:pPr>
              <a:t>2</a:t>
            </a:fld>
            <a:endParaRPr lang="ru-RU" altLang="ru-RU" sz="1400" b="1" smtClean="0">
              <a:solidFill>
                <a:srgbClr val="002060"/>
              </a:solidFill>
            </a:endParaRPr>
          </a:p>
        </p:txBody>
      </p:sp>
      <p:cxnSp>
        <p:nvCxnSpPr>
          <p:cNvPr id="717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230;p65"/>
          <p:cNvSpPr txBox="1">
            <a:spLocks/>
          </p:cNvSpPr>
          <p:nvPr/>
        </p:nvSpPr>
        <p:spPr bwMode="auto">
          <a:xfrm>
            <a:off x="460375" y="1684338"/>
            <a:ext cx="98012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106916" tIns="106916" rIns="106916" bIns="106916"/>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k-KZ" sz="3200" b="1" dirty="0">
                <a:solidFill>
                  <a:srgbClr val="002060"/>
                </a:solidFill>
                <a:latin typeface="Times New Roman" panose="02020603050405020304" pitchFamily="18" charset="0"/>
                <a:cs typeface="Times New Roman" panose="02020603050405020304" pitchFamily="18" charset="0"/>
              </a:rPr>
              <a:t>Оқу мақсаты: </a:t>
            </a:r>
            <a:r>
              <a:rPr lang="kk-KZ" sz="2400" b="1" dirty="0" smtClean="0">
                <a:latin typeface="Times New Roman" panose="02020603050405020304" pitchFamily="18" charset="0"/>
                <a:cs typeface="Times New Roman" panose="02020603050405020304" pitchFamily="18" charset="0"/>
              </a:rPr>
              <a:t>А/И2 автор бейнесі мен кейіпкерлер қарым-қатынасының тілдік көрінісін талдау</a:t>
            </a:r>
          </a:p>
          <a:p>
            <a:r>
              <a:rPr lang="kk-KZ"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Сабақ </a:t>
            </a:r>
            <a:r>
              <a:rPr lang="kk-KZ"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мақсаты: </a:t>
            </a:r>
            <a:r>
              <a:rPr lang="ru-RU" sz="2400" b="1" i="1" dirty="0"/>
              <a:t>а</a:t>
            </a:r>
            <a:r>
              <a:rPr lang="ru-RU" sz="2400" b="1" dirty="0" smtClean="0">
                <a:latin typeface="Times New Roman" panose="02020603050405020304" pitchFamily="18" charset="0"/>
                <a:cs typeface="Times New Roman" panose="02020603050405020304" pitchFamily="18" charset="0"/>
              </a:rPr>
              <a:t>втор </a:t>
            </a:r>
            <a:r>
              <a:rPr lang="ru-RU" sz="2400" b="1" dirty="0">
                <a:latin typeface="Times New Roman" panose="02020603050405020304" pitchFamily="18" charset="0"/>
                <a:cs typeface="Times New Roman" panose="02020603050405020304" pitchFamily="18" charset="0"/>
              </a:rPr>
              <a:t>образы мен </a:t>
            </a:r>
            <a:r>
              <a:rPr lang="ru-RU" sz="2400" b="1" dirty="0" err="1">
                <a:latin typeface="Times New Roman" panose="02020603050405020304" pitchFamily="18" charset="0"/>
                <a:cs typeface="Times New Roman" panose="02020603050405020304" pitchFamily="18" charset="0"/>
              </a:rPr>
              <a:t>кейіпкерлер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қарым-қатынасын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ашу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үшін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олардың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сөздеріне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яғни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репликаларға</a:t>
            </a:r>
            <a:r>
              <a:rPr lang="ru-RU" sz="2400" b="1" dirty="0">
                <a:latin typeface="Times New Roman" panose="02020603050405020304" pitchFamily="18" charset="0"/>
                <a:cs typeface="Times New Roman" panose="02020603050405020304" pitchFamily="18" charset="0"/>
              </a:rPr>
              <a:t>, диалог, </a:t>
            </a:r>
            <a:r>
              <a:rPr lang="ru-RU" sz="2400" b="1" dirty="0" err="1">
                <a:latin typeface="Times New Roman" panose="02020603050405020304" pitchFamily="18" charset="0"/>
                <a:cs typeface="Times New Roman" panose="02020603050405020304" pitchFamily="18" charset="0"/>
              </a:rPr>
              <a:t>монологтарға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талдау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жасау</a:t>
            </a:r>
            <a:r>
              <a:rPr lang="ru-RU" sz="2400" b="1" dirty="0" smtClean="0">
                <a:latin typeface="Times New Roman" panose="02020603050405020304" pitchFamily="18" charset="0"/>
                <a:cs typeface="Times New Roman" panose="02020603050405020304" pitchFamily="18" charset="0"/>
              </a:rPr>
              <a:t>.</a:t>
            </a:r>
            <a:endParaRPr lang="ru-RU" sz="2400" b="1" dirty="0">
              <a:solidFill>
                <a:srgbClr val="00B050"/>
              </a:solidFill>
              <a:latin typeface="Times New Roman" panose="02020603050405020304" pitchFamily="18" charset="0"/>
              <a:cs typeface="Times New Roman" panose="02020603050405020304" pitchFamily="18" charset="0"/>
            </a:endParaRPr>
          </a:p>
        </p:txBody>
      </p:sp>
      <p:sp>
        <p:nvSpPr>
          <p:cNvPr id="7175" name="Прямоугольник 9"/>
          <p:cNvSpPr>
            <a:spLocks noChangeArrowheads="1"/>
          </p:cNvSpPr>
          <p:nvPr/>
        </p:nvSpPr>
        <p:spPr bwMode="auto">
          <a:xfrm>
            <a:off x="4284663" y="466725"/>
            <a:ext cx="2887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2800" b="1" dirty="0" err="1">
                <a:solidFill>
                  <a:schemeClr val="bg1"/>
                </a:solidFill>
                <a:latin typeface="Times New Roman" panose="02020603050405020304" pitchFamily="18" charset="0"/>
                <a:cs typeface="Times New Roman" panose="02020603050405020304" pitchFamily="18" charset="0"/>
              </a:rPr>
              <a:t>Сабақ</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мақсаты</a:t>
            </a:r>
            <a:r>
              <a:rPr lang="ru-RU" altLang="ru-RU" sz="2800" dirty="0">
                <a:solidFill>
                  <a:schemeClr val="bg1"/>
                </a:solidFill>
                <a:latin typeface="Times New Roman" panose="02020603050405020304" pitchFamily="18" charset="0"/>
                <a:cs typeface="Times New Roman" panose="02020603050405020304" pitchFamily="18" charset="0"/>
              </a:rPr>
              <a:t>: </a:t>
            </a:r>
          </a:p>
        </p:txBody>
      </p:sp>
      <p:pic>
        <p:nvPicPr>
          <p:cNvPr id="7176"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8813" y="141288"/>
            <a:ext cx="11582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95339" y="224851"/>
            <a:ext cx="10185271" cy="7139625"/>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4495518-9DD0-4C5A-A831-8803BCE86613}" type="slidenum">
              <a:rPr lang="ru-RU" altLang="ru-RU" sz="1400" b="1" smtClean="0">
                <a:solidFill>
                  <a:srgbClr val="002060"/>
                </a:solidFill>
              </a:rPr>
              <a:pPr>
                <a:buSzPts val="1100"/>
              </a:pPr>
              <a:t>3</a:t>
            </a:fld>
            <a:endParaRPr lang="ru-RU" altLang="ru-RU" sz="1400" b="1" smtClean="0">
              <a:solidFill>
                <a:srgbClr val="002060"/>
              </a:solidFill>
            </a:endParaRPr>
          </a:p>
        </p:txBody>
      </p:sp>
      <p:cxnSp>
        <p:nvCxnSpPr>
          <p:cNvPr id="9220"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9225" name="Рисунок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152276" y="704538"/>
            <a:ext cx="3402768" cy="523220"/>
          </a:xfrm>
          <a:prstGeom prst="rect">
            <a:avLst/>
          </a:prstGeom>
        </p:spPr>
        <p:txBody>
          <a:bodyPr wrap="square">
            <a:spAutoFit/>
          </a:bodyPr>
          <a:lstStyle/>
          <a:p>
            <a:r>
              <a:rPr lang="kk-KZ" sz="2800" b="1" dirty="0">
                <a:solidFill>
                  <a:schemeClr val="bg1"/>
                </a:solidFill>
                <a:latin typeface="Times New Roman" panose="02020603050405020304" pitchFamily="18" charset="0"/>
                <a:cs typeface="Times New Roman" panose="02020603050405020304" pitchFamily="18" charset="0"/>
              </a:rPr>
              <a:t>Бағалау критерийі: </a:t>
            </a:r>
            <a:endParaRPr lang="ru-RU" sz="2800" dirty="0">
              <a:solidFill>
                <a:schemeClr val="bg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70187960"/>
              </p:ext>
            </p:extLst>
          </p:nvPr>
        </p:nvGraphicFramePr>
        <p:xfrm>
          <a:off x="479491" y="1900345"/>
          <a:ext cx="9610440" cy="4061460"/>
        </p:xfrm>
        <a:graphic>
          <a:graphicData uri="http://schemas.openxmlformats.org/drawingml/2006/table">
            <a:tbl>
              <a:tblPr firstRow="1" bandRow="1">
                <a:tableStyleId>{5C22544A-7EE6-4342-B048-85BDC9FD1C3A}</a:tableStyleId>
              </a:tblPr>
              <a:tblGrid>
                <a:gridCol w="4775739"/>
                <a:gridCol w="4834701"/>
              </a:tblGrid>
              <a:tr h="1205462">
                <a:tc>
                  <a:txBody>
                    <a:bodyPr/>
                    <a:lstStyle/>
                    <a:p>
                      <a:pPr marR="1817370" algn="ctr">
                        <a:spcBef>
                          <a:spcPts val="300"/>
                        </a:spcBef>
                        <a:spcAft>
                          <a:spcPts val="0"/>
                        </a:spcAft>
                      </a:pP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Бағалау критерийі</a:t>
                      </a:r>
                    </a:p>
                    <a:p>
                      <a:pPr marR="1817370" algn="ctr">
                        <a:spcBef>
                          <a:spcPts val="300"/>
                        </a:spcBef>
                        <a:spcAft>
                          <a:spcPts val="0"/>
                        </a:spcAft>
                      </a:pPr>
                      <a:endParaRPr lang="ru-RU"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R="1817370" algn="ctr">
                        <a:spcBef>
                          <a:spcPts val="300"/>
                        </a:spcBef>
                        <a:spcAft>
                          <a:spcPts val="0"/>
                        </a:spcAft>
                      </a:pPr>
                      <a:r>
                        <a:rPr lang="kk-KZ"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Дескриптор</a:t>
                      </a:r>
                      <a:endParaRPr lang="ru-RU"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tr>
              <a:tr h="2267083">
                <a:tc>
                  <a:txBody>
                    <a:bodyPr/>
                    <a:lstStyle/>
                    <a:p>
                      <a:pPr algn="l"/>
                      <a:r>
                        <a:rPr kumimoji="0" lang="kk-KZ" sz="2000" b="1" kern="1200" dirty="0" smtClean="0">
                          <a:solidFill>
                            <a:schemeClr val="dk1"/>
                          </a:solidFill>
                          <a:latin typeface="Times New Roman" pitchFamily="18" charset="0"/>
                          <a:ea typeface="+mn-ea"/>
                          <a:cs typeface="Times New Roman" pitchFamily="18" charset="0"/>
                        </a:rPr>
                        <a:t>Автор бейнесі мен кейіпкерлер қарым-қатынасының тілдік көрінісін талдай алады</a:t>
                      </a:r>
                      <a:r>
                        <a:rPr kumimoji="0" lang="en-US" sz="2000" b="1" kern="1200" dirty="0" smtClean="0">
                          <a:solidFill>
                            <a:schemeClr val="dk1"/>
                          </a:solidFill>
                          <a:latin typeface="Times New Roman" pitchFamily="18" charset="0"/>
                          <a:ea typeface="+mn-ea"/>
                          <a:cs typeface="Times New Roman" pitchFamily="18" charset="0"/>
                        </a:rPr>
                        <a:t>.</a:t>
                      </a:r>
                      <a:endParaRPr lang="ru-RU" sz="2000" b="1" dirty="0" smtClean="0">
                        <a:latin typeface="Times New Roman" pitchFamily="18" charset="0"/>
                        <a:cs typeface="Times New Roman" pitchFamily="18" charset="0"/>
                      </a:endParaRPr>
                    </a:p>
                    <a:p>
                      <a:pPr marL="0" marR="0" lvl="0" indent="0" algn="l" defTabSz="457200" rtl="0" eaLnBrk="1" fontAlgn="auto" latinLnBrk="0" hangingPunct="1">
                        <a:lnSpc>
                          <a:spcPct val="105000"/>
                        </a:lnSpc>
                        <a:spcBef>
                          <a:spcPts val="0"/>
                        </a:spcBef>
                        <a:spcAft>
                          <a:spcPts val="0"/>
                        </a:spcAft>
                        <a:buClrTx/>
                        <a:buSzTx/>
                        <a:buFont typeface="Wingdings" panose="05000000000000000000" pitchFamily="2" charset="2"/>
                        <a:buNone/>
                        <a:tabLst/>
                        <a:defRPr/>
                      </a:pPr>
                      <a:endParaRPr lang="kk-KZ" sz="2200" b="1" i="0" u="none" kern="1200" dirty="0" smtClean="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tx2">
                        <a:lumMod val="20000"/>
                        <a:lumOff val="80000"/>
                      </a:schemeClr>
                    </a:solidFill>
                  </a:tcPr>
                </a:tc>
                <a:tc>
                  <a:txBody>
                    <a:bodyPr/>
                    <a:lstStyle/>
                    <a:p>
                      <a:pPr lvl="0"/>
                      <a:r>
                        <a:rPr kumimoji="0" lang="kk-KZ" sz="1800" b="1" kern="1200" dirty="0" smtClean="0">
                          <a:solidFill>
                            <a:schemeClr val="dk1"/>
                          </a:solidFill>
                          <a:latin typeface="Times New Roman" pitchFamily="18" charset="0"/>
                          <a:ea typeface="+mn-ea"/>
                          <a:cs typeface="Times New Roman" pitchFamily="18" charset="0"/>
                        </a:rPr>
                        <a:t>кейіпкерлер мен олардың сөздерін сәйкестендіреді;</a:t>
                      </a:r>
                    </a:p>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kk-KZ" sz="1800" b="1" kern="1200" dirty="0" smtClean="0">
                        <a:solidFill>
                          <a:schemeClr val="dk1"/>
                        </a:solidFill>
                        <a:latin typeface="Times New Roman" pitchFamily="18" charset="0"/>
                        <a:ea typeface="+mn-ea"/>
                        <a:cs typeface="Times New Roman" pitchFamily="18" charset="0"/>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kk-KZ" sz="1800" b="1" kern="1200" dirty="0" smtClean="0">
                          <a:solidFill>
                            <a:schemeClr val="dk1"/>
                          </a:solidFill>
                          <a:latin typeface="Times New Roman" pitchFamily="18" charset="0"/>
                          <a:ea typeface="+mn-ea"/>
                          <a:cs typeface="Times New Roman" pitchFamily="18" charset="0"/>
                        </a:rPr>
                        <a:t>шығарма кейіпкерлеріне өз сөзімен мінездеме береді;</a:t>
                      </a:r>
                    </a:p>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ru-RU" sz="1800" b="1" kern="1200" dirty="0" smtClean="0">
                        <a:solidFill>
                          <a:schemeClr val="dk1"/>
                        </a:solidFill>
                        <a:latin typeface="Times New Roman" pitchFamily="18" charset="0"/>
                        <a:ea typeface="+mn-ea"/>
                        <a:cs typeface="Times New Roman" pitchFamily="18" charset="0"/>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kk-KZ" sz="1800" b="1" kern="1200" dirty="0" smtClean="0">
                          <a:solidFill>
                            <a:schemeClr val="dk1"/>
                          </a:solidFill>
                          <a:latin typeface="Times New Roman" pitchFamily="18" charset="0"/>
                          <a:ea typeface="+mn-ea"/>
                          <a:cs typeface="Times New Roman" pitchFamily="18" charset="0"/>
                        </a:rPr>
                        <a:t>кейіпкерге байланысты драма мәтінінен реплика, монолог, диалогтарды табады.</a:t>
                      </a:r>
                      <a:endParaRPr kumimoji="0" lang="ru-RU" sz="1800" b="1" kern="1200" dirty="0" smtClean="0">
                        <a:solidFill>
                          <a:schemeClr val="dk1"/>
                        </a:solidFill>
                        <a:latin typeface="Times New Roman" pitchFamily="18" charset="0"/>
                        <a:ea typeface="+mn-ea"/>
                        <a:cs typeface="Times New Roman" pitchFamily="18" charset="0"/>
                      </a:endParaRPr>
                    </a:p>
                    <a:p>
                      <a:pPr lvl="0"/>
                      <a:endParaRPr kumimoji="0" lang="kk-KZ" sz="1800" b="1" kern="1200" dirty="0" smtClean="0">
                        <a:solidFill>
                          <a:schemeClr val="dk1"/>
                        </a:solidFill>
                        <a:latin typeface="Times New Roman" pitchFamily="18" charset="0"/>
                        <a:ea typeface="+mn-ea"/>
                        <a:cs typeface="Times New Roman" pitchFamily="18" charset="0"/>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72854" y="141288"/>
            <a:ext cx="10230241" cy="7180262"/>
          </a:xfrm>
          <a:prstGeom prst="rect">
            <a:avLst/>
          </a:prstGeom>
          <a:solidFill>
            <a:schemeClr val="accent1">
              <a:lumMod val="40000"/>
              <a:lumOff val="60000"/>
            </a:schemeClr>
          </a:solidFill>
          <a:ln>
            <a:noFill/>
          </a:ln>
          <a:extLst/>
        </p:spPr>
      </p:pic>
      <p:sp>
        <p:nvSpPr>
          <p:cNvPr id="1331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D472CCA-BA93-479B-80E0-BBDAB4853F10}" type="slidenum">
              <a:rPr lang="ru-RU" altLang="ru-RU" sz="1400" b="1" smtClean="0">
                <a:solidFill>
                  <a:srgbClr val="002060"/>
                </a:solidFill>
              </a:rPr>
              <a:pPr>
                <a:buSzPts val="1100"/>
              </a:pPr>
              <a:t>4</a:t>
            </a:fld>
            <a:endParaRPr lang="ru-RU" altLang="ru-RU" sz="1400" b="1" smtClean="0">
              <a:solidFill>
                <a:srgbClr val="002060"/>
              </a:solidFill>
            </a:endParaRPr>
          </a:p>
        </p:txBody>
      </p:sp>
      <p:cxnSp>
        <p:nvCxnSpPr>
          <p:cNvPr id="1331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331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331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709448" y="466725"/>
            <a:ext cx="8660171" cy="523220"/>
          </a:xfrm>
          <a:prstGeom prst="rect">
            <a:avLst/>
          </a:prstGeom>
        </p:spPr>
        <p:txBody>
          <a:bodyPr wrap="square">
            <a:spAutoFit/>
          </a:bodyPr>
          <a:lstStyle/>
          <a:p>
            <a:r>
              <a:rPr lang="kk-KZ" sz="2800" b="1" dirty="0">
                <a:solidFill>
                  <a:schemeClr val="bg1"/>
                </a:solidFill>
                <a:latin typeface="Times New Roman" panose="02020603050405020304" pitchFamily="18" charset="0"/>
                <a:cs typeface="Times New Roman" panose="02020603050405020304" pitchFamily="18" charset="0"/>
              </a:rPr>
              <a:t>1</a:t>
            </a:r>
            <a:r>
              <a:rPr lang="en-US" sz="2800" b="1" dirty="0">
                <a:solidFill>
                  <a:schemeClr val="bg1"/>
                </a:solidFill>
                <a:latin typeface="Times New Roman" panose="02020603050405020304" pitchFamily="18" charset="0"/>
                <a:cs typeface="Times New Roman" panose="02020603050405020304" pitchFamily="18" charset="0"/>
              </a:rPr>
              <a:t>-</a:t>
            </a:r>
            <a:r>
              <a:rPr lang="kk-KZ" sz="2800" b="1" dirty="0" smtClean="0">
                <a:solidFill>
                  <a:schemeClr val="bg1"/>
                </a:solidFill>
                <a:latin typeface="Times New Roman" panose="02020603050405020304" pitchFamily="18" charset="0"/>
                <a:cs typeface="Times New Roman" panose="02020603050405020304" pitchFamily="18" charset="0"/>
              </a:rPr>
              <a:t>тапсырма.</a:t>
            </a:r>
            <a:r>
              <a:rPr lang="kk-KZ" sz="2800" dirty="0">
                <a:solidFill>
                  <a:srgbClr val="002060"/>
                </a:solidFill>
                <a:latin typeface="Times New Roman" pitchFamily="18" charset="0"/>
                <a:cs typeface="Times New Roman" pitchFamily="18" charset="0"/>
              </a:rPr>
              <a:t> </a:t>
            </a:r>
            <a:r>
              <a:rPr lang="kk-KZ" sz="2400" dirty="0" smtClean="0">
                <a:solidFill>
                  <a:schemeClr val="bg1"/>
                </a:solidFill>
                <a:latin typeface="Times New Roman" pitchFamily="18" charset="0"/>
                <a:cs typeface="Times New Roman" pitchFamily="18" charset="0"/>
              </a:rPr>
              <a:t>Кейіпкерлерді айтқан сөздерімен  </a:t>
            </a:r>
            <a:r>
              <a:rPr lang="kk-KZ" sz="2400" b="1" dirty="0" smtClean="0">
                <a:solidFill>
                  <a:schemeClr val="bg1"/>
                </a:solidFill>
                <a:latin typeface="Times New Roman" pitchFamily="18" charset="0"/>
                <a:cs typeface="Times New Roman" pitchFamily="18" charset="0"/>
              </a:rPr>
              <a:t>сәйкестендір.</a:t>
            </a:r>
            <a:endParaRPr lang="ru-RU" sz="2400" b="1"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902914"/>
              </p:ext>
            </p:extLst>
          </p:nvPr>
        </p:nvGraphicFramePr>
        <p:xfrm>
          <a:off x="236483" y="1384300"/>
          <a:ext cx="9743089" cy="5581044"/>
        </p:xfrm>
        <a:graphic>
          <a:graphicData uri="http://schemas.openxmlformats.org/drawingml/2006/table">
            <a:tbl>
              <a:tblPr firstRow="1" bandRow="1">
                <a:tableStyleId>{5C22544A-7EE6-4342-B048-85BDC9FD1C3A}</a:tableStyleId>
              </a:tblPr>
              <a:tblGrid>
                <a:gridCol w="1671145"/>
                <a:gridCol w="6432331"/>
                <a:gridCol w="1639613"/>
              </a:tblGrid>
              <a:tr h="334141">
                <a:tc>
                  <a:txBody>
                    <a:bodyPr/>
                    <a:lstStyle/>
                    <a:p>
                      <a:pPr algn="ctr"/>
                      <a:endParaRPr kumimoji="0" lang="kk-KZ" sz="1800" b="1" kern="1200" dirty="0" smtClean="0">
                        <a:solidFill>
                          <a:schemeClr val="lt1"/>
                        </a:solidFill>
                        <a:latin typeface="Times New Roman" pitchFamily="18" charset="0"/>
                        <a:ea typeface="+mn-ea"/>
                        <a:cs typeface="Times New Roman" pitchFamily="18" charset="0"/>
                      </a:endParaRPr>
                    </a:p>
                    <a:p>
                      <a:pPr algn="ctr"/>
                      <a:endParaRPr lang="ru-RU" dirty="0">
                        <a:latin typeface="Times New Roman" pitchFamily="18" charset="0"/>
                        <a:cs typeface="Times New Roman" pitchFamily="18" charset="0"/>
                      </a:endParaRPr>
                    </a:p>
                  </a:txBody>
                  <a:tcPr/>
                </a:tc>
                <a:tc>
                  <a:txBody>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0" lang="kk-KZ" sz="2000" b="1" kern="1200" dirty="0" smtClean="0">
                          <a:solidFill>
                            <a:schemeClr val="lt1"/>
                          </a:solidFill>
                          <a:latin typeface="Times New Roman" pitchFamily="18" charset="0"/>
                          <a:ea typeface="+mn-ea"/>
                          <a:cs typeface="Times New Roman" pitchFamily="18" charset="0"/>
                        </a:rPr>
                        <a:t>КІМНІҢ СӨЗІ?</a:t>
                      </a:r>
                      <a:endParaRPr lang="ru-RU" sz="2000" dirty="0" smtClean="0">
                        <a:latin typeface="Times New Roman" pitchFamily="18" charset="0"/>
                        <a:cs typeface="Times New Roman" pitchFamily="18" charset="0"/>
                      </a:endParaRPr>
                    </a:p>
                    <a:p>
                      <a:pPr algn="ctr"/>
                      <a:endParaRPr lang="ru-RU" dirty="0"/>
                    </a:p>
                  </a:txBody>
                  <a:tcPr/>
                </a:tc>
                <a:tc>
                  <a:txBody>
                    <a:bodyPr/>
                    <a:lstStyle/>
                    <a:p>
                      <a:pPr algn="ctr"/>
                      <a:r>
                        <a:rPr lang="kk-KZ" sz="2400" dirty="0" smtClean="0">
                          <a:latin typeface="Times New Roman" pitchFamily="18" charset="0"/>
                          <a:cs typeface="Times New Roman" pitchFamily="18" charset="0"/>
                        </a:rPr>
                        <a:t>Кейіпкер</a:t>
                      </a:r>
                      <a:r>
                        <a:rPr lang="kk-KZ" sz="2400" baseline="0" dirty="0" smtClean="0">
                          <a:latin typeface="Times New Roman" pitchFamily="18" charset="0"/>
                          <a:cs typeface="Times New Roman" pitchFamily="18" charset="0"/>
                        </a:rPr>
                        <a:t>  туралы пікір</a:t>
                      </a:r>
                      <a:endParaRPr lang="ru-RU" sz="2400" dirty="0">
                        <a:latin typeface="Times New Roman" pitchFamily="18" charset="0"/>
                        <a:cs typeface="Times New Roman" pitchFamily="18" charset="0"/>
                      </a:endParaRPr>
                    </a:p>
                  </a:txBody>
                  <a:tcPr/>
                </a:tc>
              </a:tr>
              <a:tr h="741246">
                <a:tc>
                  <a:txBody>
                    <a:bodyPr/>
                    <a:lstStyle/>
                    <a:p>
                      <a:r>
                        <a:rPr kumimoji="0" lang="kk-KZ" sz="2400" b="1" kern="1200" dirty="0" smtClean="0">
                          <a:solidFill>
                            <a:schemeClr val="dk1"/>
                          </a:solidFill>
                          <a:latin typeface="Times New Roman" pitchFamily="18" charset="0"/>
                          <a:ea typeface="+mn-ea"/>
                          <a:cs typeface="Times New Roman" pitchFamily="18" charset="0"/>
                        </a:rPr>
                        <a:t>Қамажай</a:t>
                      </a:r>
                      <a:endParaRPr lang="ru-RU" sz="2400" dirty="0">
                        <a:latin typeface="Times New Roman" pitchFamily="18" charset="0"/>
                        <a:cs typeface="Times New Roman" pitchFamily="18" charset="0"/>
                      </a:endParaRPr>
                    </a:p>
                  </a:txBody>
                  <a:tcPr/>
                </a:tc>
                <a:tc>
                  <a:txBody>
                    <a:bodyPr/>
                    <a:lstStyle/>
                    <a:p>
                      <a:r>
                        <a:rPr kumimoji="0" lang="kk-KZ" sz="1800" b="1" kern="1200" dirty="0" smtClean="0">
                          <a:solidFill>
                            <a:schemeClr val="dk1"/>
                          </a:solidFill>
                          <a:latin typeface="Times New Roman" pitchFamily="18" charset="0"/>
                          <a:ea typeface="+mn-ea"/>
                          <a:cs typeface="Times New Roman" pitchFamily="18" charset="0"/>
                        </a:rPr>
                        <a:t>Ничего, ничего, мамуля. Қуаныш атаулының ойда жоқта болғаны жақсы. Күнбұрын білген қуаныш - қуаныш емес.</a:t>
                      </a:r>
                      <a:endParaRPr lang="ru-RU" sz="1800" b="1" dirty="0">
                        <a:latin typeface="Times New Roman" pitchFamily="18" charset="0"/>
                        <a:cs typeface="Times New Roman" pitchFamily="18" charset="0"/>
                      </a:endParaRPr>
                    </a:p>
                  </a:txBody>
                  <a:tcPr/>
                </a:tc>
                <a:tc>
                  <a:txBody>
                    <a:bodyPr/>
                    <a:lstStyle/>
                    <a:p>
                      <a:endParaRPr lang="ru-RU"/>
                    </a:p>
                  </a:txBody>
                  <a:tcPr/>
                </a:tc>
              </a:tr>
              <a:tr h="1255093">
                <a:tc>
                  <a:txBody>
                    <a:bodyPr/>
                    <a:lstStyle/>
                    <a:p>
                      <a:r>
                        <a:rPr kumimoji="0" lang="kk-KZ" sz="2400" b="1" kern="1200" dirty="0" smtClean="0">
                          <a:solidFill>
                            <a:schemeClr val="dk1"/>
                          </a:solidFill>
                          <a:latin typeface="Times New Roman" pitchFamily="18" charset="0"/>
                          <a:ea typeface="+mn-ea"/>
                          <a:cs typeface="Times New Roman" pitchFamily="18" charset="0"/>
                        </a:rPr>
                        <a:t>Нәзила</a:t>
                      </a:r>
                      <a:endParaRPr lang="ru-RU" sz="2400" dirty="0">
                        <a:latin typeface="Times New Roman" pitchFamily="18" charset="0"/>
                        <a:cs typeface="Times New Roman" pitchFamily="18" charset="0"/>
                      </a:endParaRPr>
                    </a:p>
                  </a:txBody>
                  <a:tcPr/>
                </a:tc>
                <a:tc>
                  <a:txBody>
                    <a:bodyPr/>
                    <a:lstStyle/>
                    <a:p>
                      <a:r>
                        <a:rPr kumimoji="0" lang="kk-KZ" sz="1800" b="1" kern="1200" dirty="0" smtClean="0">
                          <a:solidFill>
                            <a:schemeClr val="dk1"/>
                          </a:solidFill>
                          <a:latin typeface="Times New Roman" pitchFamily="18" charset="0"/>
                          <a:ea typeface="+mn-ea"/>
                          <a:cs typeface="Times New Roman" pitchFamily="18" charset="0"/>
                        </a:rPr>
                        <a:t>Сонымен, тоқ етерін айтсам, бақыт дегеннің өзін бірнеше салаға бөлуге болады. Отбасындағы, қызметтегі, махаббат, тағы-тағылар саласында...</a:t>
                      </a:r>
                      <a:r>
                        <a:rPr kumimoji="0" lang="ru-RU" sz="1800" b="1" kern="1200" baseline="0" dirty="0" smtClean="0">
                          <a:solidFill>
                            <a:schemeClr val="dk1"/>
                          </a:solidFill>
                          <a:latin typeface="Times New Roman" pitchFamily="18" charset="0"/>
                          <a:ea typeface="+mn-ea"/>
                          <a:cs typeface="Times New Roman" pitchFamily="18" charset="0"/>
                        </a:rPr>
                        <a:t> </a:t>
                      </a:r>
                      <a:r>
                        <a:rPr kumimoji="0" lang="kk-KZ" sz="1800" b="1" kern="1200" dirty="0" smtClean="0">
                          <a:solidFill>
                            <a:schemeClr val="dk1"/>
                          </a:solidFill>
                          <a:latin typeface="Times New Roman" pitchFamily="18" charset="0"/>
                          <a:ea typeface="+mn-ea"/>
                          <a:cs typeface="Times New Roman" pitchFamily="18" charset="0"/>
                        </a:rPr>
                        <a:t>Қорытып айтқанда, бақыт деген – жеңіс немесе жеңіске апарар күрес.</a:t>
                      </a:r>
                      <a:endParaRPr lang="ru-RU" sz="1800" b="1" dirty="0">
                        <a:latin typeface="Times New Roman" pitchFamily="18" charset="0"/>
                        <a:cs typeface="Times New Roman" pitchFamily="18" charset="0"/>
                      </a:endParaRPr>
                    </a:p>
                  </a:txBody>
                  <a:tcPr/>
                </a:tc>
                <a:tc>
                  <a:txBody>
                    <a:bodyPr/>
                    <a:lstStyle/>
                    <a:p>
                      <a:endParaRPr lang="ru-RU"/>
                    </a:p>
                  </a:txBody>
                  <a:tcPr/>
                </a:tc>
              </a:tr>
              <a:tr h="759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kk-KZ" sz="2400" b="1" kern="1200" dirty="0" smtClean="0">
                          <a:solidFill>
                            <a:schemeClr val="dk1"/>
                          </a:solidFill>
                          <a:latin typeface="Times New Roman" pitchFamily="18" charset="0"/>
                          <a:ea typeface="+mn-ea"/>
                          <a:cs typeface="Times New Roman" pitchFamily="18" charset="0"/>
                        </a:rPr>
                        <a:t>Темірбек</a:t>
                      </a:r>
                      <a:endParaRPr kumimoji="0" lang="ru-RU" sz="2400" kern="1200" dirty="0" smtClean="0">
                        <a:solidFill>
                          <a:schemeClr val="dk1"/>
                        </a:solidFill>
                        <a:latin typeface="Times New Roman" pitchFamily="18" charset="0"/>
                        <a:ea typeface="+mn-ea"/>
                        <a:cs typeface="Times New Roman" pitchFamily="18" charset="0"/>
                      </a:endParaRPr>
                    </a:p>
                    <a:p>
                      <a:endParaRPr lang="ru-RU" sz="2400" dirty="0">
                        <a:latin typeface="Times New Roman" pitchFamily="18" charset="0"/>
                        <a:cs typeface="Times New Roman" pitchFamily="18" charset="0"/>
                      </a:endParaRPr>
                    </a:p>
                  </a:txBody>
                  <a:tcPr/>
                </a:tc>
                <a:tc>
                  <a:txBody>
                    <a:bodyPr/>
                    <a:lstStyle/>
                    <a:p>
                      <a:r>
                        <a:rPr kumimoji="0" lang="kk-KZ" sz="1800" b="1" kern="1200" dirty="0" smtClean="0">
                          <a:solidFill>
                            <a:schemeClr val="dk1"/>
                          </a:solidFill>
                          <a:latin typeface="Times New Roman" pitchFamily="18" charset="0"/>
                          <a:ea typeface="+mn-ea"/>
                          <a:cs typeface="Times New Roman" pitchFamily="18" charset="0"/>
                        </a:rPr>
                        <a:t>Теміржан, қой, қарағым. Сені ... сені бөтен деп ... Тойды жасаймыз, дүрілдетіп тұрып жасаймыз. Ақша деген табылады.</a:t>
                      </a:r>
                      <a:endParaRPr lang="ru-RU" sz="1800" b="1" dirty="0">
                        <a:latin typeface="Times New Roman" pitchFamily="18" charset="0"/>
                        <a:cs typeface="Times New Roman" pitchFamily="18" charset="0"/>
                      </a:endParaRPr>
                    </a:p>
                  </a:txBody>
                  <a:tcPr/>
                </a:tc>
                <a:tc>
                  <a:txBody>
                    <a:bodyPr/>
                    <a:lstStyle/>
                    <a:p>
                      <a:endParaRPr lang="ru-RU"/>
                    </a:p>
                  </a:txBody>
                  <a:tcPr/>
                </a:tc>
              </a:tr>
              <a:tr h="1481585">
                <a:tc>
                  <a:txBody>
                    <a:bodyPr/>
                    <a:lstStyle/>
                    <a:p>
                      <a:r>
                        <a:rPr kumimoji="0" lang="kk-KZ" sz="2400" b="1" kern="1200" dirty="0" smtClean="0">
                          <a:solidFill>
                            <a:schemeClr val="dk1"/>
                          </a:solidFill>
                          <a:latin typeface="Times New Roman" pitchFamily="18" charset="0"/>
                          <a:ea typeface="+mn-ea"/>
                          <a:cs typeface="Times New Roman" pitchFamily="18" charset="0"/>
                        </a:rPr>
                        <a:t>Омар</a:t>
                      </a:r>
                      <a:endParaRPr lang="ru-RU" sz="2400" dirty="0">
                        <a:latin typeface="Times New Roman" pitchFamily="18" charset="0"/>
                        <a:cs typeface="Times New Roman" pitchFamily="18" charset="0"/>
                      </a:endParaRPr>
                    </a:p>
                  </a:txBody>
                  <a:tcPr/>
                </a:tc>
                <a:tc>
                  <a:txBody>
                    <a:bodyPr/>
                    <a:lstStyle/>
                    <a:p>
                      <a:r>
                        <a:rPr kumimoji="0" lang="kk-KZ" sz="1800" b="1" kern="1200" dirty="0" smtClean="0">
                          <a:solidFill>
                            <a:schemeClr val="dk1"/>
                          </a:solidFill>
                          <a:latin typeface="Times New Roman" pitchFamily="18" charset="0"/>
                          <a:ea typeface="+mn-ea"/>
                          <a:cs typeface="Times New Roman" pitchFamily="18" charset="0"/>
                        </a:rPr>
                        <a:t>Мінезім солай. Не тапсам да, тілімнен табатын шығармын. Бірақ сені келемеждеп не табам? Мен... бәрін түсінем. Түсінем деп жүріп ештеңе байқамағына таңғалам... Адам жанының бұл да бір жұмбақ сыры ғой. Айтқаның дұрыс болды. Шын жүрегімнен тілектеспін.</a:t>
                      </a:r>
                      <a:endParaRPr lang="ru-RU" sz="1800" b="1" dirty="0">
                        <a:latin typeface="Times New Roman" pitchFamily="18" charset="0"/>
                        <a:cs typeface="Times New Roman" pitchFamily="18" charset="0"/>
                      </a:endParaRPr>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72854" y="141288"/>
            <a:ext cx="10230241" cy="7180262"/>
          </a:xfrm>
          <a:prstGeom prst="rect">
            <a:avLst/>
          </a:prstGeom>
          <a:solidFill>
            <a:schemeClr val="accent1">
              <a:lumMod val="40000"/>
              <a:lumOff val="60000"/>
            </a:schemeClr>
          </a:solidFill>
          <a:ln>
            <a:noFill/>
          </a:ln>
          <a:extLst/>
        </p:spPr>
      </p:pic>
      <p:sp>
        <p:nvSpPr>
          <p:cNvPr id="1331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D472CCA-BA93-479B-80E0-BBDAB4853F10}" type="slidenum">
              <a:rPr lang="ru-RU" altLang="ru-RU" sz="1400" b="1" smtClean="0">
                <a:solidFill>
                  <a:srgbClr val="002060"/>
                </a:solidFill>
              </a:rPr>
              <a:pPr>
                <a:buSzPts val="1100"/>
              </a:pPr>
              <a:t>5</a:t>
            </a:fld>
            <a:endParaRPr lang="ru-RU" altLang="ru-RU" sz="1400" b="1" smtClean="0">
              <a:solidFill>
                <a:srgbClr val="002060"/>
              </a:solidFill>
            </a:endParaRPr>
          </a:p>
        </p:txBody>
      </p:sp>
      <p:cxnSp>
        <p:nvCxnSpPr>
          <p:cNvPr id="1331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331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331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473377" y="466725"/>
            <a:ext cx="5861154" cy="523220"/>
          </a:xfrm>
          <a:prstGeom prst="rect">
            <a:avLst/>
          </a:prstGeom>
        </p:spPr>
        <p:txBody>
          <a:bodyPr wrap="square">
            <a:spAutoFit/>
          </a:bodyPr>
          <a:lstStyle/>
          <a:p>
            <a:endParaRPr lang="ru-RU" sz="2800" b="1"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66050708"/>
              </p:ext>
            </p:extLst>
          </p:nvPr>
        </p:nvGraphicFramePr>
        <p:xfrm>
          <a:off x="236483" y="1384300"/>
          <a:ext cx="9884979" cy="6370320"/>
        </p:xfrm>
        <a:graphic>
          <a:graphicData uri="http://schemas.openxmlformats.org/drawingml/2006/table">
            <a:tbl>
              <a:tblPr firstRow="1" bandRow="1">
                <a:tableStyleId>{5C22544A-7EE6-4342-B048-85BDC9FD1C3A}</a:tableStyleId>
              </a:tblPr>
              <a:tblGrid>
                <a:gridCol w="1695482"/>
                <a:gridCol w="4974479"/>
                <a:gridCol w="3215018"/>
              </a:tblGrid>
              <a:tr h="460266">
                <a:tc>
                  <a:txBody>
                    <a:bodyPr/>
                    <a:lstStyle/>
                    <a:p>
                      <a:pPr algn="ctr"/>
                      <a:endParaRPr kumimoji="0" lang="kk-KZ" sz="1800" b="1" kern="1200" dirty="0" smtClean="0">
                        <a:solidFill>
                          <a:schemeClr val="lt1"/>
                        </a:solidFill>
                        <a:latin typeface="Times New Roman" pitchFamily="18" charset="0"/>
                        <a:ea typeface="+mn-ea"/>
                        <a:cs typeface="Times New Roman" pitchFamily="18" charset="0"/>
                      </a:endParaRPr>
                    </a:p>
                    <a:p>
                      <a:pPr algn="ctr"/>
                      <a:endParaRPr lang="ru-RU" dirty="0">
                        <a:latin typeface="Times New Roman" pitchFamily="18" charset="0"/>
                        <a:cs typeface="Times New Roman" pitchFamily="18" charset="0"/>
                      </a:endParaRPr>
                    </a:p>
                  </a:txBody>
                  <a:tcPr/>
                </a:tc>
                <a:tc>
                  <a:txBody>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0" lang="kk-KZ" sz="2000" b="1" kern="1200" dirty="0" smtClean="0">
                          <a:solidFill>
                            <a:schemeClr val="lt1"/>
                          </a:solidFill>
                          <a:latin typeface="Times New Roman" pitchFamily="18" charset="0"/>
                          <a:ea typeface="+mn-ea"/>
                          <a:cs typeface="Times New Roman" pitchFamily="18" charset="0"/>
                        </a:rPr>
                        <a:t>КІМНІҢ СӨЗІ?</a:t>
                      </a:r>
                      <a:endParaRPr lang="ru-RU" sz="2000" dirty="0" smtClean="0">
                        <a:latin typeface="Times New Roman" pitchFamily="18" charset="0"/>
                        <a:cs typeface="Times New Roman" pitchFamily="18" charset="0"/>
                      </a:endParaRPr>
                    </a:p>
                    <a:p>
                      <a:pPr algn="ctr"/>
                      <a:endParaRPr lang="ru-RU" dirty="0"/>
                    </a:p>
                  </a:txBody>
                  <a:tcPr/>
                </a:tc>
                <a:tc>
                  <a:txBody>
                    <a:bodyPr/>
                    <a:lstStyle/>
                    <a:p>
                      <a:pPr algn="ctr"/>
                      <a:r>
                        <a:rPr lang="kk-KZ" sz="2400" dirty="0" smtClean="0">
                          <a:latin typeface="Times New Roman" pitchFamily="18" charset="0"/>
                          <a:cs typeface="Times New Roman" pitchFamily="18" charset="0"/>
                        </a:rPr>
                        <a:t>Кейіпкер</a:t>
                      </a:r>
                      <a:r>
                        <a:rPr lang="kk-KZ" sz="2400" baseline="0" dirty="0" smtClean="0">
                          <a:latin typeface="Times New Roman" pitchFamily="18" charset="0"/>
                          <a:cs typeface="Times New Roman" pitchFamily="18" charset="0"/>
                        </a:rPr>
                        <a:t>  туралы менің пікірім</a:t>
                      </a:r>
                      <a:endParaRPr lang="ru-RU" sz="2400" dirty="0">
                        <a:latin typeface="Times New Roman" pitchFamily="18" charset="0"/>
                        <a:cs typeface="Times New Roman" pitchFamily="18" charset="0"/>
                      </a:endParaRPr>
                    </a:p>
                  </a:txBody>
                  <a:tcPr/>
                </a:tc>
              </a:tr>
              <a:tr h="741246">
                <a:tc>
                  <a:txBody>
                    <a:bodyPr/>
                    <a:lstStyle/>
                    <a:p>
                      <a:r>
                        <a:rPr kumimoji="0" lang="kk-KZ" sz="2400" b="1" kern="1200" dirty="0" smtClean="0">
                          <a:solidFill>
                            <a:schemeClr val="dk1"/>
                          </a:solidFill>
                          <a:latin typeface="Times New Roman" pitchFamily="18" charset="0"/>
                          <a:ea typeface="+mn-ea"/>
                          <a:cs typeface="Times New Roman" pitchFamily="18" charset="0"/>
                        </a:rPr>
                        <a:t>Қамажай</a:t>
                      </a:r>
                      <a:endParaRPr lang="ru-RU" sz="2400" dirty="0">
                        <a:latin typeface="Times New Roman" pitchFamily="18" charset="0"/>
                        <a:cs typeface="Times New Roman" pitchFamily="18" charset="0"/>
                      </a:endParaRPr>
                    </a:p>
                  </a:txBody>
                  <a:tcPr/>
                </a:tc>
                <a:tc>
                  <a:txBody>
                    <a:bodyPr/>
                    <a:lstStyle/>
                    <a:p>
                      <a:r>
                        <a:rPr kumimoji="0" lang="kk-KZ" sz="1600" b="1" kern="1200" dirty="0" smtClean="0">
                          <a:solidFill>
                            <a:schemeClr val="dk1"/>
                          </a:solidFill>
                          <a:latin typeface="Times New Roman" pitchFamily="18" charset="0"/>
                          <a:ea typeface="+mn-ea"/>
                          <a:cs typeface="Times New Roman" pitchFamily="18" charset="0"/>
                        </a:rPr>
                        <a:t>Ничего, ничего, мамуля. Қуаныш атаулының ойда жоқта болғаны жақсы. Күнбұрын білген қуаныш - қуаныш емес.</a:t>
                      </a:r>
                      <a:endParaRPr lang="ru-RU" sz="1600" b="1" dirty="0">
                        <a:latin typeface="Times New Roman" pitchFamily="18" charset="0"/>
                        <a:cs typeface="Times New Roman" pitchFamily="18" charset="0"/>
                      </a:endParaRPr>
                    </a:p>
                  </a:txBody>
                  <a:tcPr/>
                </a:tc>
                <a:tc>
                  <a:txBody>
                    <a:bodyPr/>
                    <a:lstStyle/>
                    <a:p>
                      <a:r>
                        <a:rPr lang="kk-KZ" b="1" dirty="0" smtClean="0">
                          <a:latin typeface="Times New Roman" panose="02020603050405020304" pitchFamily="18" charset="0"/>
                          <a:cs typeface="Times New Roman" panose="02020603050405020304" pitchFamily="18" charset="0"/>
                        </a:rPr>
                        <a:t>Қамажайдың бауырына деген қамқорлығы</a:t>
                      </a:r>
                      <a:r>
                        <a:rPr lang="kk-KZ" b="1" baseline="0" dirty="0" smtClean="0">
                          <a:latin typeface="Times New Roman" panose="02020603050405020304" pitchFamily="18" charset="0"/>
                          <a:cs typeface="Times New Roman" panose="02020603050405020304" pitchFamily="18" charset="0"/>
                        </a:rPr>
                        <a:t> көрінеді.</a:t>
                      </a:r>
                      <a:endParaRPr lang="ru-RU" b="1" dirty="0">
                        <a:latin typeface="Times New Roman" panose="02020603050405020304" pitchFamily="18" charset="0"/>
                        <a:cs typeface="Times New Roman" panose="02020603050405020304" pitchFamily="18" charset="0"/>
                      </a:endParaRPr>
                    </a:p>
                  </a:txBody>
                  <a:tcPr/>
                </a:tc>
              </a:tr>
              <a:tr h="1255093">
                <a:tc>
                  <a:txBody>
                    <a:bodyPr/>
                    <a:lstStyle/>
                    <a:p>
                      <a:r>
                        <a:rPr kumimoji="0" lang="kk-KZ" sz="2400" b="1" kern="1200" dirty="0" smtClean="0">
                          <a:solidFill>
                            <a:schemeClr val="dk1"/>
                          </a:solidFill>
                          <a:latin typeface="Times New Roman" pitchFamily="18" charset="0"/>
                          <a:ea typeface="+mn-ea"/>
                          <a:cs typeface="Times New Roman" pitchFamily="18" charset="0"/>
                        </a:rPr>
                        <a:t>Нәзила</a:t>
                      </a:r>
                      <a:endParaRPr lang="ru-RU" sz="2400" dirty="0">
                        <a:latin typeface="Times New Roman" pitchFamily="18" charset="0"/>
                        <a:cs typeface="Times New Roman" pitchFamily="18" charset="0"/>
                      </a:endParaRPr>
                    </a:p>
                  </a:txBody>
                  <a:tcPr/>
                </a:tc>
                <a:tc>
                  <a:txBody>
                    <a:bodyPr/>
                    <a:lstStyle/>
                    <a:p>
                      <a:r>
                        <a:rPr kumimoji="0" lang="kk-KZ" sz="1600" b="1" kern="1200" dirty="0" smtClean="0">
                          <a:solidFill>
                            <a:schemeClr val="dk1"/>
                          </a:solidFill>
                          <a:latin typeface="Times New Roman" pitchFamily="18" charset="0"/>
                          <a:ea typeface="+mn-ea"/>
                          <a:cs typeface="Times New Roman" pitchFamily="18" charset="0"/>
                        </a:rPr>
                        <a:t>Сонымен, тоқ етерін айтсам, бақыт дегеннің өзін бірнеше салаға бөлуге болады. Отбасындағы, қызметтегі, махаббат, тағы-тағылар саласында...</a:t>
                      </a:r>
                      <a:r>
                        <a:rPr kumimoji="0" lang="ru-RU" sz="1600" b="1" kern="1200" baseline="0" dirty="0" smtClean="0">
                          <a:solidFill>
                            <a:schemeClr val="dk1"/>
                          </a:solidFill>
                          <a:latin typeface="Times New Roman" pitchFamily="18" charset="0"/>
                          <a:ea typeface="+mn-ea"/>
                          <a:cs typeface="Times New Roman" pitchFamily="18" charset="0"/>
                        </a:rPr>
                        <a:t> </a:t>
                      </a:r>
                      <a:r>
                        <a:rPr kumimoji="0" lang="kk-KZ" sz="1600" b="1" kern="1200" dirty="0" smtClean="0">
                          <a:solidFill>
                            <a:schemeClr val="dk1"/>
                          </a:solidFill>
                          <a:latin typeface="Times New Roman" pitchFamily="18" charset="0"/>
                          <a:ea typeface="+mn-ea"/>
                          <a:cs typeface="Times New Roman" pitchFamily="18" charset="0"/>
                        </a:rPr>
                        <a:t>Қорытып айтқанда, бақыт деген – жеңіс немесе жеңіске апарар күрес.</a:t>
                      </a:r>
                      <a:endParaRPr lang="ru-RU" sz="1600" b="1" dirty="0">
                        <a:latin typeface="Times New Roman" pitchFamily="18" charset="0"/>
                        <a:cs typeface="Times New Roman" pitchFamily="18" charset="0"/>
                      </a:endParaRPr>
                    </a:p>
                  </a:txBody>
                  <a:tcPr/>
                </a:tc>
                <a:tc>
                  <a:txBody>
                    <a:bodyPr/>
                    <a:lstStyle/>
                    <a:p>
                      <a:r>
                        <a:rPr lang="kk-KZ" b="1" dirty="0" smtClean="0">
                          <a:latin typeface="Times New Roman" panose="02020603050405020304" pitchFamily="18" charset="0"/>
                          <a:cs typeface="Times New Roman" panose="02020603050405020304" pitchFamily="18" charset="0"/>
                        </a:rPr>
                        <a:t> Омардың бақыт туралы монологынан</a:t>
                      </a:r>
                      <a:r>
                        <a:rPr lang="kk-KZ" b="1" baseline="0" dirty="0" smtClean="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оның жан-жақты</a:t>
                      </a:r>
                      <a:r>
                        <a:rPr lang="kk-KZ" b="1" baseline="0" dirty="0" smtClean="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ойтолғауы, терең білімі көрінеді.</a:t>
                      </a:r>
                      <a:endParaRPr lang="ru-RU" b="1" dirty="0">
                        <a:latin typeface="Times New Roman" panose="02020603050405020304" pitchFamily="18" charset="0"/>
                        <a:cs typeface="Times New Roman" panose="02020603050405020304" pitchFamily="18" charset="0"/>
                      </a:endParaRPr>
                    </a:p>
                  </a:txBody>
                  <a:tcPr/>
                </a:tc>
              </a:tr>
              <a:tr h="759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kk-KZ" sz="2400" b="1" kern="1200" dirty="0" smtClean="0">
                          <a:solidFill>
                            <a:schemeClr val="dk1"/>
                          </a:solidFill>
                          <a:latin typeface="Times New Roman" pitchFamily="18" charset="0"/>
                          <a:ea typeface="+mn-ea"/>
                          <a:cs typeface="Times New Roman" pitchFamily="18" charset="0"/>
                        </a:rPr>
                        <a:t>Темірбек</a:t>
                      </a:r>
                      <a:endParaRPr kumimoji="0" lang="ru-RU" sz="2400" kern="1200" dirty="0" smtClean="0">
                        <a:solidFill>
                          <a:schemeClr val="dk1"/>
                        </a:solidFill>
                        <a:latin typeface="Times New Roman" pitchFamily="18" charset="0"/>
                        <a:ea typeface="+mn-ea"/>
                        <a:cs typeface="Times New Roman" pitchFamily="18" charset="0"/>
                      </a:endParaRPr>
                    </a:p>
                    <a:p>
                      <a:endParaRPr lang="ru-RU" sz="2400" dirty="0">
                        <a:latin typeface="Times New Roman" pitchFamily="18" charset="0"/>
                        <a:cs typeface="Times New Roman" pitchFamily="18" charset="0"/>
                      </a:endParaRPr>
                    </a:p>
                  </a:txBody>
                  <a:tcPr/>
                </a:tc>
                <a:tc>
                  <a:txBody>
                    <a:bodyPr/>
                    <a:lstStyle/>
                    <a:p>
                      <a:r>
                        <a:rPr kumimoji="0" lang="kk-KZ" sz="1600" b="1" kern="1200" dirty="0" smtClean="0">
                          <a:solidFill>
                            <a:schemeClr val="dk1"/>
                          </a:solidFill>
                          <a:latin typeface="Times New Roman" pitchFamily="18" charset="0"/>
                          <a:ea typeface="+mn-ea"/>
                          <a:cs typeface="Times New Roman" pitchFamily="18" charset="0"/>
                        </a:rPr>
                        <a:t>Теміржан, қой, қарағым. Сені ... сені бөтен деп ... Тойды жасаймыз, дүрілдетіп тұрып жасаймыз. Ақша деген табылады.</a:t>
                      </a:r>
                      <a:endParaRPr lang="ru-RU" sz="1600" b="1" dirty="0">
                        <a:latin typeface="Times New Roman" pitchFamily="18" charset="0"/>
                        <a:cs typeface="Times New Roman" pitchFamily="18" charset="0"/>
                      </a:endParaRPr>
                    </a:p>
                  </a:txBody>
                  <a:tcPr/>
                </a:tc>
                <a:tc>
                  <a:txBody>
                    <a:bodyPr/>
                    <a:lstStyle/>
                    <a:p>
                      <a:r>
                        <a:rPr lang="kk-KZ" b="1" dirty="0" smtClean="0">
                          <a:latin typeface="Times New Roman" panose="02020603050405020304" pitchFamily="18" charset="0"/>
                          <a:cs typeface="Times New Roman" panose="02020603050405020304" pitchFamily="18" charset="0"/>
                        </a:rPr>
                        <a:t>Темірбектің ақ жарқын мінезі</a:t>
                      </a:r>
                      <a:r>
                        <a:rPr lang="kk-KZ" b="1" baseline="0" dirty="0" smtClean="0">
                          <a:latin typeface="Times New Roman" panose="02020603050405020304" pitchFamily="18" charset="0"/>
                          <a:cs typeface="Times New Roman" panose="02020603050405020304" pitchFamily="18" charset="0"/>
                        </a:rPr>
                        <a:t> мен апасына еркелеуін, оны жақсы көретіндігін байқауға болады.</a:t>
                      </a:r>
                      <a:endParaRPr lang="ru-RU" b="1" dirty="0">
                        <a:latin typeface="Times New Roman" panose="02020603050405020304" pitchFamily="18" charset="0"/>
                        <a:cs typeface="Times New Roman" panose="02020603050405020304" pitchFamily="18" charset="0"/>
                      </a:endParaRPr>
                    </a:p>
                  </a:txBody>
                  <a:tcPr/>
                </a:tc>
              </a:tr>
              <a:tr h="1481585">
                <a:tc>
                  <a:txBody>
                    <a:bodyPr/>
                    <a:lstStyle/>
                    <a:p>
                      <a:r>
                        <a:rPr kumimoji="0" lang="kk-KZ" sz="2400" b="1" kern="1200" dirty="0" smtClean="0">
                          <a:solidFill>
                            <a:schemeClr val="dk1"/>
                          </a:solidFill>
                          <a:latin typeface="Times New Roman" pitchFamily="18" charset="0"/>
                          <a:ea typeface="+mn-ea"/>
                          <a:cs typeface="Times New Roman" pitchFamily="18" charset="0"/>
                        </a:rPr>
                        <a:t>Омар</a:t>
                      </a:r>
                      <a:endParaRPr lang="ru-RU" sz="2400" dirty="0">
                        <a:latin typeface="Times New Roman" pitchFamily="18" charset="0"/>
                        <a:cs typeface="Times New Roman" pitchFamily="18" charset="0"/>
                      </a:endParaRPr>
                    </a:p>
                  </a:txBody>
                  <a:tcPr/>
                </a:tc>
                <a:tc>
                  <a:txBody>
                    <a:bodyPr/>
                    <a:lstStyle/>
                    <a:p>
                      <a:r>
                        <a:rPr kumimoji="0" lang="kk-KZ" sz="1600" b="1" kern="1200" dirty="0" smtClean="0">
                          <a:solidFill>
                            <a:schemeClr val="dk1"/>
                          </a:solidFill>
                          <a:latin typeface="Times New Roman" pitchFamily="18" charset="0"/>
                          <a:ea typeface="+mn-ea"/>
                          <a:cs typeface="Times New Roman" pitchFamily="18" charset="0"/>
                        </a:rPr>
                        <a:t>Мінезім солай. Не тапсам да, тілімнен табатын шығармын. Бірақ сені келемеждеп не табам? Мен... бәрін түсінем. Түсінем деп жүріп ештеңе байқамағаныма таңғалам... Адам жанының бұл да бір жұмбақ сыры ғой. Айтқаның дұрыс болды. Шын жүрегімнен тілектеспін.</a:t>
                      </a:r>
                      <a:endParaRPr lang="ru-RU" sz="1600" b="1" dirty="0">
                        <a:latin typeface="Times New Roman" pitchFamily="18" charset="0"/>
                        <a:cs typeface="Times New Roman" pitchFamily="18" charset="0"/>
                      </a:endParaRPr>
                    </a:p>
                  </a:txBody>
                  <a:tcPr/>
                </a:tc>
                <a:tc>
                  <a:txBody>
                    <a:bodyPr/>
                    <a:lstStyle/>
                    <a:p>
                      <a:r>
                        <a:rPr lang="kk-KZ" b="1" dirty="0" smtClean="0">
                          <a:latin typeface="Times New Roman" panose="02020603050405020304" pitchFamily="18" charset="0"/>
                          <a:cs typeface="Times New Roman" panose="02020603050405020304" pitchFamily="18" charset="0"/>
                        </a:rPr>
                        <a:t>Нәзила – </a:t>
                      </a:r>
                      <a:r>
                        <a:rPr lang="kk-KZ" b="1" baseline="0" dirty="0" smtClean="0">
                          <a:latin typeface="Times New Roman" panose="02020603050405020304" pitchFamily="18" charset="0"/>
                          <a:cs typeface="Times New Roman" panose="02020603050405020304" pitchFamily="18" charset="0"/>
                        </a:rPr>
                        <a:t>өз ойын бүкпесіз ашық айтатын,  өзінің  мінезіндегі кемшілік тұсын да түсінетін  жас қыз.</a:t>
                      </a:r>
                      <a:endParaRPr lang="ru-RU" b="1" dirty="0">
                        <a:latin typeface="Times New Roman" panose="02020603050405020304" pitchFamily="18" charset="0"/>
                        <a:cs typeface="Times New Roman" panose="02020603050405020304" pitchFamily="18" charset="0"/>
                      </a:endParaRPr>
                    </a:p>
                  </a:txBody>
                  <a:tcPr/>
                </a:tc>
              </a:tr>
            </a:tbl>
          </a:graphicData>
        </a:graphic>
      </p:graphicFrame>
      <p:sp>
        <p:nvSpPr>
          <p:cNvPr id="5" name="Прямоугольник 4"/>
          <p:cNvSpPr/>
          <p:nvPr/>
        </p:nvSpPr>
        <p:spPr>
          <a:xfrm>
            <a:off x="3585842" y="651391"/>
            <a:ext cx="2134816" cy="461665"/>
          </a:xfrm>
          <a:prstGeom prst="rect">
            <a:avLst/>
          </a:prstGeom>
        </p:spPr>
        <p:txBody>
          <a:bodyPr wrap="none">
            <a:spAutoFit/>
          </a:bodyPr>
          <a:lstStyle/>
          <a:p>
            <a:pPr algn="ctr"/>
            <a:r>
              <a:rPr lang="kk-KZ" sz="2400" b="1" dirty="0">
                <a:solidFill>
                  <a:schemeClr val="bg1"/>
                </a:solidFill>
                <a:latin typeface="Times New Roman" panose="02020603050405020304" pitchFamily="18" charset="0"/>
                <a:cs typeface="Times New Roman" panose="02020603050405020304" pitchFamily="18" charset="0"/>
              </a:rPr>
              <a:t>Өзіңді тексер!</a:t>
            </a:r>
            <a:endParaRPr lang="ru-RU" sz="2400" b="1" dirty="0">
              <a:solidFill>
                <a:schemeClr val="bg1"/>
              </a:solidFill>
              <a:latin typeface="Times New Roman" panose="02020603050405020304" pitchFamily="18" charset="0"/>
              <a:cs typeface="Times New Roman" panose="02020603050405020304" pitchFamily="18" charset="0"/>
            </a:endParaRPr>
          </a:p>
        </p:txBody>
      </p:sp>
      <p:cxnSp>
        <p:nvCxnSpPr>
          <p:cNvPr id="10" name="Прямая со стрелкой 9"/>
          <p:cNvCxnSpPr/>
          <p:nvPr/>
        </p:nvCxnSpPr>
        <p:spPr>
          <a:xfrm>
            <a:off x="1207177" y="2309648"/>
            <a:ext cx="2191407" cy="26959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Прямая со стрелкой 11"/>
          <p:cNvCxnSpPr/>
          <p:nvPr/>
        </p:nvCxnSpPr>
        <p:spPr>
          <a:xfrm>
            <a:off x="709448" y="3421117"/>
            <a:ext cx="2876394" cy="33895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p:cNvCxnSpPr/>
          <p:nvPr/>
        </p:nvCxnSpPr>
        <p:spPr>
          <a:xfrm flipV="1">
            <a:off x="822036" y="2478060"/>
            <a:ext cx="3200400" cy="25067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Прямая со стрелкой 16"/>
          <p:cNvCxnSpPr/>
          <p:nvPr/>
        </p:nvCxnSpPr>
        <p:spPr>
          <a:xfrm flipV="1">
            <a:off x="709448" y="3594538"/>
            <a:ext cx="3436883" cy="30276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188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04930" y="141288"/>
            <a:ext cx="10482108" cy="7308823"/>
          </a:xfrm>
          <a:prstGeom prst="rect">
            <a:avLst/>
          </a:prstGeom>
          <a:solidFill>
            <a:schemeClr val="accent1">
              <a:lumMod val="40000"/>
              <a:lumOff val="60000"/>
            </a:schemeClr>
          </a:solidFill>
          <a:ln>
            <a:noFill/>
          </a:ln>
          <a:extLst/>
        </p:spPr>
      </p:pic>
      <p:sp>
        <p:nvSpPr>
          <p:cNvPr id="1741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8BCCD69E-9795-49FD-B207-2A4A7B6BE41E}" type="slidenum">
              <a:rPr lang="ru-RU" altLang="ru-RU" sz="1400" b="1" smtClean="0">
                <a:solidFill>
                  <a:srgbClr val="002060"/>
                </a:solidFill>
              </a:rPr>
              <a:pPr>
                <a:buSzPts val="1100"/>
              </a:pPr>
              <a:t>6</a:t>
            </a:fld>
            <a:endParaRPr lang="ru-RU" altLang="ru-RU" sz="1400" b="1" smtClean="0">
              <a:solidFill>
                <a:srgbClr val="002060"/>
              </a:solidFill>
            </a:endParaRPr>
          </a:p>
        </p:txBody>
      </p:sp>
      <p:cxnSp>
        <p:nvCxnSpPr>
          <p:cNvPr id="1741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741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7415"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0837" y="599090"/>
            <a:ext cx="9408017" cy="1323439"/>
          </a:xfrm>
          <a:prstGeom prst="rect">
            <a:avLst/>
          </a:prstGeom>
        </p:spPr>
        <p:txBody>
          <a:bodyPr wrap="square">
            <a:spAutoFit/>
          </a:bodyPr>
          <a:lstStyle/>
          <a:p>
            <a:pPr lvl="0" algn="ctr"/>
            <a:r>
              <a:rPr lang="kk-KZ" altLang="ru-RU" sz="32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2-тапсырма</a:t>
            </a:r>
            <a:r>
              <a:rPr lang="ru-RU" altLang="ru-RU" sz="3200" dirty="0" smtClean="0">
                <a:solidFill>
                  <a:srgbClr val="002060"/>
                </a:solidFill>
                <a:latin typeface="Times New Roman" panose="02020603050405020304" pitchFamily="18" charset="0"/>
                <a:cs typeface="Times New Roman" panose="02020603050405020304" pitchFamily="18" charset="0"/>
              </a:rPr>
              <a:t> </a:t>
            </a:r>
          </a:p>
          <a:p>
            <a:pPr lvl="0"/>
            <a:r>
              <a:rPr lang="kk-KZ" sz="2400" b="1" dirty="0" smtClean="0">
                <a:solidFill>
                  <a:srgbClr val="002060"/>
                </a:solidFill>
                <a:latin typeface="Times New Roman" pitchFamily="18" charset="0"/>
                <a:cs typeface="Times New Roman" pitchFamily="18" charset="0"/>
              </a:rPr>
              <a:t>Шығарма </a:t>
            </a:r>
            <a:r>
              <a:rPr lang="kk-KZ" sz="2400" b="1" dirty="0">
                <a:solidFill>
                  <a:srgbClr val="002060"/>
                </a:solidFill>
                <a:latin typeface="Times New Roman" pitchFamily="18" charset="0"/>
                <a:cs typeface="Times New Roman" pitchFamily="18" charset="0"/>
              </a:rPr>
              <a:t>кейіпкерлеріне  үш сөйлеммен </a:t>
            </a:r>
            <a:r>
              <a:rPr lang="kk-KZ" sz="2400" b="1" dirty="0" smtClean="0">
                <a:solidFill>
                  <a:srgbClr val="002060"/>
                </a:solidFill>
                <a:latin typeface="Times New Roman" pitchFamily="18" charset="0"/>
                <a:cs typeface="Times New Roman" pitchFamily="18" charset="0"/>
              </a:rPr>
              <a:t>мінездеме бер</a:t>
            </a:r>
            <a:r>
              <a:rPr lang="kk-KZ" sz="2400" b="1" dirty="0">
                <a:solidFill>
                  <a:srgbClr val="002060"/>
                </a:solidFill>
                <a:latin typeface="Times New Roman" panose="02020603050405020304" pitchFamily="18" charset="0"/>
                <a:cs typeface="Times New Roman" pitchFamily="18" charset="0"/>
              </a:rPr>
              <a:t>.</a:t>
            </a:r>
            <a:r>
              <a:rPr lang="kk-KZ" altLang="ru-RU"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
            <a:br>
              <a:rPr lang="kk-KZ" altLang="ru-RU"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endParaRPr lang="kk-KZ" altLang="ru-RU" sz="2400" dirty="0">
              <a:solidFill>
                <a:schemeClr val="bg1"/>
              </a:solidFill>
              <a:latin typeface="Times New Roman" panose="02020603050405020304" pitchFamily="18" charset="0"/>
              <a:cs typeface="Times New Roman" panose="02020603050405020304" pitchFamily="18" charset="0"/>
            </a:endParaRPr>
          </a:p>
        </p:txBody>
      </p:sp>
      <p:sp>
        <p:nvSpPr>
          <p:cNvPr id="5" name="Овал 4"/>
          <p:cNvSpPr/>
          <p:nvPr/>
        </p:nvSpPr>
        <p:spPr>
          <a:xfrm>
            <a:off x="5830913" y="5277027"/>
            <a:ext cx="4047605" cy="1758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bg1"/>
                </a:solidFill>
                <a:latin typeface="Times New Roman" panose="02020603050405020304" pitchFamily="18" charset="0"/>
                <a:cs typeface="Times New Roman" panose="02020603050405020304" pitchFamily="18" charset="0"/>
              </a:rPr>
              <a:t>Дескриптор</a:t>
            </a:r>
          </a:p>
          <a:p>
            <a:pPr algn="ctr"/>
            <a:r>
              <a:rPr lang="kk-KZ" sz="2000" b="1" dirty="0" smtClean="0">
                <a:solidFill>
                  <a:schemeClr val="tx1"/>
                </a:solidFill>
                <a:latin typeface="Times New Roman" panose="02020603050405020304" pitchFamily="18" charset="0"/>
                <a:cs typeface="Times New Roman" panose="02020603050405020304" pitchFamily="18" charset="0"/>
              </a:rPr>
              <a:t>Берілген кейіпкерлерге мінездеме бере алады</a:t>
            </a:r>
          </a:p>
        </p:txBody>
      </p:sp>
      <p:sp>
        <p:nvSpPr>
          <p:cNvPr id="6" name="Прямоугольник 5"/>
          <p:cNvSpPr/>
          <p:nvPr/>
        </p:nvSpPr>
        <p:spPr>
          <a:xfrm>
            <a:off x="534988" y="1876097"/>
            <a:ext cx="9223866" cy="3400931"/>
          </a:xfrm>
          <a:prstGeom prst="rect">
            <a:avLst/>
          </a:prstGeom>
        </p:spPr>
        <p:txBody>
          <a:bodyPr wrap="square">
            <a:spAutoFit/>
          </a:bodyPr>
          <a:lstStyle/>
          <a:p>
            <a:r>
              <a:rPr lang="kk-KZ" sz="2000" b="1" dirty="0">
                <a:latin typeface="Times New Roman" panose="02020603050405020304" pitchFamily="18" charset="0"/>
                <a:cs typeface="Times New Roman" panose="02020603050405020304" pitchFamily="18" charset="0"/>
              </a:rPr>
              <a:t>Қамажай</a:t>
            </a:r>
          </a:p>
          <a:p>
            <a:r>
              <a:rPr lang="kk-KZ" sz="2000" b="1" dirty="0">
                <a:latin typeface="Times New Roman" panose="02020603050405020304" pitchFamily="18" charset="0"/>
                <a:cs typeface="Times New Roman" panose="02020603050405020304" pitchFamily="18" charset="0"/>
              </a:rPr>
              <a:t>........................................................................................................................ ...................................</a:t>
            </a:r>
          </a:p>
          <a:p>
            <a:r>
              <a:rPr lang="kk-KZ" sz="2000" b="1" dirty="0">
                <a:latin typeface="Times New Roman" panose="02020603050405020304" pitchFamily="18" charset="0"/>
                <a:cs typeface="Times New Roman" panose="02020603050405020304" pitchFamily="18" charset="0"/>
              </a:rPr>
              <a:t>Омар</a:t>
            </a:r>
          </a:p>
          <a:p>
            <a:r>
              <a:rPr lang="kk-KZ" sz="2000" b="1" dirty="0" smtClean="0">
                <a:latin typeface="Times New Roman" panose="02020603050405020304" pitchFamily="18" charset="0"/>
                <a:cs typeface="Times New Roman" panose="02020603050405020304" pitchFamily="18" charset="0"/>
              </a:rPr>
              <a:t>...........................................................................................................................................................</a:t>
            </a:r>
            <a:endParaRPr lang="kk-KZ" sz="2000" b="1"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Темірбек</a:t>
            </a:r>
          </a:p>
          <a:p>
            <a:r>
              <a:rPr lang="kk-KZ" sz="2000" b="1" dirty="0" smtClean="0">
                <a:latin typeface="Times New Roman" panose="02020603050405020304" pitchFamily="18" charset="0"/>
                <a:cs typeface="Times New Roman" panose="02020603050405020304" pitchFamily="18" charset="0"/>
              </a:rPr>
              <a:t>...........................................................................................................................................................</a:t>
            </a:r>
            <a:endParaRPr lang="kk-KZ" sz="2000" b="1"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Нәзила</a:t>
            </a:r>
          </a:p>
          <a:p>
            <a:r>
              <a:rPr lang="kk-KZ" b="1" dirty="0"/>
              <a:t>............................................................................................................................................................</a:t>
            </a:r>
          </a:p>
        </p:txBody>
      </p:sp>
      <p:pic>
        <p:nvPicPr>
          <p:cNvPr id="12" name="Рисунок 11" descr="C:\Users\User\Desktop\cifra_3_zagadki_5.jpg"/>
          <p:cNvPicPr/>
          <p:nvPr/>
        </p:nvPicPr>
        <p:blipFill>
          <a:blip r:embed="rId5" cstate="print"/>
          <a:srcRect/>
          <a:stretch>
            <a:fillRect/>
          </a:stretch>
        </p:blipFill>
        <p:spPr bwMode="auto">
          <a:xfrm>
            <a:off x="8592207" y="1604662"/>
            <a:ext cx="1412554" cy="1566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19921" y="141289"/>
            <a:ext cx="10467118" cy="7180262"/>
          </a:xfrm>
          <a:prstGeom prst="rect">
            <a:avLst/>
          </a:prstGeom>
          <a:solidFill>
            <a:schemeClr val="accent1">
              <a:lumMod val="40000"/>
              <a:lumOff val="60000"/>
            </a:schemeClr>
          </a:solidFill>
          <a:ln>
            <a:noFill/>
          </a:ln>
          <a:extLst/>
        </p:spPr>
      </p:pic>
      <p:sp>
        <p:nvSpPr>
          <p:cNvPr id="19459"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09DC9F29-D807-44BF-BB12-6FC96E0BA5B9}" type="slidenum">
              <a:rPr lang="ru-RU" altLang="ru-RU" sz="1400" b="1" smtClean="0">
                <a:solidFill>
                  <a:srgbClr val="002060"/>
                </a:solidFill>
              </a:rPr>
              <a:pPr>
                <a:buSzPts val="1100"/>
              </a:pPr>
              <a:t>7</a:t>
            </a:fld>
            <a:endParaRPr lang="ru-RU" altLang="ru-RU" sz="1400" b="1" smtClean="0">
              <a:solidFill>
                <a:srgbClr val="002060"/>
              </a:solidFill>
            </a:endParaRPr>
          </a:p>
        </p:txBody>
      </p:sp>
      <p:cxnSp>
        <p:nvCxnSpPr>
          <p:cNvPr id="19460"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9461"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9463"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3804" y="141288"/>
            <a:ext cx="98131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837481" y="599607"/>
            <a:ext cx="3417757" cy="584775"/>
          </a:xfrm>
          <a:prstGeom prst="rect">
            <a:avLst/>
          </a:prstGeom>
        </p:spPr>
        <p:txBody>
          <a:bodyPr wrap="square">
            <a:spAutoFit/>
          </a:bodyPr>
          <a:lstStyle/>
          <a:p>
            <a:r>
              <a:rPr lang="kk-KZ" sz="3200" b="1" dirty="0">
                <a:solidFill>
                  <a:schemeClr val="bg1"/>
                </a:solidFill>
                <a:latin typeface="Times New Roman" panose="02020603050405020304" pitchFamily="18" charset="0"/>
                <a:cs typeface="Times New Roman" panose="02020603050405020304" pitchFamily="18" charset="0"/>
              </a:rPr>
              <a:t>Өзіңді тексер!</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4988" y="1270001"/>
            <a:ext cx="9726612" cy="5632311"/>
          </a:xfrm>
          <a:prstGeom prst="rect">
            <a:avLst/>
          </a:prstGeom>
        </p:spPr>
        <p:txBody>
          <a:bodyPr wrap="square">
            <a:spAutoFit/>
          </a:bodyPr>
          <a:lstStyle/>
          <a:p>
            <a:r>
              <a:rPr lang="kk-KZ" sz="1600" b="1" dirty="0" smtClean="0">
                <a:latin typeface="Times New Roman" panose="02020603050405020304" pitchFamily="18" charset="0"/>
                <a:ea typeface="Times New Roman" panose="02020603050405020304" pitchFamily="18" charset="0"/>
              </a:rPr>
              <a:t>1</a:t>
            </a:r>
            <a:r>
              <a:rPr lang="kk-KZ"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Қамажай</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ea typeface="Times New Roman" panose="02020603050405020304" pitchFamily="18" charset="0"/>
                <a:cs typeface="Times New Roman" panose="02020603050405020304" pitchFamily="18" charset="0"/>
              </a:rPr>
              <a:t>пьесаның темірқазығы. </a:t>
            </a:r>
            <a:r>
              <a:rPr lang="kk-KZ" sz="2000" b="1" dirty="0">
                <a:latin typeface="Times New Roman" panose="02020603050405020304" pitchFamily="18" charset="0"/>
                <a:cs typeface="Times New Roman" panose="02020603050405020304" pitchFamily="18" charset="0"/>
              </a:rPr>
              <a:t>Ол – жаны нәзік, үлкен сезімнің </a:t>
            </a:r>
            <a:r>
              <a:rPr lang="kk-KZ" sz="2000" b="1" dirty="0" smtClean="0">
                <a:latin typeface="Times New Roman" panose="02020603050405020304" pitchFamily="18" charset="0"/>
                <a:cs typeface="Times New Roman" panose="02020603050405020304" pitchFamily="18" charset="0"/>
              </a:rPr>
              <a:t>адамы. Қамажай– </a:t>
            </a:r>
            <a:r>
              <a:rPr lang="kk-KZ" sz="2000" b="1" dirty="0">
                <a:latin typeface="Times New Roman" panose="02020603050405020304" pitchFamily="18" charset="0"/>
                <a:cs typeface="Times New Roman" panose="02020603050405020304" pitchFamily="18" charset="0"/>
              </a:rPr>
              <a:t>жеке басының қамы емес, бауырларын </a:t>
            </a:r>
            <a:r>
              <a:rPr lang="kk-KZ" sz="2000" b="1" dirty="0" smtClean="0">
                <a:latin typeface="Times New Roman" panose="02020603050405020304" pitchFamily="18" charset="0"/>
                <a:cs typeface="Times New Roman" panose="02020603050405020304" pitchFamily="18" charset="0"/>
              </a:rPr>
              <a:t>көбірек </a:t>
            </a:r>
            <a:r>
              <a:rPr lang="kk-KZ" sz="2000" b="1" dirty="0">
                <a:latin typeface="Times New Roman" panose="02020603050405020304" pitchFamily="18" charset="0"/>
                <a:cs typeface="Times New Roman" panose="02020603050405020304" pitchFamily="18" charset="0"/>
              </a:rPr>
              <a:t>ойлайтын, жар сүю мен махаббат сезімін аналық сезімге құрбан еткен, </a:t>
            </a:r>
            <a:r>
              <a:rPr lang="kk-KZ" sz="2000" b="1" dirty="0" smtClean="0">
                <a:latin typeface="Times New Roman" panose="02020603050405020304" pitchFamily="18" charset="0"/>
                <a:cs typeface="Times New Roman" panose="02020603050405020304" pitchFamily="18" charset="0"/>
              </a:rPr>
              <a:t>бауырларының алдындағы </a:t>
            </a:r>
            <a:r>
              <a:rPr lang="kk-KZ" sz="2000" b="1" dirty="0">
                <a:latin typeface="Times New Roman" panose="02020603050405020304" pitchFamily="18" charset="0"/>
                <a:cs typeface="Times New Roman" panose="02020603050405020304" pitchFamily="18" charset="0"/>
              </a:rPr>
              <a:t>азаматтық борышын ақтаған </a:t>
            </a:r>
            <a:r>
              <a:rPr lang="kk-KZ" sz="2000" b="1" dirty="0" smtClean="0">
                <a:latin typeface="Times New Roman" panose="02020603050405020304" pitchFamily="18" charset="0"/>
                <a:cs typeface="Times New Roman" panose="02020603050405020304" pitchFamily="18" charset="0"/>
              </a:rPr>
              <a:t>әпке бейнесі</a:t>
            </a:r>
            <a:r>
              <a:rPr lang="kk-KZ" sz="2000"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r>
              <a:rPr lang="kk-KZ" sz="2000" dirty="0" smtClean="0">
                <a:latin typeface="Times New Roman" panose="02020603050405020304" pitchFamily="18" charset="0"/>
                <a:cs typeface="Times New Roman" panose="02020603050405020304" pitchFamily="18" charset="0"/>
              </a:rPr>
              <a:t>2</a:t>
            </a:r>
            <a:r>
              <a:rPr lang="kk-KZ" sz="2000" b="1" dirty="0" smtClean="0">
                <a:latin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cs typeface="Times New Roman" panose="02020603050405020304" pitchFamily="18" charset="0"/>
              </a:rPr>
              <a:t>Үй ішіндегі дау-шарға араласпай, үнемі өзінің ғылыми жұмысынан бас көтермейтін </a:t>
            </a:r>
            <a:r>
              <a:rPr lang="kk-KZ" sz="2000" b="1" dirty="0" smtClean="0">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Омар. </a:t>
            </a:r>
            <a:r>
              <a:rPr lang="kk-KZ" sz="2000" b="1" dirty="0" smtClean="0">
                <a:latin typeface="Times New Roman" panose="02020603050405020304" pitchFamily="18" charset="0"/>
                <a:cs typeface="Times New Roman" panose="02020603050405020304" pitchFamily="18" charset="0"/>
              </a:rPr>
              <a:t> Ол өзінің </a:t>
            </a:r>
            <a:r>
              <a:rPr lang="kk-KZ" sz="2000" b="1" dirty="0">
                <a:latin typeface="Times New Roman" panose="02020603050405020304" pitchFamily="18" charset="0"/>
                <a:cs typeface="Times New Roman" panose="02020603050405020304" pitchFamily="18" charset="0"/>
              </a:rPr>
              <a:t>ғылыми идеясына біржола берілген, көздеген мақсатына жетпей тынбайтын, уақытын зая </a:t>
            </a:r>
            <a:r>
              <a:rPr lang="kk-KZ" sz="2000" b="1" dirty="0" smtClean="0">
                <a:latin typeface="Times New Roman" panose="02020603050405020304" pitchFamily="18" charset="0"/>
                <a:cs typeface="Times New Roman" panose="02020603050405020304" pitchFamily="18" charset="0"/>
              </a:rPr>
              <a:t>жібермейтін еңбекқор адам. </a:t>
            </a:r>
            <a:r>
              <a:rPr lang="kk-KZ" sz="2000" b="1" dirty="0">
                <a:latin typeface="Times New Roman" panose="02020603050405020304" pitchFamily="18" charset="0"/>
                <a:cs typeface="Times New Roman" panose="02020603050405020304" pitchFamily="18" charset="0"/>
              </a:rPr>
              <a:t>К</a:t>
            </a:r>
            <a:r>
              <a:rPr lang="kk-KZ" sz="2000" b="1" dirty="0" smtClean="0">
                <a:latin typeface="Times New Roman" panose="02020603050405020304" pitchFamily="18" charset="0"/>
                <a:cs typeface="Times New Roman" panose="02020603050405020304" pitchFamily="18" charset="0"/>
              </a:rPr>
              <a:t>ісіге </a:t>
            </a:r>
            <a:r>
              <a:rPr lang="kk-KZ" sz="2000" b="1" dirty="0">
                <a:latin typeface="Times New Roman" panose="02020603050405020304" pitchFamily="18" charset="0"/>
                <a:cs typeface="Times New Roman" panose="02020603050405020304" pitchFamily="18" charset="0"/>
              </a:rPr>
              <a:t>жаманшылығы жоқ, ойланбай қимылға бармайтын, артық сөйлемейтін, өзімен-өзі жүрген тұйықтау жан.</a:t>
            </a:r>
            <a:endParaRPr lang="ru-RU" sz="2000" b="1" dirty="0">
              <a:latin typeface="Times New Roman" panose="02020603050405020304" pitchFamily="18" charset="0"/>
              <a:cs typeface="Times New Roman" panose="02020603050405020304" pitchFamily="18" charset="0"/>
            </a:endParaRPr>
          </a:p>
          <a:p>
            <a:r>
              <a:rPr lang="kk-KZ" sz="2000" b="1" dirty="0" smtClean="0">
                <a:latin typeface="Times New Roman" panose="02020603050405020304" pitchFamily="18" charset="0"/>
                <a:cs typeface="Times New Roman" panose="02020603050405020304" pitchFamily="18" charset="0"/>
              </a:rPr>
              <a:t>3. </a:t>
            </a:r>
            <a:r>
              <a:rPr lang="kk-KZ" sz="2000" b="1" dirty="0">
                <a:latin typeface="Times New Roman" panose="02020603050405020304" pitchFamily="18" charset="0"/>
                <a:cs typeface="Times New Roman" panose="02020603050405020304" pitchFamily="18" charset="0"/>
              </a:rPr>
              <a:t>Әпкесін көбірек «әбігерге» түсіріп, кейде уайымға салып жүретін – </a:t>
            </a:r>
            <a:r>
              <a:rPr lang="kk-KZ" sz="2000" b="1" dirty="0">
                <a:solidFill>
                  <a:srgbClr val="002060"/>
                </a:solidFill>
                <a:latin typeface="Times New Roman" panose="02020603050405020304" pitchFamily="18" charset="0"/>
                <a:cs typeface="Times New Roman" panose="02020603050405020304" pitchFamily="18" charset="0"/>
              </a:rPr>
              <a:t>Темір.</a:t>
            </a:r>
            <a:r>
              <a:rPr lang="kk-KZ" sz="2000" b="1" dirty="0">
                <a:latin typeface="Times New Roman" panose="02020603050405020304" pitchFamily="18" charset="0"/>
                <a:cs typeface="Times New Roman" panose="02020603050405020304" pitchFamily="18" charset="0"/>
              </a:rPr>
              <a:t> Әке-шешесіз кешкен тірліктің қыспағын арқалап, жұмыс істеп, үйге кіретін азды-көпті тиын-тебенді табатын да </a:t>
            </a:r>
            <a:r>
              <a:rPr lang="kk-KZ" sz="2000" b="1" dirty="0" smtClean="0">
                <a:latin typeface="Times New Roman" panose="02020603050405020304" pitchFamily="18" charset="0"/>
                <a:cs typeface="Times New Roman" panose="02020603050405020304" pitchFamily="18" charset="0"/>
              </a:rPr>
              <a:t>– осы</a:t>
            </a:r>
            <a:r>
              <a:rPr lang="kk-KZ" sz="2000" b="1" dirty="0">
                <a:latin typeface="Times New Roman" panose="02020603050405020304" pitchFamily="18" charset="0"/>
                <a:cs typeface="Times New Roman" panose="02020603050405020304" pitchFamily="18" charset="0"/>
              </a:rPr>
              <a:t>. Темір қанша бұлқан-талқан болып жатса да кек тұтпайтын, барынша адал, сөзіне берік, досын сүйіндіретін, дұшпанын </a:t>
            </a:r>
            <a:r>
              <a:rPr lang="kk-KZ" sz="2000" b="1" dirty="0" smtClean="0">
                <a:latin typeface="Times New Roman" panose="02020603050405020304" pitchFamily="18" charset="0"/>
                <a:cs typeface="Times New Roman" panose="02020603050405020304" pitchFamily="18" charset="0"/>
              </a:rPr>
              <a:t>күйіндіретін кейіпкер.</a:t>
            </a:r>
          </a:p>
          <a:p>
            <a:r>
              <a:rPr lang="kk-KZ" sz="2000" dirty="0" smtClean="0">
                <a:latin typeface="Times New Roman" panose="02020603050405020304" pitchFamily="18" charset="0"/>
                <a:cs typeface="Times New Roman" panose="02020603050405020304" pitchFamily="18" charset="0"/>
              </a:rPr>
              <a:t>4. </a:t>
            </a:r>
            <a:r>
              <a:rPr lang="kk-KZ" sz="2000" b="1" dirty="0">
                <a:latin typeface="Times New Roman" panose="02020603050405020304" pitchFamily="18" charset="0"/>
                <a:cs typeface="Times New Roman" panose="02020603050405020304" pitchFamily="18" charset="0"/>
              </a:rPr>
              <a:t>Пьесадағы екінші қыз </a:t>
            </a:r>
            <a:r>
              <a:rPr lang="kk-KZ" sz="2000" dirty="0">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Нәзила</a:t>
            </a:r>
            <a:r>
              <a:rPr lang="kk-KZ" sz="2000" b="1" dirty="0" smtClean="0">
                <a:latin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cs typeface="Times New Roman" panose="02020603050405020304" pitchFamily="18" charset="0"/>
              </a:rPr>
              <a:t>Ол – еркелеу, тілі удай, бір адамға жетер мінезі бар, өмірге өзіндік түйсік-түсінігі қалыптасып қалған студент жас. </a:t>
            </a:r>
            <a:r>
              <a:rPr lang="kk-KZ" sz="2000" b="1" dirty="0" smtClean="0">
                <a:latin typeface="Times New Roman" panose="02020603050405020304" pitchFamily="18" charset="0"/>
                <a:cs typeface="Times New Roman" panose="02020603050405020304" pitchFamily="18" charset="0"/>
              </a:rPr>
              <a:t>Бұны біз оның әпкесіне </a:t>
            </a:r>
            <a:r>
              <a:rPr lang="kk-KZ" sz="2000" b="1" dirty="0">
                <a:latin typeface="Times New Roman" panose="02020603050405020304" pitchFamily="18" charset="0"/>
                <a:cs typeface="Times New Roman" panose="02020603050405020304" pitchFamily="18" charset="0"/>
              </a:rPr>
              <a:t>болысуы, кейде «мамуля» деп еркелеуі, Темірді ызаландыруы, Омардың қызға икемсіздігіне ренжуі, т.б. көріністердегі </a:t>
            </a:r>
            <a:r>
              <a:rPr lang="kk-KZ" sz="2000" b="1" dirty="0" smtClean="0">
                <a:latin typeface="Times New Roman" panose="02020603050405020304" pitchFamily="18" charset="0"/>
                <a:cs typeface="Times New Roman" panose="02020603050405020304" pitchFamily="18" charset="0"/>
              </a:rPr>
              <a:t>әрекетінен байқаймыз.</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64822" y="-245269"/>
            <a:ext cx="10074277" cy="7108825"/>
          </a:xfrm>
          <a:prstGeom prst="rect">
            <a:avLst/>
          </a:prstGeom>
          <a:solidFill>
            <a:schemeClr val="accent1">
              <a:lumMod val="40000"/>
              <a:lumOff val="60000"/>
            </a:schemeClr>
          </a:solidFill>
          <a:ln>
            <a:noFill/>
          </a:ln>
          <a:extLst/>
        </p:spPr>
      </p:pic>
      <p:sp>
        <p:nvSpPr>
          <p:cNvPr id="21507"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03BAD6B-816A-4322-8E53-FD92046E6E5E}" type="slidenum">
              <a:rPr lang="ru-RU" altLang="ru-RU" sz="1400" b="1" smtClean="0">
                <a:solidFill>
                  <a:srgbClr val="002060"/>
                </a:solidFill>
              </a:rPr>
              <a:pPr>
                <a:buSzPts val="1100"/>
              </a:pPr>
              <a:t>8</a:t>
            </a:fld>
            <a:endParaRPr lang="ru-RU" altLang="ru-RU" sz="1400" b="1" smtClean="0">
              <a:solidFill>
                <a:srgbClr val="002060"/>
              </a:solidFill>
            </a:endParaRPr>
          </a:p>
        </p:txBody>
      </p:sp>
      <p:cxnSp>
        <p:nvCxnSpPr>
          <p:cNvPr id="21508"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1509"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15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8793" y="141288"/>
            <a:ext cx="1104277"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371600" y="141289"/>
            <a:ext cx="7567448" cy="461665"/>
          </a:xfrm>
          <a:prstGeom prst="rect">
            <a:avLst/>
          </a:prstGeom>
        </p:spPr>
        <p:txBody>
          <a:bodyPr wrap="square">
            <a:spAutoFit/>
          </a:bodyPr>
          <a:lstStyle/>
          <a:p>
            <a:pPr algn="ctr"/>
            <a:r>
              <a:rPr lang="kk-KZ"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3-тапсырма. </a:t>
            </a:r>
            <a:r>
              <a:rPr lang="kk-KZ" sz="2400" b="1" i="1" dirty="0">
                <a:latin typeface="Times New Roman" panose="02020603050405020304" pitchFamily="18" charset="0"/>
                <a:cs typeface="Times New Roman" panose="02020603050405020304" pitchFamily="18" charset="0"/>
              </a:rPr>
              <a:t> </a:t>
            </a:r>
            <a:r>
              <a:rPr lang="kk-KZ" sz="2400" b="1" dirty="0" smtClean="0">
                <a:solidFill>
                  <a:schemeClr val="bg1"/>
                </a:solidFill>
                <a:latin typeface="Times New Roman" panose="02020603050405020304" pitchFamily="18" charset="0"/>
                <a:cs typeface="Times New Roman" panose="02020603050405020304" pitchFamily="18" charset="0"/>
              </a:rPr>
              <a:t>Кейіпкерлер галереясы</a:t>
            </a:r>
            <a:r>
              <a:rPr lang="kk-KZ" sz="24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Блок-схема: альтернативный процесс 4"/>
          <p:cNvSpPr/>
          <p:nvPr/>
        </p:nvSpPr>
        <p:spPr>
          <a:xfrm>
            <a:off x="3042745" y="5944709"/>
            <a:ext cx="6221176" cy="100788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r>
              <a:rPr lang="kk-KZ"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Дескриптор:</a:t>
            </a:r>
            <a:r>
              <a:rPr lang="kk-KZ"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kk-KZ" sz="2000" b="1" dirty="0">
                <a:solidFill>
                  <a:schemeClr val="tx1"/>
                </a:solidFill>
                <a:latin typeface="Times New Roman" pitchFamily="18" charset="0"/>
                <a:cs typeface="Times New Roman" pitchFamily="18" charset="0"/>
              </a:rPr>
              <a:t>кейіпкерге байланысты драма мәтінінен реплика, монолог, диалогтарды табады.</a:t>
            </a:r>
            <a:endParaRPr lang="ru-RU" sz="2000" b="1" dirty="0">
              <a:solidFill>
                <a:schemeClr val="tx1"/>
              </a:solidFill>
              <a:latin typeface="Times New Roman" pitchFamily="18" charset="0"/>
              <a:cs typeface="Times New Roman" pitchFamily="18" charset="0"/>
            </a:endParaRPr>
          </a:p>
          <a:p>
            <a:pPr>
              <a:spcAft>
                <a:spcPts val="1000"/>
              </a:spcAft>
            </a:pPr>
            <a:endParaRPr lang="kk-KZ"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2877" y="1154472"/>
            <a:ext cx="10048722" cy="1508105"/>
          </a:xfrm>
          <a:prstGeom prst="rect">
            <a:avLst/>
          </a:prstGeom>
        </p:spPr>
        <p:txBody>
          <a:bodyPr wrap="square">
            <a:spAutoFit/>
          </a:bodyPr>
          <a:lstStyle/>
          <a:p>
            <a:r>
              <a:rPr lang="kk-KZ" sz="1800" b="1" dirty="0" smtClean="0">
                <a:solidFill>
                  <a:srgbClr val="002060"/>
                </a:solidFill>
                <a:latin typeface="Times New Roman" pitchFamily="18" charset="0"/>
                <a:cs typeface="Times New Roman" pitchFamily="18" charset="0"/>
              </a:rPr>
              <a:t>Кейіпкерге </a:t>
            </a:r>
            <a:r>
              <a:rPr lang="kk-KZ" sz="1800" b="1" dirty="0">
                <a:solidFill>
                  <a:srgbClr val="002060"/>
                </a:solidFill>
                <a:latin typeface="Times New Roman" pitchFamily="18" charset="0"/>
                <a:cs typeface="Times New Roman" pitchFamily="18" charset="0"/>
              </a:rPr>
              <a:t>берген </a:t>
            </a:r>
            <a:r>
              <a:rPr lang="kk-KZ" sz="1800" b="1" dirty="0" smtClean="0">
                <a:solidFill>
                  <a:srgbClr val="002060"/>
                </a:solidFill>
                <a:latin typeface="Times New Roman" pitchFamily="18" charset="0"/>
                <a:cs typeface="Times New Roman" pitchFamily="18" charset="0"/>
              </a:rPr>
              <a:t>мінездемелеріңізді </a:t>
            </a:r>
            <a:r>
              <a:rPr lang="kk-KZ" sz="1800" b="1" dirty="0">
                <a:solidFill>
                  <a:srgbClr val="002060"/>
                </a:solidFill>
                <a:latin typeface="Times New Roman" pitchFamily="18" charset="0"/>
                <a:cs typeface="Times New Roman" pitchFamily="18" charset="0"/>
              </a:rPr>
              <a:t>драма мәтініне сүйене отырып </a:t>
            </a:r>
            <a:r>
              <a:rPr lang="kk-KZ" sz="1800" b="1" dirty="0" smtClean="0">
                <a:solidFill>
                  <a:srgbClr val="002060"/>
                </a:solidFill>
                <a:latin typeface="Times New Roman" pitchFamily="18" charset="0"/>
                <a:cs typeface="Times New Roman" pitchFamily="18" charset="0"/>
              </a:rPr>
              <a:t>толықтырыңыздар</a:t>
            </a:r>
            <a:r>
              <a:rPr lang="kk-KZ" sz="1800" b="1" dirty="0">
                <a:solidFill>
                  <a:srgbClr val="002060"/>
                </a:solidFill>
                <a:latin typeface="Times New Roman" pitchFamily="18" charset="0"/>
                <a:cs typeface="Times New Roman" pitchFamily="18" charset="0"/>
              </a:rPr>
              <a:t>, яғни, тілдік көрінісін </a:t>
            </a:r>
            <a:r>
              <a:rPr lang="kk-KZ" sz="1800" b="1" dirty="0" smtClean="0">
                <a:solidFill>
                  <a:srgbClr val="002060"/>
                </a:solidFill>
                <a:latin typeface="Times New Roman" pitchFamily="18" charset="0"/>
                <a:cs typeface="Times New Roman" pitchFamily="18" charset="0"/>
              </a:rPr>
              <a:t>талдаңыздар.</a:t>
            </a:r>
            <a:r>
              <a:rPr lang="kk-KZ" sz="1800" b="1" dirty="0">
                <a:solidFill>
                  <a:srgbClr val="002060"/>
                </a:solidFill>
                <a:latin typeface="Times New Roman" panose="02020603050405020304" pitchFamily="18" charset="0"/>
                <a:cs typeface="Times New Roman" panose="02020603050405020304" pitchFamily="18" charset="0"/>
              </a:rPr>
              <a:t> Шығармадағы </a:t>
            </a:r>
            <a:r>
              <a:rPr lang="kk-KZ" sz="1800" b="1" dirty="0" smtClean="0">
                <a:solidFill>
                  <a:srgbClr val="002060"/>
                </a:solidFill>
                <a:latin typeface="Times New Roman" panose="02020603050405020304" pitchFamily="18" charset="0"/>
                <a:cs typeface="Times New Roman" panose="02020603050405020304" pitchFamily="18" charset="0"/>
              </a:rPr>
              <a:t>реплика, монолог, диалог </a:t>
            </a:r>
            <a:r>
              <a:rPr lang="kk-KZ" sz="1800" b="1" dirty="0">
                <a:solidFill>
                  <a:srgbClr val="002060"/>
                </a:solidFill>
                <a:latin typeface="Times New Roman" panose="02020603050405020304" pitchFamily="18" charset="0"/>
                <a:cs typeface="Times New Roman" panose="02020603050405020304" pitchFamily="18" charset="0"/>
              </a:rPr>
              <a:t>арқылы кейіпкерлер мінезі қалай танылған?</a:t>
            </a:r>
            <a:endParaRPr lang="ru-RU" sz="1800" b="1" dirty="0">
              <a:solidFill>
                <a:srgbClr val="002060"/>
              </a:solidFill>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501832643"/>
              </p:ext>
            </p:extLst>
          </p:nvPr>
        </p:nvGraphicFramePr>
        <p:xfrm>
          <a:off x="212877" y="2283184"/>
          <a:ext cx="10326221" cy="3474720"/>
        </p:xfrm>
        <a:graphic>
          <a:graphicData uri="http://schemas.openxmlformats.org/drawingml/2006/table">
            <a:tbl>
              <a:tblPr firstRow="1" bandRow="1">
                <a:tableStyleId>{5C22544A-7EE6-4342-B048-85BDC9FD1C3A}</a:tableStyleId>
              </a:tblPr>
              <a:tblGrid>
                <a:gridCol w="1534739"/>
                <a:gridCol w="5709474"/>
                <a:gridCol w="1450427"/>
                <a:gridCol w="1631581"/>
              </a:tblGrid>
              <a:tr h="675152">
                <a:tc>
                  <a:txBody>
                    <a:bodyPr/>
                    <a:lstStyle/>
                    <a:p>
                      <a:pPr algn="ctr"/>
                      <a:r>
                        <a:rPr kumimoji="0" lang="kk-KZ" sz="2000" b="1" kern="1200" dirty="0" smtClean="0">
                          <a:solidFill>
                            <a:schemeClr val="lt1"/>
                          </a:solidFill>
                          <a:latin typeface="Times New Roman" panose="02020603050405020304" pitchFamily="18" charset="0"/>
                          <a:ea typeface="+mn-ea"/>
                          <a:cs typeface="Times New Roman" panose="02020603050405020304" pitchFamily="18" charset="0"/>
                        </a:rPr>
                        <a:t>кейіпкер</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kumimoji="0" lang="kk-KZ" sz="2000" b="1" kern="1200" dirty="0" smtClean="0">
                          <a:solidFill>
                            <a:schemeClr val="lt1"/>
                          </a:solidFill>
                          <a:latin typeface="Times New Roman" panose="02020603050405020304" pitchFamily="18" charset="0"/>
                          <a:ea typeface="+mn-ea"/>
                          <a:cs typeface="Times New Roman" panose="02020603050405020304" pitchFamily="18" charset="0"/>
                        </a:rPr>
                        <a:t>сөздері</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kumimoji="0" lang="kk-KZ" sz="2000" b="1" kern="1200" dirty="0" smtClean="0">
                          <a:solidFill>
                            <a:schemeClr val="lt1"/>
                          </a:solidFill>
                          <a:latin typeface="Times New Roman" panose="02020603050405020304" pitchFamily="18" charset="0"/>
                          <a:ea typeface="+mn-ea"/>
                          <a:cs typeface="Times New Roman" panose="02020603050405020304" pitchFamily="18" charset="0"/>
                        </a:rPr>
                        <a:t>реплика</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kumimoji="0" lang="kk-KZ" sz="2000" b="1" kern="1200" dirty="0" smtClean="0">
                          <a:solidFill>
                            <a:schemeClr val="lt1"/>
                          </a:solidFill>
                          <a:latin typeface="Times New Roman" panose="02020603050405020304" pitchFamily="18" charset="0"/>
                          <a:ea typeface="+mn-ea"/>
                          <a:cs typeface="Times New Roman" panose="02020603050405020304" pitchFamily="18" charset="0"/>
                        </a:rPr>
                        <a:t>монолог/</a:t>
                      </a:r>
                    </a:p>
                    <a:p>
                      <a:pPr algn="ctr"/>
                      <a:r>
                        <a:rPr kumimoji="0" lang="kk-KZ" sz="2000" b="1" kern="1200" dirty="0" smtClean="0">
                          <a:solidFill>
                            <a:schemeClr val="lt1"/>
                          </a:solidFill>
                          <a:latin typeface="Times New Roman" panose="02020603050405020304" pitchFamily="18" charset="0"/>
                          <a:ea typeface="+mn-ea"/>
                          <a:cs typeface="Times New Roman" panose="02020603050405020304" pitchFamily="18" charset="0"/>
                        </a:rPr>
                        <a:t>диалог</a:t>
                      </a:r>
                      <a:endParaRPr lang="ru-RU" sz="2000" dirty="0">
                        <a:latin typeface="Times New Roman" panose="02020603050405020304" pitchFamily="18" charset="0"/>
                        <a:cs typeface="Times New Roman" panose="02020603050405020304" pitchFamily="18" charset="0"/>
                      </a:endParaRPr>
                    </a:p>
                  </a:txBody>
                  <a:tcPr/>
                </a:tc>
              </a:tr>
              <a:tr h="2671254">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kk-KZ" b="1" dirty="0" smtClean="0">
                          <a:latin typeface="Times New Roman" panose="02020603050405020304" pitchFamily="18" charset="0"/>
                          <a:cs typeface="Times New Roman" panose="02020603050405020304" pitchFamily="18" charset="0"/>
                        </a:rPr>
                        <a:t>Қамажай </a:t>
                      </a:r>
                    </a:p>
                    <a:p>
                      <a:endParaRPr lang="kk-KZ" dirty="0" smtClean="0"/>
                    </a:p>
                    <a:p>
                      <a:endParaRPr lang="kk-KZ" dirty="0" smtClean="0"/>
                    </a:p>
                    <a:p>
                      <a:r>
                        <a:rPr lang="kk-KZ" b="1" dirty="0" smtClean="0"/>
                        <a:t>Нәзила</a:t>
                      </a:r>
                    </a:p>
                    <a:p>
                      <a:endParaRPr lang="kk-KZ" b="1" dirty="0" smtClean="0"/>
                    </a:p>
                    <a:p>
                      <a:endParaRPr lang="kk-KZ" b="1" dirty="0" smtClean="0"/>
                    </a:p>
                    <a:p>
                      <a:r>
                        <a:rPr lang="kk-KZ" b="1" dirty="0" smtClean="0"/>
                        <a:t>Омар</a:t>
                      </a:r>
                    </a:p>
                    <a:p>
                      <a:endParaRPr lang="ru-RU" b="1" dirty="0"/>
                    </a:p>
                  </a:txBody>
                  <a:tcPr/>
                </a:tc>
                <a:tc>
                  <a:txBody>
                    <a:bodyPr/>
                    <a:lstStyle/>
                    <a:p>
                      <a:r>
                        <a:rPr lang="kk-KZ" sz="1600" kern="1200" dirty="0" smtClean="0">
                          <a:solidFill>
                            <a:schemeClr val="dk1"/>
                          </a:solidFill>
                          <a:effectLst/>
                          <a:latin typeface="Times New Roman" panose="02020603050405020304" pitchFamily="18" charset="0"/>
                          <a:ea typeface="+mn-ea"/>
                          <a:cs typeface="Times New Roman" panose="02020603050405020304" pitchFamily="18" charset="0"/>
                        </a:rPr>
                        <a:t>Не боп кетті, </a:t>
                      </a:r>
                      <a:r>
                        <a:rPr lang="kk-KZ" sz="1600" b="1" i="1" kern="1200" dirty="0" smtClean="0">
                          <a:solidFill>
                            <a:schemeClr val="dk1"/>
                          </a:solidFill>
                          <a:effectLst/>
                          <a:latin typeface="Times New Roman" panose="02020603050405020304" pitchFamily="18" charset="0"/>
                          <a:ea typeface="+mn-ea"/>
                          <a:cs typeface="Times New Roman" panose="02020603050405020304" pitchFamily="18" charset="0"/>
                        </a:rPr>
                        <a:t>құдай-ау?!</a:t>
                      </a:r>
                      <a:r>
                        <a:rPr lang="kk-KZ" sz="1600" kern="1200" dirty="0" smtClean="0">
                          <a:solidFill>
                            <a:schemeClr val="dk1"/>
                          </a:solidFill>
                          <a:effectLst/>
                          <a:latin typeface="Times New Roman" panose="02020603050405020304" pitchFamily="18" charset="0"/>
                          <a:ea typeface="+mn-ea"/>
                          <a:cs typeface="Times New Roman" panose="02020603050405020304" pitchFamily="18" charset="0"/>
                        </a:rPr>
                        <a:t> Өң мен түстей</a:t>
                      </a:r>
                    </a:p>
                    <a:p>
                      <a:pPr marL="0" marR="0" lvl="0" indent="0" algn="l" defTabSz="995690" rtl="0" eaLnBrk="1" fontAlgn="auto" latinLnBrk="0" hangingPunct="1">
                        <a:lnSpc>
                          <a:spcPct val="100000"/>
                        </a:lnSpc>
                        <a:spcBef>
                          <a:spcPts val="0"/>
                        </a:spcBef>
                        <a:spcAft>
                          <a:spcPts val="0"/>
                        </a:spcAft>
                        <a:buClrTx/>
                        <a:buSzTx/>
                        <a:buFontTx/>
                        <a:buNone/>
                        <a:tabLst/>
                        <a:defRPr/>
                      </a:pPr>
                      <a:r>
                        <a:rPr lang="kk-KZ" sz="1600" kern="1200" dirty="0" smtClean="0">
                          <a:solidFill>
                            <a:schemeClr val="dk1"/>
                          </a:solidFill>
                          <a:effectLst/>
                          <a:latin typeface="Times New Roman" panose="02020603050405020304" pitchFamily="18" charset="0"/>
                          <a:ea typeface="+mn-ea"/>
                          <a:cs typeface="Times New Roman" panose="02020603050405020304" pitchFamily="18" charset="0"/>
                        </a:rPr>
                        <a:t>Теміржан, қарындасыңның балалығын кешір. </a:t>
                      </a:r>
                      <a:r>
                        <a:rPr lang="kk-KZ" sz="1600" b="1" i="1" kern="1200" dirty="0" smtClean="0">
                          <a:solidFill>
                            <a:schemeClr val="dk1"/>
                          </a:solidFill>
                          <a:effectLst/>
                          <a:latin typeface="Times New Roman" panose="02020603050405020304" pitchFamily="18" charset="0"/>
                          <a:ea typeface="+mn-ea"/>
                          <a:cs typeface="Times New Roman" panose="02020603050405020304" pitchFamily="18" charset="0"/>
                        </a:rPr>
                        <a:t>Япырым-ай,</a:t>
                      </a:r>
                      <a:r>
                        <a:rPr lang="kk-KZ" sz="1600" kern="1200" dirty="0" smtClean="0">
                          <a:solidFill>
                            <a:schemeClr val="dk1"/>
                          </a:solidFill>
                          <a:effectLst/>
                          <a:latin typeface="Times New Roman" panose="02020603050405020304" pitchFamily="18" charset="0"/>
                          <a:ea typeface="+mn-ea"/>
                          <a:cs typeface="Times New Roman" panose="02020603050405020304" pitchFamily="18" charset="0"/>
                        </a:rPr>
                        <a:t> әуре боп жасаған тамақты да іше алмадыңдар </a:t>
                      </a:r>
                      <a:r>
                        <a:rPr lang="kk-KZ" sz="1600" b="1" kern="1200" dirty="0" smtClean="0">
                          <a:solidFill>
                            <a:schemeClr val="dk1"/>
                          </a:solidFill>
                          <a:effectLst/>
                          <a:latin typeface="Times New Roman" panose="02020603050405020304" pitchFamily="18" charset="0"/>
                          <a:ea typeface="+mn-ea"/>
                          <a:cs typeface="Times New Roman" panose="02020603050405020304" pitchFamily="18" charset="0"/>
                        </a:rPr>
                        <a:t>ғой.</a:t>
                      </a:r>
                      <a:endParaRPr lang="ru-RU" sz="16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kk-KZ"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Әрі</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жас</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әрі</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көрікті</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қызды</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үйіне</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жалғыс</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қайтарғанда</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өзін</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қалай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сезінеді</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p>
                    <a:p>
                      <a:endPar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Сонымен</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тоқ</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етерін</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айтсам</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бақыт</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дегеннің</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өзін</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бірнеше</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салаға</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бөлуге</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болады.Семьяндағы</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қызметтегі</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махаббат</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Тағы-тағылар</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0" kern="1200" dirty="0" err="1" smtClean="0">
                          <a:solidFill>
                            <a:schemeClr val="dk1"/>
                          </a:solidFill>
                          <a:effectLst/>
                          <a:latin typeface="Times New Roman" panose="02020603050405020304" pitchFamily="18" charset="0"/>
                          <a:ea typeface="+mn-ea"/>
                          <a:cs typeface="Times New Roman" panose="02020603050405020304" pitchFamily="18" charset="0"/>
                        </a:rPr>
                        <a:t>саласында</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79882" y="6350"/>
            <a:ext cx="10407156" cy="7443761"/>
          </a:xfrm>
          <a:prstGeom prst="rect">
            <a:avLst/>
          </a:prstGeom>
          <a:solidFill>
            <a:schemeClr val="accent1">
              <a:lumMod val="40000"/>
              <a:lumOff val="60000"/>
            </a:schemeClr>
          </a:solidFill>
          <a:ln>
            <a:noFill/>
          </a:ln>
          <a:extLst/>
        </p:spPr>
      </p:pic>
      <p:sp>
        <p:nvSpPr>
          <p:cNvPr id="2355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7DF542A-1C0F-4782-8D14-79342774BEE5}" type="slidenum">
              <a:rPr lang="ru-RU" altLang="ru-RU" sz="1400" b="1" smtClean="0">
                <a:solidFill>
                  <a:srgbClr val="002060"/>
                </a:solidFill>
              </a:rPr>
              <a:pPr>
                <a:buSzPts val="1100"/>
              </a:pPr>
              <a:t>9</a:t>
            </a:fld>
            <a:endParaRPr lang="ru-RU" altLang="ru-RU" sz="1400" b="1" smtClean="0">
              <a:solidFill>
                <a:srgbClr val="002060"/>
              </a:solidFill>
            </a:endParaRPr>
          </a:p>
        </p:txBody>
      </p:sp>
      <p:cxnSp>
        <p:nvCxnSpPr>
          <p:cNvPr id="2355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355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355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3903" y="141288"/>
            <a:ext cx="96769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27621" y="479686"/>
            <a:ext cx="3987382" cy="584775"/>
          </a:xfrm>
          <a:prstGeom prst="rect">
            <a:avLst/>
          </a:prstGeom>
        </p:spPr>
        <p:txBody>
          <a:bodyPr wrap="square">
            <a:spAutoFit/>
          </a:bodyPr>
          <a:lstStyle/>
          <a:p>
            <a:r>
              <a:rPr lang="kk-KZ" sz="3200" b="1" dirty="0">
                <a:solidFill>
                  <a:schemeClr val="bg1"/>
                </a:solidFill>
                <a:latin typeface="Times New Roman" panose="02020603050405020304" pitchFamily="18" charset="0"/>
                <a:cs typeface="Times New Roman" panose="02020603050405020304" pitchFamily="18" charset="0"/>
              </a:rPr>
              <a:t>Өзіңді тексер!</a:t>
            </a:r>
            <a:endParaRPr lang="ru-RU"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4631673"/>
              </p:ext>
            </p:extLst>
          </p:nvPr>
        </p:nvGraphicFramePr>
        <p:xfrm>
          <a:off x="350836" y="1270002"/>
          <a:ext cx="9910764" cy="5121302"/>
        </p:xfrm>
        <a:graphic>
          <a:graphicData uri="http://schemas.openxmlformats.org/drawingml/2006/table">
            <a:tbl>
              <a:tblPr firstRow="1" bandRow="1">
                <a:tableStyleId>{5C22544A-7EE6-4342-B048-85BDC9FD1C3A}</a:tableStyleId>
              </a:tblPr>
              <a:tblGrid>
                <a:gridCol w="2477691"/>
                <a:gridCol w="1191680"/>
                <a:gridCol w="2396359"/>
                <a:gridCol w="3845034"/>
              </a:tblGrid>
              <a:tr h="624105">
                <a:tc>
                  <a:txBody>
                    <a:bodyPr/>
                    <a:lstStyle/>
                    <a:p>
                      <a:pPr algn="ctr"/>
                      <a:r>
                        <a:rPr kumimoji="0" lang="kk-KZ" sz="2200" b="1" kern="1200" dirty="0" smtClean="0">
                          <a:solidFill>
                            <a:schemeClr val="lt1"/>
                          </a:solidFill>
                          <a:latin typeface="Times New Roman" panose="02020603050405020304" pitchFamily="18" charset="0"/>
                          <a:ea typeface="+mn-ea"/>
                          <a:cs typeface="Times New Roman" panose="02020603050405020304" pitchFamily="18" charset="0"/>
                        </a:rPr>
                        <a:t>кейіпкер</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kumimoji="0" lang="kk-KZ" sz="2200" b="1" kern="1200" dirty="0" smtClean="0">
                          <a:solidFill>
                            <a:schemeClr val="lt1"/>
                          </a:solidFill>
                          <a:latin typeface="Times New Roman" panose="02020603050405020304" pitchFamily="18" charset="0"/>
                          <a:ea typeface="+mn-ea"/>
                          <a:cs typeface="Times New Roman" panose="02020603050405020304" pitchFamily="18" charset="0"/>
                        </a:rPr>
                        <a:t>сөздері</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kumimoji="0" lang="kk-KZ" sz="2200" b="1" kern="1200" dirty="0" smtClean="0">
                          <a:solidFill>
                            <a:schemeClr val="lt1"/>
                          </a:solidFill>
                          <a:latin typeface="Times New Roman" panose="02020603050405020304" pitchFamily="18" charset="0"/>
                          <a:ea typeface="+mn-ea"/>
                          <a:cs typeface="Times New Roman" panose="02020603050405020304" pitchFamily="18" charset="0"/>
                        </a:rPr>
                        <a:t>реплика</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kumimoji="0" lang="kk-KZ" sz="1600" b="1" kern="1200" dirty="0" smtClean="0">
                          <a:solidFill>
                            <a:schemeClr val="lt1"/>
                          </a:solidFill>
                          <a:latin typeface="Times New Roman" panose="02020603050405020304" pitchFamily="18" charset="0"/>
                          <a:ea typeface="+mn-ea"/>
                          <a:cs typeface="Times New Roman" panose="02020603050405020304" pitchFamily="18" charset="0"/>
                        </a:rPr>
                        <a:t>монолог/</a:t>
                      </a:r>
                    </a:p>
                    <a:p>
                      <a:pPr algn="ctr"/>
                      <a:r>
                        <a:rPr kumimoji="0" lang="kk-KZ" sz="1600" b="1" kern="1200" dirty="0" smtClean="0">
                          <a:solidFill>
                            <a:schemeClr val="lt1"/>
                          </a:solidFill>
                          <a:latin typeface="Times New Roman" panose="02020603050405020304" pitchFamily="18" charset="0"/>
                          <a:ea typeface="+mn-ea"/>
                          <a:cs typeface="Times New Roman" panose="02020603050405020304" pitchFamily="18" charset="0"/>
                        </a:rPr>
                        <a:t>диалог</a:t>
                      </a:r>
                      <a:endParaRPr lang="ru-RU" sz="1600" dirty="0">
                        <a:latin typeface="Times New Roman" panose="02020603050405020304" pitchFamily="18" charset="0"/>
                        <a:cs typeface="Times New Roman" panose="02020603050405020304" pitchFamily="18" charset="0"/>
                      </a:endParaRPr>
                    </a:p>
                  </a:txBody>
                  <a:tcPr/>
                </a:tc>
              </a:tr>
              <a:tr h="4497197">
                <a:tc>
                  <a:txBody>
                    <a:bodyPr/>
                    <a:lstStyle/>
                    <a:p>
                      <a:r>
                        <a:rPr lang="kk-KZ" b="1" dirty="0" smtClean="0">
                          <a:latin typeface="Times New Roman" panose="02020603050405020304" pitchFamily="18" charset="0"/>
                          <a:cs typeface="Times New Roman" panose="02020603050405020304" pitchFamily="18" charset="0"/>
                        </a:rPr>
                        <a:t>Қамажай </a:t>
                      </a:r>
                    </a:p>
                    <a:p>
                      <a:endParaRPr lang="kk-KZ" b="1" dirty="0" smtClean="0">
                        <a:latin typeface="Times New Roman" panose="02020603050405020304" pitchFamily="18" charset="0"/>
                        <a:cs typeface="Times New Roman" panose="02020603050405020304" pitchFamily="18" charset="0"/>
                      </a:endParaRPr>
                    </a:p>
                    <a:p>
                      <a:endParaRPr lang="kk-KZ" b="1" dirty="0" smtClean="0">
                        <a:latin typeface="Times New Roman" panose="02020603050405020304" pitchFamily="18" charset="0"/>
                        <a:cs typeface="Times New Roman" panose="02020603050405020304" pitchFamily="18" charset="0"/>
                      </a:endParaRPr>
                    </a:p>
                    <a:p>
                      <a:endParaRPr lang="kk-KZ" b="1" dirty="0" smtClean="0">
                        <a:latin typeface="Times New Roman" panose="02020603050405020304" pitchFamily="18" charset="0"/>
                        <a:cs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Нәзила</a:t>
                      </a:r>
                    </a:p>
                    <a:p>
                      <a:endParaRPr lang="kk-KZ" b="1" dirty="0" smtClean="0">
                        <a:latin typeface="Times New Roman" panose="02020603050405020304" pitchFamily="18" charset="0"/>
                        <a:cs typeface="Times New Roman" panose="02020603050405020304" pitchFamily="18" charset="0"/>
                      </a:endParaRPr>
                    </a:p>
                    <a:p>
                      <a:endParaRPr lang="kk-KZ" b="1" dirty="0" smtClean="0">
                        <a:latin typeface="Times New Roman" panose="02020603050405020304" pitchFamily="18" charset="0"/>
                        <a:cs typeface="Times New Roman" panose="02020603050405020304" pitchFamily="18" charset="0"/>
                      </a:endParaRPr>
                    </a:p>
                    <a:p>
                      <a:endParaRPr lang="kk-KZ" b="1" dirty="0" smtClean="0">
                        <a:latin typeface="Times New Roman" panose="02020603050405020304" pitchFamily="18" charset="0"/>
                        <a:cs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Омар</a:t>
                      </a:r>
                      <a:endParaRPr lang="ru-RU" b="1"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tc>
                  <a:txBody>
                    <a:bodyPr/>
                    <a:lstStyle/>
                    <a:p>
                      <a:r>
                        <a:rPr lang="kk-KZ" sz="2000" b="1" i="0" kern="1200" dirty="0" smtClean="0">
                          <a:solidFill>
                            <a:schemeClr val="dk1"/>
                          </a:solidFill>
                          <a:effectLst/>
                          <a:latin typeface="Times New Roman" panose="02020603050405020304" pitchFamily="18" charset="0"/>
                          <a:ea typeface="+mn-ea"/>
                          <a:cs typeface="Times New Roman" panose="02020603050405020304" pitchFamily="18" charset="0"/>
                        </a:rPr>
                        <a:t>Не боп кетті, құдай-ау?! Өң мен түстей</a:t>
                      </a:r>
                      <a:r>
                        <a:rPr lang="kk-KZ" sz="2000" i="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ru-RU" i="0" dirty="0">
                        <a:latin typeface="Times New Roman" panose="02020603050405020304" pitchFamily="18" charset="0"/>
                        <a:cs typeface="Times New Roman" panose="02020603050405020304" pitchFamily="18" charset="0"/>
                      </a:endParaRPr>
                    </a:p>
                  </a:txBody>
                  <a:tcPr/>
                </a:tc>
                <a:tc>
                  <a:txBody>
                    <a:bodyPr/>
                    <a:lstStyle/>
                    <a:p>
                      <a:r>
                        <a:rPr lang="kk-KZ" sz="1600" b="1" kern="1200" dirty="0" smtClean="0">
                          <a:solidFill>
                            <a:schemeClr val="dk1"/>
                          </a:solidFill>
                          <a:effectLst/>
                          <a:latin typeface="Times New Roman" panose="02020603050405020304" pitchFamily="18" charset="0"/>
                          <a:ea typeface="+mn-ea"/>
                          <a:cs typeface="Times New Roman" panose="02020603050405020304" pitchFamily="18" charset="0"/>
                        </a:rPr>
                        <a:t>Теміржан, қарындасыңның балалығын кешір. </a:t>
                      </a:r>
                      <a:r>
                        <a:rPr lang="kk-KZ" sz="1600" b="1" i="1" kern="1200" dirty="0" smtClean="0">
                          <a:solidFill>
                            <a:schemeClr val="dk1"/>
                          </a:solidFill>
                          <a:effectLst/>
                          <a:latin typeface="Times New Roman" panose="02020603050405020304" pitchFamily="18" charset="0"/>
                          <a:ea typeface="+mn-ea"/>
                          <a:cs typeface="Times New Roman" panose="02020603050405020304" pitchFamily="18" charset="0"/>
                        </a:rPr>
                        <a:t>Япырым-ай,</a:t>
                      </a:r>
                      <a:r>
                        <a:rPr lang="kk-KZ" sz="1600" b="1" kern="1200" dirty="0" smtClean="0">
                          <a:solidFill>
                            <a:schemeClr val="dk1"/>
                          </a:solidFill>
                          <a:effectLst/>
                          <a:latin typeface="Times New Roman" panose="02020603050405020304" pitchFamily="18" charset="0"/>
                          <a:ea typeface="+mn-ea"/>
                          <a:cs typeface="Times New Roman" panose="02020603050405020304" pitchFamily="18" charset="0"/>
                        </a:rPr>
                        <a:t> әуре боп жасаған тамақты да іше алмадыңдар ғой.</a:t>
                      </a:r>
                    </a:p>
                    <a:p>
                      <a:endParaRPr lang="ru-RU" sz="16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Әрі</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жас</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әрі</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көрікті</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қызды</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үйіне</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жалғыз</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қайтарғанда</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өзін</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қалай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сезінеді</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p>
                    <a:p>
                      <a:endPar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Сонымен</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тоқ</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етерін</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айтсам</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бақыт</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дегеннің</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өзін</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бірнеше</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салаға</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бөлуге</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болады</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Семьядағы</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қызметтегі</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махаббат</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Тағы-тағылар</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1" i="0" kern="1200" dirty="0" err="1" smtClean="0">
                          <a:solidFill>
                            <a:schemeClr val="dk1"/>
                          </a:solidFill>
                          <a:effectLst/>
                          <a:latin typeface="Times New Roman" panose="02020603050405020304" pitchFamily="18" charset="0"/>
                          <a:ea typeface="+mn-ea"/>
                          <a:cs typeface="Times New Roman" panose="02020603050405020304" pitchFamily="18" charset="0"/>
                        </a:rPr>
                        <a:t>саласында</a:t>
                      </a:r>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a:t>
                      </a:r>
                    </a:p>
                    <a:p>
                      <a:endParaRPr lang="ru-RU" sz="16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3189</TotalTime>
  <Words>1048</Words>
  <Application>Microsoft Office PowerPoint</Application>
  <PresentationFormat>Произвольный</PresentationFormat>
  <Paragraphs>166</Paragraphs>
  <Slides>15</Slides>
  <Notes>15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Calibri</vt:lpstr>
      <vt:lpstr>Century Gothic</vt:lpstr>
      <vt:lpstr>Times New Roman</vt:lpstr>
      <vt:lpstr>MS Mincho</vt:lpstr>
      <vt:lpstr>Comfortaa</vt:lpstr>
      <vt:lpstr>Arial</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223</cp:revision>
  <cp:lastPrinted>2020-01-23T03:03:28Z</cp:lastPrinted>
  <dcterms:modified xsi:type="dcterms:W3CDTF">2024-10-29T08:55:31Z</dcterms:modified>
</cp:coreProperties>
</file>