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8" r:id="rId3"/>
    <p:sldId id="259" r:id="rId4"/>
    <p:sldId id="260" r:id="rId5"/>
    <p:sldId id="263" r:id="rId6"/>
    <p:sldId id="261" r:id="rId7"/>
    <p:sldId id="262" r:id="rId8"/>
    <p:sldId id="264" r:id="rId9"/>
    <p:sldId id="267" r:id="rId10"/>
    <p:sldId id="266" r:id="rId11"/>
    <p:sldId id="271" r:id="rId12"/>
    <p:sldId id="268" r:id="rId13"/>
    <p:sldId id="265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97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93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90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188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983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780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578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373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48" y="3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8863E-ACF6-4950-9757-F8DCD7568BB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7BB66-011B-4E57-A492-B24129E22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3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97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93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90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188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983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780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578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373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9214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0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0AA99-73D6-45AC-9457-030028D80E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665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D0EC-61F8-4368-A052-6EC6AC1510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715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3" y="274643"/>
            <a:ext cx="222885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3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EB1F-B35B-4B19-9752-F8AF29BF8B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916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6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0AA99-73D6-45AC-9457-030028D80E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7040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2630-537D-476C-A4DD-8A9EDC3CB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0837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D4C8-6B83-4D56-A759-1801C7DC2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2821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CD5C9-CE4D-40EC-BEC6-700846921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7018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6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2A44-1EB9-4642-A39A-15463F0E4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547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CC381-53C6-4E41-BD4A-21FA868A8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4193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ECC1-C982-4C07-A21B-029D251052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1880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49" cy="58531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B63BB-F85A-4704-9E17-88B4FF1D8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047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2630-537D-476C-A4DD-8A9EDC3CB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1154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36361" indent="0">
              <a:buNone/>
              <a:defRPr sz="2600"/>
            </a:lvl2pPr>
            <a:lvl3pPr marL="872722" indent="0">
              <a:buNone/>
              <a:defRPr sz="2300"/>
            </a:lvl3pPr>
            <a:lvl4pPr marL="1309083" indent="0">
              <a:buNone/>
              <a:defRPr sz="1900"/>
            </a:lvl4pPr>
            <a:lvl5pPr marL="1745445" indent="0">
              <a:buNone/>
              <a:defRPr sz="1900"/>
            </a:lvl5pPr>
            <a:lvl6pPr marL="2181806" indent="0">
              <a:buNone/>
              <a:defRPr sz="1900"/>
            </a:lvl6pPr>
            <a:lvl7pPr marL="2618167" indent="0">
              <a:buNone/>
              <a:defRPr sz="1900"/>
            </a:lvl7pPr>
            <a:lvl8pPr marL="3054529" indent="0">
              <a:buNone/>
              <a:defRPr sz="1900"/>
            </a:lvl8pPr>
            <a:lvl9pPr marL="3490890" indent="0">
              <a:buNone/>
              <a:defRPr sz="19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C863B-21A1-4A12-97AB-741EB9B8BC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434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D0EC-61F8-4368-A052-6EC6AC1510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4307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2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EB1F-B35B-4B19-9752-F8AF29BF8B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636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6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2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83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45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06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6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29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890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D4C8-6B83-4D56-A759-1801C7DC2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780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1" y="1600207"/>
            <a:ext cx="43815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7"/>
            <a:ext cx="43815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CD5C9-CE4D-40EC-BEC6-700846921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999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130" indent="0">
              <a:buNone/>
              <a:defRPr sz="1900" b="1"/>
            </a:lvl2pPr>
            <a:lvl3pPr marL="872260" indent="0">
              <a:buNone/>
              <a:defRPr sz="1800" b="1"/>
            </a:lvl3pPr>
            <a:lvl4pPr marL="1308390" indent="0">
              <a:buNone/>
              <a:defRPr sz="1500" b="1"/>
            </a:lvl4pPr>
            <a:lvl5pPr marL="1744521" indent="0">
              <a:buNone/>
              <a:defRPr sz="1500" b="1"/>
            </a:lvl5pPr>
            <a:lvl6pPr marL="2180651" indent="0">
              <a:buNone/>
              <a:defRPr sz="1500" b="1"/>
            </a:lvl6pPr>
            <a:lvl7pPr marL="2616781" indent="0">
              <a:buNone/>
              <a:defRPr sz="1500" b="1"/>
            </a:lvl7pPr>
            <a:lvl8pPr marL="3052913" indent="0">
              <a:buNone/>
              <a:defRPr sz="1500" b="1"/>
            </a:lvl8pPr>
            <a:lvl9pPr marL="348904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130" indent="0">
              <a:buNone/>
              <a:defRPr sz="1900" b="1"/>
            </a:lvl2pPr>
            <a:lvl3pPr marL="872260" indent="0">
              <a:buNone/>
              <a:defRPr sz="1800" b="1"/>
            </a:lvl3pPr>
            <a:lvl4pPr marL="1308390" indent="0">
              <a:buNone/>
              <a:defRPr sz="1500" b="1"/>
            </a:lvl4pPr>
            <a:lvl5pPr marL="1744521" indent="0">
              <a:buNone/>
              <a:defRPr sz="1500" b="1"/>
            </a:lvl5pPr>
            <a:lvl6pPr marL="2180651" indent="0">
              <a:buNone/>
              <a:defRPr sz="1500" b="1"/>
            </a:lvl6pPr>
            <a:lvl7pPr marL="2616781" indent="0">
              <a:buNone/>
              <a:defRPr sz="1500" b="1"/>
            </a:lvl7pPr>
            <a:lvl8pPr marL="3052913" indent="0">
              <a:buNone/>
              <a:defRPr sz="1500" b="1"/>
            </a:lvl8pPr>
            <a:lvl9pPr marL="348904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6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2A44-1EB9-4642-A39A-15463F0E4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445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CC381-53C6-4E41-BD4A-21FA868A8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206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ECC1-C982-4C07-A21B-029D251052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31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5" y="273053"/>
            <a:ext cx="5111749" cy="58531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6130" indent="0">
              <a:buNone/>
              <a:defRPr sz="1100"/>
            </a:lvl2pPr>
            <a:lvl3pPr marL="872260" indent="0">
              <a:buNone/>
              <a:defRPr sz="1000"/>
            </a:lvl3pPr>
            <a:lvl4pPr marL="1308390" indent="0">
              <a:buNone/>
              <a:defRPr sz="900"/>
            </a:lvl4pPr>
            <a:lvl5pPr marL="1744521" indent="0">
              <a:buNone/>
              <a:defRPr sz="900"/>
            </a:lvl5pPr>
            <a:lvl6pPr marL="2180651" indent="0">
              <a:buNone/>
              <a:defRPr sz="900"/>
            </a:lvl6pPr>
            <a:lvl7pPr marL="2616781" indent="0">
              <a:buNone/>
              <a:defRPr sz="900"/>
            </a:lvl7pPr>
            <a:lvl8pPr marL="3052913" indent="0">
              <a:buNone/>
              <a:defRPr sz="900"/>
            </a:lvl8pPr>
            <a:lvl9pPr marL="34890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B63BB-F85A-4704-9E17-88B4FF1D8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259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36130" indent="0">
              <a:buNone/>
              <a:defRPr sz="2600"/>
            </a:lvl2pPr>
            <a:lvl3pPr marL="872260" indent="0">
              <a:buNone/>
              <a:defRPr sz="2300"/>
            </a:lvl3pPr>
            <a:lvl4pPr marL="1308390" indent="0">
              <a:buNone/>
              <a:defRPr sz="1900"/>
            </a:lvl4pPr>
            <a:lvl5pPr marL="1744521" indent="0">
              <a:buNone/>
              <a:defRPr sz="1900"/>
            </a:lvl5pPr>
            <a:lvl6pPr marL="2180651" indent="0">
              <a:buNone/>
              <a:defRPr sz="1900"/>
            </a:lvl6pPr>
            <a:lvl7pPr marL="2616781" indent="0">
              <a:buNone/>
              <a:defRPr sz="1900"/>
            </a:lvl7pPr>
            <a:lvl8pPr marL="3052913" indent="0">
              <a:buNone/>
              <a:defRPr sz="1900"/>
            </a:lvl8pPr>
            <a:lvl9pPr marL="3489043" indent="0">
              <a:buNone/>
              <a:defRPr sz="19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36130" indent="0">
              <a:buNone/>
              <a:defRPr sz="1100"/>
            </a:lvl2pPr>
            <a:lvl3pPr marL="872260" indent="0">
              <a:buNone/>
              <a:defRPr sz="1000"/>
            </a:lvl3pPr>
            <a:lvl4pPr marL="1308390" indent="0">
              <a:buNone/>
              <a:defRPr sz="900"/>
            </a:lvl4pPr>
            <a:lvl5pPr marL="1744521" indent="0">
              <a:buNone/>
              <a:defRPr sz="900"/>
            </a:lvl5pPr>
            <a:lvl6pPr marL="2180651" indent="0">
              <a:buNone/>
              <a:defRPr sz="900"/>
            </a:lvl6pPr>
            <a:lvl7pPr marL="2616781" indent="0">
              <a:buNone/>
              <a:defRPr sz="900"/>
            </a:lvl7pPr>
            <a:lvl8pPr marL="3052913" indent="0">
              <a:buNone/>
              <a:defRPr sz="900"/>
            </a:lvl8pPr>
            <a:lvl9pPr marL="34890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C863B-21A1-4A12-97AB-741EB9B8BC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198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475" y="275015"/>
            <a:ext cx="8229057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26" tIns="43616" rIns="87226" bIns="43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475" y="1599673"/>
            <a:ext cx="8229057" cy="45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26" tIns="43616" rIns="87226" bIns="43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472" y="6356936"/>
            <a:ext cx="2133962" cy="36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26" tIns="43616" rIns="87226" bIns="43616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100">
                <a:solidFill>
                  <a:srgbClr val="898989"/>
                </a:solidFill>
              </a:defRPr>
            </a:lvl1pPr>
          </a:lstStyle>
          <a:p>
            <a:pPr defTabSz="91391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3570" y="6356936"/>
            <a:ext cx="2896867" cy="36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26" tIns="43616" rIns="87226" bIns="43616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100">
                <a:solidFill>
                  <a:srgbClr val="898989"/>
                </a:solidFill>
              </a:defRPr>
            </a:lvl1pPr>
          </a:lstStyle>
          <a:p>
            <a:pPr defTabSz="91391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2567" y="6356936"/>
            <a:ext cx="2133962" cy="36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26" tIns="43616" rIns="87226" bIns="436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100">
                <a:solidFill>
                  <a:srgbClr val="898989"/>
                </a:solidFill>
              </a:defRPr>
            </a:lvl1pPr>
          </a:lstStyle>
          <a:p>
            <a:pPr defTabSz="913916" fontAlgn="base">
              <a:spcBef>
                <a:spcPct val="0"/>
              </a:spcBef>
              <a:spcAft>
                <a:spcPct val="0"/>
              </a:spcAft>
              <a:defRPr/>
            </a:pPr>
            <a:fld id="{71F5B907-30C0-4569-B8A3-980790D46D35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defTabSz="91391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7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3613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87226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0839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744521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6816" indent="-32681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7870" indent="-27257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14" indent="-2169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604" indent="-2169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288" indent="-2169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8717" indent="-218065" algn="l" defTabSz="87226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4846" indent="-218065" algn="l" defTabSz="87226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0977" indent="-218065" algn="l" defTabSz="87226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7107" indent="-218065" algn="l" defTabSz="87226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2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130" algn="l" defTabSz="872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260" algn="l" defTabSz="872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390" algn="l" defTabSz="872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4521" algn="l" defTabSz="872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0651" algn="l" defTabSz="872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6781" algn="l" defTabSz="872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2913" algn="l" defTabSz="872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89043" algn="l" defTabSz="872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472" y="275012"/>
            <a:ext cx="8229057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472" y="1599673"/>
            <a:ext cx="8229057" cy="45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472" y="6356933"/>
            <a:ext cx="2133962" cy="36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1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3567" y="6356933"/>
            <a:ext cx="2896867" cy="36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1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2567" y="6356933"/>
            <a:ext cx="2133962" cy="36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1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1F5B907-30C0-4569-B8A3-980790D46D35}" type="slidenum">
              <a:rPr lang="ru-RU" altLang="ru-RU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36361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872722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09083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745445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6990" indent="-326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8245" indent="-27272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892" indent="-2170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414" indent="-2170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328" indent="-2170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987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348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709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070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1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22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83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45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06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167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29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89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76;p1"/>
          <p:cNvSpPr>
            <a:spLocks noChangeArrowheads="1"/>
          </p:cNvSpPr>
          <p:nvPr/>
        </p:nvSpPr>
        <p:spPr bwMode="auto">
          <a:xfrm>
            <a:off x="686888" y="2986665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19" tIns="24797" rIns="49619" bIns="24797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Қазақ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әдебиеті</a:t>
            </a:r>
            <a:endParaRPr lang="ru-RU" altLang="ru-RU" sz="22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8-сынып</a:t>
            </a: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ІІІ 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тоқсан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«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Махаббат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және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абырой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» 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бөлімі</a:t>
            </a:r>
            <a:endParaRPr lang="ru-RU" altLang="ru-RU" sz="22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М.Мақатаев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«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Аққулар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ұйықтағанда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» 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поэмасы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. </a:t>
            </a: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Кие 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және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Ана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махаббаты</a:t>
            </a:r>
            <a:endParaRPr lang="ru-RU" altLang="ru-RU" sz="22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22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22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 panose="020B0502020202020204" pitchFamily="34" charset="0"/>
            </a:endParaRPr>
          </a:p>
        </p:txBody>
      </p:sp>
      <p:cxnSp>
        <p:nvCxnSpPr>
          <p:cNvPr id="3076" name="Google Shape;77;p1"/>
          <p:cNvCxnSpPr>
            <a:cxnSpLocks noChangeShapeType="1"/>
          </p:cNvCxnSpPr>
          <p:nvPr/>
        </p:nvCxnSpPr>
        <p:spPr bwMode="auto">
          <a:xfrm>
            <a:off x="1058839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Google Shape;78;p1"/>
          <p:cNvCxnSpPr>
            <a:cxnSpLocks noChangeShapeType="1"/>
          </p:cNvCxnSpPr>
          <p:nvPr/>
        </p:nvCxnSpPr>
        <p:spPr bwMode="auto">
          <a:xfrm>
            <a:off x="1179657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935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446431"/>
            <a:ext cx="187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Ықтимал жауап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838729"/>
              </p:ext>
            </p:extLst>
          </p:nvPr>
        </p:nvGraphicFramePr>
        <p:xfrm>
          <a:off x="367591" y="2564904"/>
          <a:ext cx="8207150" cy="3828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3868"/>
                <a:gridCol w="2664296"/>
                <a:gridCol w="2008986"/>
              </a:tblGrid>
              <a:tr h="243378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Үзінді 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Қай кейіпкерлердің қарым –қатынасы</a:t>
                      </a:r>
                      <a:r>
                        <a:rPr lang="kk-K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беріліп тұр?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Тілдік</a:t>
                      </a:r>
                      <a:r>
                        <a:rPr lang="kk-K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көріністерді талдаңыз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</a:tr>
              <a:tr h="340189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Тұрсаңшы,таяу қалды таң атуға,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Неткен жансың санасыз жаратылған?!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Манағы тәуіп шалдың айтқан сөзі,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Ұмытылып кетті ме санатыңнан?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...Айналайын аққудың қанатынан,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Қайтеміз, ол да адамға бола туған.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«Жетім көлге» барып қайт таң жамылып,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Таң атқанша қалайда тауға ілік.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Біреулердің көзіне түсіп қалып,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Дүрліктірме жұртыңды, салма бүлік!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Кім білсін, мүмкін, бәрі жалған үміт...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endParaRPr lang="kk-KZ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Анасы мен әкесінің</a:t>
                      </a:r>
                      <a:r>
                        <a:rPr lang="kk-K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сөйлесімі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Риторикалық сұрау</a:t>
                      </a: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Бұйрықты</a:t>
                      </a:r>
                      <a:r>
                        <a:rPr lang="kk-K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лепті сөйлемдер</a:t>
                      </a: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Көп нүкте, қабаттасып келген </a:t>
                      </a:r>
                      <a:r>
                        <a:rPr lang="kk-KZ" sz="14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тыныс белгілер </a:t>
                      </a:r>
                      <a:r>
                        <a:rPr lang="kk-K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автор кейіпкердердің көңіл – күйін, астарлы ойын  беріп тұр</a:t>
                      </a: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endParaRPr lang="kk-KZ" sz="14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Бүлік, үміт -</a:t>
                      </a:r>
                      <a:r>
                        <a:rPr lang="kk-KZ" sz="1400" i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синекдоха</a:t>
                      </a:r>
                      <a:endParaRPr lang="ru-RU" sz="1400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7591" y="1052736"/>
            <a:ext cx="75719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Үзіндідегі кейіпкерлер қатынасын анықтап, тілдік көрінісін талдаңыз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Үзіндіні оқиды;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Кейіперлер қатынасын ажырытыды;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Тілдік көрінсін талдайды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91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9071" y="461179"/>
            <a:ext cx="154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Бекіту кезеңі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60" y="3450758"/>
            <a:ext cx="3641493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94500"/>
            <a:ext cx="2376264" cy="361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84879" y="1527680"/>
            <a:ext cx="444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«Аққулар ұйықтағанда» поэмасында автор бейнесін анықтаңыз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51879"/>
            <a:ext cx="6804248" cy="510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8989" y="416934"/>
            <a:ext cx="102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6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527680"/>
            <a:ext cx="7792774" cy="452431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Сабақтың мақсаты:</a:t>
            </a:r>
          </a:p>
          <a:p>
            <a:pPr>
              <a:lnSpc>
                <a:spcPct val="150000"/>
              </a:lnSpc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Автор бейнесі мен кейіпкерлер қарым – қатынасының тілдік көрінісін талдау</a:t>
            </a:r>
          </a:p>
          <a:p>
            <a:pPr>
              <a:lnSpc>
                <a:spcPct val="150000"/>
              </a:lnSpc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Бағалау критерийі:</a:t>
            </a:r>
          </a:p>
          <a:p>
            <a:pPr>
              <a:lnSpc>
                <a:spcPct val="150000"/>
              </a:lnSpc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Шығармада берілген ойды жеткізе алады;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Үзінді арқылы автор бейнесін ашады, мінездеме береді;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Үзінді арқылы кейіпкерлерді анқытайды, тілдік көрінісін талдайды;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Шығарманы оқып, автор ойын анықтайды.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3663845" y="423316"/>
            <a:ext cx="229157" cy="40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33" tIns="40067" rIns="80133" bIns="40067">
            <a:spAutoFit/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endParaRPr lang="ru-RU" altLang="ru-RU" sz="2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3845" y="503799"/>
            <a:ext cx="132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1-тапсырма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516344" y="1772816"/>
            <a:ext cx="0" cy="6803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159732" y="3819663"/>
            <a:ext cx="9001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42130" y="3824467"/>
            <a:ext cx="828092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72000" y="5497391"/>
            <a:ext cx="0" cy="75976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4445" y="1121047"/>
            <a:ext cx="763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Суретпен танысып,  «Аққулар ұйықтағанда» поэмасы бойынша автордың  айтқысы  келген ойын  жазыңыз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t="7191" r="5484" b="4586"/>
          <a:stretch/>
        </p:blipFill>
        <p:spPr bwMode="auto">
          <a:xfrm>
            <a:off x="3464539" y="2526703"/>
            <a:ext cx="2103610" cy="3022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7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3663845" y="423316"/>
            <a:ext cx="229157" cy="40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33" tIns="40067" rIns="80133" bIns="40067">
            <a:spAutoFit/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endParaRPr lang="ru-RU" altLang="ru-RU" sz="2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4501418" y="2348880"/>
            <a:ext cx="0" cy="5040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2771800" y="3785363"/>
            <a:ext cx="634161" cy="94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555408" y="3785363"/>
            <a:ext cx="528760" cy="943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71434" y="5283285"/>
            <a:ext cx="566" cy="5219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4445" y="1121047"/>
            <a:ext cx="763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Суретпен танысып,  «Аққулар ұйықтағанда» поэмасы бойынша автордың  айтқысы келген ойын  жазыңыз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t="7191" r="5484" b="4586"/>
          <a:stretch/>
        </p:blipFill>
        <p:spPr bwMode="auto">
          <a:xfrm>
            <a:off x="3663845" y="2852936"/>
            <a:ext cx="1675147" cy="2406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32319" y="463898"/>
            <a:ext cx="187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Ықтимал жауап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5961" y="1857507"/>
            <a:ext cx="210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Табиғаттың қасиеті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3625221"/>
            <a:ext cx="202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Қасиет пен қасірет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7087" y="3451319"/>
            <a:ext cx="247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Ана мен аққу құстың махаббаты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4110" y="5869336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Қазақтың ырымшылдығы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3663845" y="423316"/>
            <a:ext cx="1667243" cy="40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33" tIns="40067" rIns="80133" bIns="40067">
            <a:spAutoFit/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ru-RU" altLang="ru-RU" sz="21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-тапсырма </a:t>
            </a:r>
            <a:endParaRPr lang="ru-RU" altLang="ru-RU" sz="2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164325"/>
              </p:ext>
            </p:extLst>
          </p:nvPr>
        </p:nvGraphicFramePr>
        <p:xfrm>
          <a:off x="978628" y="2840218"/>
          <a:ext cx="707543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8220"/>
                <a:gridCol w="1977212"/>
              </a:tblGrid>
              <a:tr h="1390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Үзінді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 Авторға мінездеме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Аққулар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Аңыз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көп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олар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жайлы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Көзіңмен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көргеніңдей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бола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алмайды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</a:p>
                    <a:p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Тек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қана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тыныштықта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ұйықтайды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олар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Шошыса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екінші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рет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оралмайды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Орнында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екен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Жетім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көл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жоғалмапты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Ортаймапты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немесе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тола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алмапты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Жағалауын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жауыпты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жасыл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жалбыз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Қасиетті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аққулар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оралмапты</a:t>
                      </a:r>
                      <a:endParaRPr lang="ru-RU" b="1" u="sn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472" y="1150544"/>
            <a:ext cx="7930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Берілген үзіндіде қарамен жазылған жолдарға назар аударып, авторға мінездеме беріңіз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 marL="285750" indent="-285750">
              <a:buFont typeface="Arial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Қарамен берілген жолдарды мұқият оқып, авторға мінездеме береді</a:t>
            </a:r>
          </a:p>
        </p:txBody>
      </p:sp>
    </p:spTree>
    <p:extLst>
      <p:ext uri="{BB962C8B-B14F-4D97-AF65-F5344CB8AC3E}">
        <p14:creationId xmlns:p14="http://schemas.microsoft.com/office/powerpoint/2010/main" val="31943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3663845" y="423316"/>
            <a:ext cx="2207904" cy="40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33" tIns="40067" rIns="80133" bIns="40067">
            <a:spAutoFit/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Ықтимал</a:t>
            </a:r>
            <a:r>
              <a:rPr lang="ru-RU" altLang="ru-RU" sz="21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altLang="ru-RU" sz="21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жауап</a:t>
            </a:r>
            <a:r>
              <a:rPr lang="ru-RU" altLang="ru-RU" sz="21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endParaRPr lang="ru-RU" altLang="ru-RU" sz="2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51449"/>
              </p:ext>
            </p:extLst>
          </p:nvPr>
        </p:nvGraphicFramePr>
        <p:xfrm>
          <a:off x="978628" y="2840218"/>
          <a:ext cx="707543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8220"/>
                <a:gridCol w="1977212"/>
              </a:tblGrid>
              <a:tr h="1390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Үзінді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 Авторға мінездеме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Аққулар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Аңыз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көп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олар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жайлы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Көзіңмен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көргеніңдей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бола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алмайды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</a:p>
                    <a:p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Тек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қана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тыныштықта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ұйықтайды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олар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Шошыса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екінші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рет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оралмайды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Орнында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екен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Жетім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көл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жоғалмапты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Ортаймапты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немесе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тола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алмапты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Жағалауын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жауыпты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жасыл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жалбыз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Қасиетті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аққулар</a:t>
                      </a:r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оралмапты</a:t>
                      </a:r>
                      <a:endParaRPr lang="ru-RU" b="1" u="sn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 табиғат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тепе – тендігін бұзылуына қарсы.  Ырымшыл. Себебі, автор аққудың қасиетіне сенеді.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472" y="1150544"/>
            <a:ext cx="7930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Берілген үзіндіде қарамен жазылған жолдарға назар аударып, авторға мінездеме беріңіз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 marL="285750" indent="-285750">
              <a:buFont typeface="Arial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Қарамен берілген жолдарды мұқият оқып, авторға мінездеме береді</a:t>
            </a:r>
          </a:p>
        </p:txBody>
      </p:sp>
    </p:spTree>
    <p:extLst>
      <p:ext uri="{BB962C8B-B14F-4D97-AF65-F5344CB8AC3E}">
        <p14:creationId xmlns:p14="http://schemas.microsoft.com/office/powerpoint/2010/main" val="34746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455347"/>
            <a:ext cx="141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3-тапсырма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640017"/>
              </p:ext>
            </p:extLst>
          </p:nvPr>
        </p:nvGraphicFramePr>
        <p:xfrm>
          <a:off x="915944" y="2132856"/>
          <a:ext cx="7200800" cy="2867385"/>
        </p:xfrm>
        <a:graphic>
          <a:graphicData uri="http://schemas.openxmlformats.org/drawingml/2006/table">
            <a:tbl>
              <a:tblPr/>
              <a:tblGrid>
                <a:gridCol w="3500118"/>
                <a:gridCol w="900371"/>
                <a:gridCol w="800090"/>
                <a:gridCol w="960106"/>
                <a:gridCol w="1040115"/>
              </a:tblGrid>
              <a:tr h="228209"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Кейіпкерлер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Әке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Тәуіп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Жылқышы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370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...Аққуменен баланы аластаңдар!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37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...Ей,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кімсің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Кеудеңде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жаның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бар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?!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753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...Тұрсаңшы,  таяу қалды таң атуға,</a:t>
                      </a:r>
                    </a:p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Неткен жансың санасыз жаратылған?...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720"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Апыр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-ай,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қалай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барам,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қалай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барам?!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Атармын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аққу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құсты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қалай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ғана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?!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3848" y="1340768"/>
            <a:ext cx="362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Кейіпкерлердің сөзін анықтаңыз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455347"/>
            <a:ext cx="187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Ықтимал жауап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11212"/>
              </p:ext>
            </p:extLst>
          </p:nvPr>
        </p:nvGraphicFramePr>
        <p:xfrm>
          <a:off x="915944" y="2132856"/>
          <a:ext cx="7200800" cy="2867385"/>
        </p:xfrm>
        <a:graphic>
          <a:graphicData uri="http://schemas.openxmlformats.org/drawingml/2006/table">
            <a:tbl>
              <a:tblPr/>
              <a:tblGrid>
                <a:gridCol w="3500118"/>
                <a:gridCol w="900371"/>
                <a:gridCol w="800090"/>
                <a:gridCol w="960106"/>
                <a:gridCol w="1040115"/>
              </a:tblGrid>
              <a:tr h="228209"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Кейіпкерлер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Әке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Тәуіп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Жылқышы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370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...Аққуменен баланы аластаңдар!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37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...Ей,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кімсің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Кеудеңде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жаның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бар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?!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753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...Тұрсаңшы,  таяу қалды таң атуға,</a:t>
                      </a:r>
                    </a:p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Неткен жансың санасыз жаратылған?...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720"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Апыр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-ай,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қалай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барам,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қалай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барам?!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Атармын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аққу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құсты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қалай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ғана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?!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812" marR="44812" marT="22406" marB="22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3848" y="1340768"/>
            <a:ext cx="362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Кейіпкерлердің сөзін анықтаңыз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люс 1"/>
          <p:cNvSpPr/>
          <p:nvPr/>
        </p:nvSpPr>
        <p:spPr>
          <a:xfrm>
            <a:off x="6287616" y="2456892"/>
            <a:ext cx="457200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люс 5"/>
          <p:cNvSpPr/>
          <p:nvPr/>
        </p:nvSpPr>
        <p:spPr>
          <a:xfrm>
            <a:off x="7452320" y="2908572"/>
            <a:ext cx="457200" cy="38235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52" y="3583858"/>
            <a:ext cx="3714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193" y="4293096"/>
            <a:ext cx="3714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8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1527680"/>
            <a:ext cx="8381095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65075" indent="-65075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446431"/>
            <a:ext cx="141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4-тапсырма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596540"/>
              </p:ext>
            </p:extLst>
          </p:nvPr>
        </p:nvGraphicFramePr>
        <p:xfrm>
          <a:off x="367591" y="2564904"/>
          <a:ext cx="8207150" cy="3828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3868"/>
                <a:gridCol w="2664296"/>
                <a:gridCol w="2008986"/>
              </a:tblGrid>
              <a:tr h="243378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Үзінді 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Қай кейіпкерлердің қарым –қатынасы</a:t>
                      </a:r>
                      <a:r>
                        <a:rPr lang="kk-K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беріліп тұр?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Тілдік</a:t>
                      </a:r>
                      <a:r>
                        <a:rPr lang="kk-K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көріністерді талдаңыз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</a:tr>
              <a:tr h="340189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Тұрсаңшы,таяу қалды таң атуға,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Неткен жансың санасыз жаратылған?!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Манағы тәуіп шалдың айтқан сөзі,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Ұмытылып кетті ме санатыңнан?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...Айналайын аққудың қанатынан,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Қайтеміз, ол да адамға бола туған.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«Жетім көлге» барып қайт таң жамылып,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Таң атқанша қалайда тауға ілік.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Біреулердің көзіне түсіп қалып,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Дүрліктірме жұртыңды, салма бүлік!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Кім білсін, мүмкін, бәрі жалған үміт...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tabLst>
                          <a:tab pos="3638550" algn="l"/>
                        </a:tabLst>
                      </a:pP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81" marR="58281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7591" y="1052736"/>
            <a:ext cx="75719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Үзіндідегі кейіпкерлер қатынасын анықтап, тілдік көрінісін талдаңыз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Үзіндіні оқиды;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Кейіперлер қатынасын ажырытыды;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Тілдік көрінсін талдайды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610</Words>
  <Application>Microsoft Office PowerPoint</Application>
  <PresentationFormat>Экран (4:3)</PresentationFormat>
  <Paragraphs>178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Open Sans</vt:lpstr>
      <vt:lpstr>Times New Roman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Сауле</dc:creator>
  <cp:lastModifiedBy>Huawei</cp:lastModifiedBy>
  <cp:revision>86</cp:revision>
  <dcterms:created xsi:type="dcterms:W3CDTF">2021-01-05T10:33:44Z</dcterms:created>
  <dcterms:modified xsi:type="dcterms:W3CDTF">2024-10-29T08:50:21Z</dcterms:modified>
</cp:coreProperties>
</file>