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66" r:id="rId3"/>
    <p:sldId id="269" r:id="rId4"/>
    <p:sldId id="273" r:id="rId5"/>
    <p:sldId id="278" r:id="rId6"/>
    <p:sldId id="280" r:id="rId7"/>
    <p:sldId id="268" r:id="rId8"/>
    <p:sldId id="279" r:id="rId9"/>
    <p:sldId id="271" r:id="rId10"/>
    <p:sldId id="272" r:id="rId11"/>
    <p:sldId id="259" r:id="rId12"/>
    <p:sldId id="270" r:id="rId13"/>
    <p:sldId id="281" r:id="rId14"/>
    <p:sldId id="282"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0313927-B701-48B0-B287-A478D2CDB899}">
          <p14:sldIdLst>
            <p14:sldId id="256"/>
            <p14:sldId id="266"/>
            <p14:sldId id="269"/>
            <p14:sldId id="273"/>
            <p14:sldId id="278"/>
            <p14:sldId id="280"/>
            <p14:sldId id="268"/>
          </p14:sldIdLst>
        </p14:section>
        <p14:section name="Раздел без заголовка" id="{FC7061FF-17F5-45DE-9525-5A458F67D393}">
          <p14:sldIdLst>
            <p14:sldId id="279"/>
            <p14:sldId id="271"/>
            <p14:sldId id="272"/>
            <p14:sldId id="259"/>
            <p14:sldId id="270"/>
            <p14:sldId id="281"/>
            <p14:sldId id="282"/>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t>21.01.2021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23324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t>21.01.2021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38634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t>21.01.2021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9404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t>21.01.2021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2161518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t>21.01.2021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222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t>21.01.2021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321168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t>21.01.2021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277298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t>21.01.2021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95058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t>21.01.2021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6493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t>21.01.2021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331215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42222D1-9D2C-47F7-891C-6E1420C6F9BC}" type="datetimeFigureOut">
              <a:rPr lang="ru-RU" smtClean="0"/>
              <a:t>21.01.2021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287279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42222D1-9D2C-47F7-891C-6E1420C6F9BC}" type="datetimeFigureOut">
              <a:rPr lang="ru-RU" smtClean="0"/>
              <a:t>21.01.2021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202211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42222D1-9D2C-47F7-891C-6E1420C6F9BC}" type="datetimeFigureOut">
              <a:rPr lang="ru-RU" smtClean="0"/>
              <a:t>21.01.2021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34503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222D1-9D2C-47F7-891C-6E1420C6F9BC}" type="datetimeFigureOut">
              <a:rPr lang="ru-RU" smtClean="0"/>
              <a:t>21.01.2021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94437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t>21.01.2021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40045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t>21.01.2021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14183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42222D1-9D2C-47F7-891C-6E1420C6F9BC}" type="datetimeFigureOut">
              <a:rPr lang="ru-RU" smtClean="0"/>
              <a:t>21.01.2021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A94ECB-3D73-4EB2-B744-6FE0C100B387}" type="slidenum">
              <a:rPr lang="ru-RU" smtClean="0"/>
              <a:t>‹#›</a:t>
            </a:fld>
            <a:endParaRPr lang="ru-RU"/>
          </a:p>
        </p:txBody>
      </p:sp>
    </p:spTree>
    <p:extLst>
      <p:ext uri="{BB962C8B-B14F-4D97-AF65-F5344CB8AC3E}">
        <p14:creationId xmlns:p14="http://schemas.microsoft.com/office/powerpoint/2010/main" val="26502211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martebe.kz/wp-content/uploads/2017/04/image2.pn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33022" y="430193"/>
            <a:ext cx="6081311" cy="4010140"/>
          </a:xfrm>
        </p:spPr>
        <p:txBody>
          <a:bodyPr>
            <a:normAutofit fontScale="92500" lnSpcReduction="10000"/>
          </a:bodyPr>
          <a:lstStyle/>
          <a:p>
            <a:pPr lvl="0"/>
            <a:endParaRPr lang="kk-KZ" sz="2800" dirty="0" smtClean="0">
              <a:solidFill>
                <a:srgbClr val="000000"/>
              </a:solidFill>
              <a:latin typeface="Times New Roman" panose="02020603050405020304" pitchFamily="18" charset="0"/>
              <a:ea typeface="Times New Roman" panose="02020603050405020304" pitchFamily="18" charset="0"/>
            </a:endParaRPr>
          </a:p>
          <a:p>
            <a:pPr algn="ctr"/>
            <a:r>
              <a:rPr lang="kk-KZ" sz="2800" dirty="0">
                <a:latin typeface="Times New Roman" panose="02020603050405020304" pitchFamily="18" charset="0"/>
                <a:ea typeface="Times New Roman" panose="02020603050405020304" pitchFamily="18" charset="0"/>
                <a:cs typeface="Times New Roman" panose="02020603050405020304" pitchFamily="18" charset="0"/>
              </a:rPr>
              <a:t> </a:t>
            </a:r>
            <a:r>
              <a:rPr lang="kk-KZ" sz="2800" dirty="0">
                <a:solidFill>
                  <a:schemeClr val="tx1"/>
                </a:solidFill>
                <a:latin typeface="Times New Roman" pitchFamily="18" charset="0"/>
                <a:cs typeface="Times New Roman" pitchFamily="18" charset="0"/>
              </a:rPr>
              <a:t>8-сынып</a:t>
            </a:r>
          </a:p>
          <a:p>
            <a:pPr algn="ctr"/>
            <a:r>
              <a:rPr lang="kk-KZ" sz="2800" dirty="0">
                <a:solidFill>
                  <a:schemeClr val="tx1"/>
                </a:solidFill>
                <a:latin typeface="Times New Roman" pitchFamily="18" charset="0"/>
                <a:cs typeface="Times New Roman" pitchFamily="18" charset="0"/>
              </a:rPr>
              <a:t>Қазақ әдебиеті </a:t>
            </a:r>
          </a:p>
          <a:p>
            <a:pPr algn="ctr"/>
            <a:r>
              <a:rPr lang="kk-KZ" sz="2800" dirty="0" smtClean="0">
                <a:solidFill>
                  <a:schemeClr val="tx1"/>
                </a:solidFill>
                <a:latin typeface="Times New Roman" pitchFamily="18" charset="0"/>
                <a:cs typeface="Times New Roman" pitchFamily="18" charset="0"/>
              </a:rPr>
              <a:t>ІІІ </a:t>
            </a:r>
            <a:r>
              <a:rPr lang="kk-KZ" sz="2800" dirty="0">
                <a:solidFill>
                  <a:schemeClr val="tx1"/>
                </a:solidFill>
                <a:latin typeface="Times New Roman" pitchFamily="18" charset="0"/>
                <a:cs typeface="Times New Roman" pitchFamily="18" charset="0"/>
              </a:rPr>
              <a:t>тоқсан </a:t>
            </a:r>
            <a:endParaRPr lang="kk-KZ" sz="2800" dirty="0" smtClean="0">
              <a:solidFill>
                <a:schemeClr val="tx1"/>
              </a:solidFill>
              <a:latin typeface="Times New Roman" pitchFamily="18" charset="0"/>
              <a:cs typeface="Times New Roman" pitchFamily="18" charset="0"/>
            </a:endParaRPr>
          </a:p>
          <a:p>
            <a:pPr algn="ctr"/>
            <a:r>
              <a:rPr lang="kk-KZ" sz="2800" b="1" dirty="0" smtClean="0">
                <a:solidFill>
                  <a:schemeClr val="tx1"/>
                </a:solidFill>
                <a:latin typeface="Times New Roman" pitchFamily="18" charset="0"/>
                <a:cs typeface="Times New Roman" pitchFamily="18" charset="0"/>
              </a:rPr>
              <a:t>Бөлім тақырыбы:</a:t>
            </a:r>
          </a:p>
          <a:p>
            <a:pPr algn="ctr"/>
            <a:r>
              <a:rPr lang="kk-KZ" sz="2800" dirty="0" smtClean="0">
                <a:solidFill>
                  <a:schemeClr val="tx1"/>
                </a:solidFill>
                <a:latin typeface="Times New Roman" pitchFamily="18" charset="0"/>
                <a:cs typeface="Times New Roman" pitchFamily="18" charset="0"/>
              </a:rPr>
              <a:t>Махаббат пен абырой</a:t>
            </a:r>
            <a:endParaRPr lang="kk-KZ" sz="2800" dirty="0">
              <a:solidFill>
                <a:schemeClr val="tx1"/>
              </a:solidFill>
              <a:latin typeface="Times New Roman" pitchFamily="18" charset="0"/>
              <a:cs typeface="Times New Roman" pitchFamily="18" charset="0"/>
            </a:endParaRPr>
          </a:p>
          <a:p>
            <a:pPr algn="ctr"/>
            <a:r>
              <a:rPr lang="kk-KZ" sz="2800" b="1" dirty="0">
                <a:solidFill>
                  <a:schemeClr val="tx1"/>
                </a:solidFill>
                <a:latin typeface="Times New Roman" pitchFamily="18" charset="0"/>
                <a:cs typeface="Times New Roman" pitchFamily="18" charset="0"/>
              </a:rPr>
              <a:t>Сабақтың тақырыбы: </a:t>
            </a:r>
          </a:p>
          <a:p>
            <a:pPr algn="ctr"/>
            <a:r>
              <a:rPr lang="kk-KZ" sz="2800" dirty="0" smtClean="0">
                <a:solidFill>
                  <a:schemeClr val="tx1"/>
                </a:solidFill>
                <a:latin typeface="Times New Roman" pitchFamily="18" charset="0"/>
                <a:cs typeface="Times New Roman" pitchFamily="18" charset="0"/>
              </a:rPr>
              <a:t>«Ұшқан ұя» повесінің көркемдік стилі </a:t>
            </a:r>
            <a:endParaRPr lang="ru-RU" sz="2800" dirty="0">
              <a:solidFill>
                <a:schemeClr val="tx1"/>
              </a:solidFill>
              <a:latin typeface="Times New Roman" pitchFamily="18" charset="0"/>
              <a:cs typeface="Times New Roman" pitchFamily="18" charset="0"/>
            </a:endParaRPr>
          </a:p>
          <a:p>
            <a:pPr lvl="0" algn="ctr"/>
            <a:endParaRPr lang="ru-RU" sz="2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p:cNvPicPr>
            <a:picLocks noChangeAspect="1"/>
          </p:cNvPicPr>
          <p:nvPr/>
        </p:nvPicPr>
        <p:blipFill rotWithShape="1">
          <a:blip r:embed="rId3"/>
          <a:srcRect b="8097"/>
          <a:stretch/>
        </p:blipFill>
        <p:spPr>
          <a:xfrm>
            <a:off x="627961" y="286438"/>
            <a:ext cx="3305061" cy="2193786"/>
          </a:xfrm>
          <a:prstGeom prst="rect">
            <a:avLst/>
          </a:prstGeom>
        </p:spPr>
      </p:pic>
    </p:spTree>
    <p:extLst>
      <p:ext uri="{BB962C8B-B14F-4D97-AF65-F5344CB8AC3E}">
        <p14:creationId xmlns:p14="http://schemas.microsoft.com/office/powerpoint/2010/main" val="36963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3">
                                            <p:txEl>
                                              <p:pRg st="6" end="6"/>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p:cTn id="3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527" y="347241"/>
            <a:ext cx="11335473" cy="6685736"/>
          </a:xfrm>
        </p:spPr>
        <p:txBody>
          <a:bodyPr>
            <a:normAutofit/>
          </a:bodyPr>
          <a:lstStyle/>
          <a:p>
            <a:pPr algn="ctr"/>
            <a:r>
              <a:rPr lang="kk-KZ" sz="2400" b="1" dirty="0" smtClean="0">
                <a:latin typeface="Times New Roman" panose="02020603050405020304" pitchFamily="18" charset="0"/>
                <a:cs typeface="Times New Roman" panose="02020603050405020304" pitchFamily="18" charset="0"/>
              </a:rPr>
              <a:t>ӨЗІҢДІ ТЕКСЕР. Шығарма мазмұнына сәйкес мақал-мәтелдердің мағынасын ашып жаз.</a:t>
            </a:r>
            <a:r>
              <a:rPr lang="kk-KZ" sz="3100" b="1" dirty="0">
                <a:latin typeface="Times New Roman" panose="02020603050405020304" pitchFamily="18" charset="0"/>
                <a:cs typeface="Times New Roman" panose="02020603050405020304" pitchFamily="18" charset="0"/>
              </a:rPr>
              <a:t/>
            </a:r>
            <a:br>
              <a:rPr lang="kk-KZ" sz="3100" b="1" dirty="0">
                <a:latin typeface="Times New Roman" panose="02020603050405020304" pitchFamily="18" charset="0"/>
                <a:cs typeface="Times New Roman" panose="02020603050405020304" pitchFamily="18" charset="0"/>
              </a:rPr>
            </a:br>
            <a:r>
              <a:rPr lang="kk-KZ" sz="3100" b="1" dirty="0" smtClean="0">
                <a:latin typeface="Times New Roman" panose="02020603050405020304" pitchFamily="18" charset="0"/>
                <a:cs typeface="Times New Roman" panose="02020603050405020304" pitchFamily="18" charset="0"/>
              </a:rPr>
              <a:t>		</a:t>
            </a: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35225227"/>
              </p:ext>
            </p:extLst>
          </p:nvPr>
        </p:nvGraphicFramePr>
        <p:xfrm>
          <a:off x="937548" y="1400538"/>
          <a:ext cx="10776032" cy="4618298"/>
        </p:xfrm>
        <a:graphic>
          <a:graphicData uri="http://schemas.openxmlformats.org/drawingml/2006/table">
            <a:tbl>
              <a:tblPr firstRow="1" firstCol="1" bandRow="1"/>
              <a:tblGrid>
                <a:gridCol w="3148315">
                  <a:extLst>
                    <a:ext uri="{9D8B030D-6E8A-4147-A177-3AD203B41FA5}">
                      <a16:colId xmlns:a16="http://schemas.microsoft.com/office/drawing/2014/main" xmlns="" val="20000"/>
                    </a:ext>
                  </a:extLst>
                </a:gridCol>
                <a:gridCol w="7627717">
                  <a:extLst>
                    <a:ext uri="{9D8B030D-6E8A-4147-A177-3AD203B41FA5}">
                      <a16:colId xmlns:a16="http://schemas.microsoft.com/office/drawing/2014/main" xmlns="" val="20001"/>
                    </a:ext>
                  </a:extLst>
                </a:gridCol>
              </a:tblGrid>
              <a:tr h="460402">
                <a:tc>
                  <a:txBody>
                    <a:bodyPr/>
                    <a:lstStyle/>
                    <a:p>
                      <a:pPr algn="ctr">
                        <a:lnSpc>
                          <a:spcPct val="115000"/>
                        </a:lnSpc>
                        <a:spcAft>
                          <a:spcPts val="0"/>
                        </a:spcAft>
                      </a:pPr>
                      <a:r>
                        <a:rPr lang="kk-KZ" sz="2000" b="1" i="1" dirty="0" smtClean="0">
                          <a:effectLst/>
                          <a:latin typeface="Times New Roman"/>
                          <a:ea typeface="Calibri"/>
                          <a:cs typeface="Times New Roman"/>
                        </a:rPr>
                        <a:t>Мақал-мәтелдер</a:t>
                      </a:r>
                      <a:r>
                        <a:rPr lang="kk-KZ" sz="2000" b="1" i="1" baseline="0" dirty="0" smtClean="0">
                          <a:effectLst/>
                          <a:latin typeface="Times New Roman"/>
                          <a:ea typeface="Calibri"/>
                          <a:cs typeface="Times New Roman"/>
                        </a:rPr>
                        <a:t> </a:t>
                      </a:r>
                      <a:endParaRPr lang="ru-RU" sz="20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000" b="1" i="1" dirty="0" smtClean="0">
                          <a:effectLst/>
                          <a:latin typeface="Times New Roman"/>
                          <a:ea typeface="Calibri"/>
                          <a:cs typeface="Times New Roman"/>
                        </a:rPr>
                        <a:t>Мағынасы</a:t>
                      </a:r>
                      <a:r>
                        <a:rPr lang="kk-KZ" sz="2000" b="1" i="1" baseline="0" dirty="0" smtClean="0">
                          <a:effectLst/>
                          <a:latin typeface="Times New Roman"/>
                          <a:ea typeface="Calibri"/>
                          <a:cs typeface="Times New Roman"/>
                        </a:rPr>
                        <a:t> </a:t>
                      </a:r>
                      <a:endParaRPr lang="ru-RU" sz="20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790118">
                <a:tc>
                  <a:txBody>
                    <a:bodyPr/>
                    <a:lstStyle/>
                    <a:p>
                      <a:pPr algn="just">
                        <a:lnSpc>
                          <a:spcPct val="115000"/>
                        </a:lnSpc>
                        <a:spcAft>
                          <a:spcPts val="0"/>
                        </a:spcAft>
                      </a:pPr>
                      <a:r>
                        <a:rPr lang="kk-KZ" sz="2000" dirty="0">
                          <a:effectLst/>
                          <a:latin typeface="Times New Roman"/>
                          <a:ea typeface="Times New Roman"/>
                          <a:cs typeface="Times New Roman"/>
                        </a:rPr>
                        <a:t> </a:t>
                      </a:r>
                      <a:r>
                        <a:rPr lang="kk-KZ" sz="2000" dirty="0" smtClean="0">
                          <a:effectLst/>
                          <a:latin typeface="Times New Roman"/>
                          <a:ea typeface="Times New Roman"/>
                          <a:cs typeface="Times New Roman"/>
                        </a:rPr>
                        <a:t>Жеті атасын білмеген жетесіз </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000" dirty="0">
                          <a:effectLst/>
                          <a:latin typeface="Times New Roman"/>
                          <a:ea typeface="Times New Roman"/>
                          <a:cs typeface="Times New Roman"/>
                        </a:rPr>
                        <a:t> </a:t>
                      </a:r>
                      <a:r>
                        <a:rPr lang="kk-KZ" sz="2000" dirty="0" smtClean="0">
                          <a:effectLst/>
                          <a:latin typeface="Times New Roman"/>
                          <a:ea typeface="Times New Roman"/>
                          <a:cs typeface="Times New Roman"/>
                        </a:rPr>
                        <a:t>Әр</a:t>
                      </a:r>
                      <a:r>
                        <a:rPr lang="kk-KZ" sz="2000" baseline="0" dirty="0" smtClean="0">
                          <a:effectLst/>
                          <a:latin typeface="Times New Roman"/>
                          <a:ea typeface="Times New Roman"/>
                          <a:cs typeface="Times New Roman"/>
                        </a:rPr>
                        <a:t> қазақ баласы өз ата тегін, жеті атасын жатқа білуі керек. Өз ата тегін білмеу қазақ үшін ұят саналады, ондайларды тексіз деп санаған. </a:t>
                      </a:r>
                      <a:endParaRPr lang="ru-RU" sz="2000" dirty="0">
                        <a:effectLst/>
                        <a:latin typeface="Calibri"/>
                        <a:ea typeface="Calibri"/>
                        <a:cs typeface="Times New Roman"/>
                      </a:endParaRPr>
                    </a:p>
                    <a:p>
                      <a:pPr algn="just">
                        <a:lnSpc>
                          <a:spcPct val="115000"/>
                        </a:lnSpc>
                        <a:spcAft>
                          <a:spcPts val="0"/>
                        </a:spcAft>
                      </a:pPr>
                      <a:r>
                        <a:rPr lang="kk-KZ" sz="2000" dirty="0">
                          <a:effectLst/>
                          <a:latin typeface="Times New Roman"/>
                          <a:ea typeface="Times New Roman"/>
                          <a:cs typeface="Times New Roman"/>
                        </a:rPr>
                        <a:t> </a:t>
                      </a:r>
                      <a:endParaRPr lang="ru-RU" sz="2000" dirty="0">
                        <a:effectLst/>
                        <a:latin typeface="Calibri"/>
                        <a:ea typeface="Calibri"/>
                        <a:cs typeface="Times New Roman"/>
                      </a:endParaRPr>
                    </a:p>
                    <a:p>
                      <a:pPr algn="just">
                        <a:lnSpc>
                          <a:spcPct val="115000"/>
                        </a:lnSpc>
                        <a:spcAft>
                          <a:spcPts val="0"/>
                        </a:spcAft>
                      </a:pPr>
                      <a:r>
                        <a:rPr lang="kk-KZ" sz="2000" dirty="0">
                          <a:effectLst/>
                          <a:latin typeface="Times New Roman"/>
                          <a:ea typeface="Times New Roman"/>
                          <a:cs typeface="Times New Roman"/>
                        </a:rPr>
                        <a:t> </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67778">
                <a:tc>
                  <a:txBody>
                    <a:bodyPr/>
                    <a:lstStyle/>
                    <a:p>
                      <a:pPr algn="just">
                        <a:lnSpc>
                          <a:spcPct val="115000"/>
                        </a:lnSpc>
                        <a:spcAft>
                          <a:spcPts val="0"/>
                        </a:spcAft>
                      </a:pPr>
                      <a:r>
                        <a:rPr lang="kk-KZ" sz="2000" dirty="0" smtClean="0">
                          <a:effectLst/>
                          <a:latin typeface="Times New Roman" pitchFamily="18" charset="0"/>
                          <a:ea typeface="Calibri"/>
                          <a:cs typeface="Times New Roman" pitchFamily="18" charset="0"/>
                        </a:rPr>
                        <a:t>Тәрбие –</a:t>
                      </a:r>
                      <a:r>
                        <a:rPr lang="kk-KZ" sz="2000" baseline="0" dirty="0" smtClean="0">
                          <a:effectLst/>
                          <a:latin typeface="Times New Roman" pitchFamily="18" charset="0"/>
                          <a:ea typeface="Calibri"/>
                          <a:cs typeface="Times New Roman" pitchFamily="18" charset="0"/>
                        </a:rPr>
                        <a:t> тал бесіктен</a:t>
                      </a:r>
                    </a:p>
                    <a:p>
                      <a:pPr algn="just">
                        <a:lnSpc>
                          <a:spcPct val="115000"/>
                        </a:lnSpc>
                        <a:spcAft>
                          <a:spcPts val="0"/>
                        </a:spcAft>
                      </a:pPr>
                      <a:endParaRPr lang="kk-KZ" sz="2000" baseline="0" dirty="0" smtClean="0">
                        <a:effectLst/>
                        <a:latin typeface="Times New Roman" pitchFamily="18" charset="0"/>
                        <a:ea typeface="Calibri"/>
                        <a:cs typeface="Times New Roman" pitchFamily="18" charset="0"/>
                      </a:endParaRPr>
                    </a:p>
                    <a:p>
                      <a:pPr algn="just">
                        <a:lnSpc>
                          <a:spcPct val="115000"/>
                        </a:lnSpc>
                        <a:spcAft>
                          <a:spcPts val="0"/>
                        </a:spcAft>
                      </a:pPr>
                      <a:endParaRPr lang="kk-KZ" sz="2000" baseline="0" dirty="0" smtClean="0">
                        <a:effectLst/>
                        <a:latin typeface="Times New Roman" pitchFamily="18" charset="0"/>
                        <a:ea typeface="Calibri"/>
                        <a:cs typeface="Times New Roman" pitchFamily="18" charset="0"/>
                      </a:endParaRPr>
                    </a:p>
                    <a:p>
                      <a:pPr algn="just">
                        <a:lnSpc>
                          <a:spcPct val="115000"/>
                        </a:lnSpc>
                        <a:spcAft>
                          <a:spcPts val="0"/>
                        </a:spcAft>
                      </a:pPr>
                      <a:endParaRPr lang="ru-RU"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000" dirty="0" smtClean="0">
                          <a:effectLst/>
                          <a:latin typeface="Times New Roman" pitchFamily="18" charset="0"/>
                          <a:ea typeface="Calibri"/>
                          <a:cs typeface="Times New Roman" pitchFamily="18" charset="0"/>
                        </a:rPr>
                        <a:t>Балаға тәрбие өскен кезінде емес, анасының құрсағында жатқаннан бастап берілу керек деп есептеледі.</a:t>
                      </a:r>
                      <a:r>
                        <a:rPr lang="kk-KZ" sz="2000" baseline="0" dirty="0" smtClean="0">
                          <a:effectLst/>
                          <a:latin typeface="Times New Roman" pitchFamily="18" charset="0"/>
                          <a:ea typeface="Calibri"/>
                          <a:cs typeface="Times New Roman" pitchFamily="18" charset="0"/>
                        </a:rPr>
                        <a:t> Бала отбасында қандай тәрбие алса, ол болашағына әсер етіп, сол қалыппен жүреді. Сондықтан баланы  кішкентайынан тәрбиелеу маңызды. </a:t>
                      </a:r>
                      <a:endParaRPr lang="ru-RU"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7" name="Рисунок 6" descr="ÐÐ°ÑÑÐ¸Ð½ÐºÐ¸ Ð¿Ð¾ Ð·Ð°Ð¿ÑÐ¾ÑÑ Ð¸Ð½Ð´Ð¸Ð²Ð¸Ð´ÑÐ°Ð»ÑÐ½Ð°Ñ ÑÐ°Ð±Ð¾ÑÐ° ÐºÐ°ÑÑÐ¸Ð½ÐºÐ¸"/>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9323" y="4930814"/>
            <a:ext cx="1476273" cy="1805651"/>
          </a:xfrm>
          <a:prstGeom prst="rect">
            <a:avLst/>
          </a:prstGeom>
          <a:noFill/>
          <a:ln>
            <a:noFill/>
          </a:ln>
        </p:spPr>
      </p:pic>
    </p:spTree>
    <p:extLst>
      <p:ext uri="{BB962C8B-B14F-4D97-AF65-F5344CB8AC3E}">
        <p14:creationId xmlns:p14="http://schemas.microsoft.com/office/powerpoint/2010/main" val="2703130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0579" y="553792"/>
            <a:ext cx="10974034" cy="1094386"/>
          </a:xfrm>
        </p:spPr>
        <p:txBody>
          <a:bodyPr>
            <a:noAutofit/>
          </a:bodyPr>
          <a:lstStyle/>
          <a:p>
            <a:pPr algn="ctr"/>
            <a:r>
              <a:rPr lang="kk-KZ" sz="3600" b="1" dirty="0" smtClean="0">
                <a:latin typeface="Times New Roman" panose="02020603050405020304" pitchFamily="18" charset="0"/>
              </a:rPr>
              <a:t/>
            </a:r>
            <a:br>
              <a:rPr lang="kk-KZ" sz="3600" b="1" dirty="0" smtClean="0">
                <a:latin typeface="Times New Roman" panose="02020603050405020304" pitchFamily="18" charset="0"/>
              </a:rPr>
            </a:b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17631" y="671331"/>
            <a:ext cx="10463513" cy="3416320"/>
          </a:xfrm>
          <a:prstGeom prst="rect">
            <a:avLst/>
          </a:prstGeom>
          <a:noFill/>
        </p:spPr>
        <p:txBody>
          <a:bodyPr wrap="square" rtlCol="0">
            <a:spAutoFit/>
          </a:bodyPr>
          <a:lstStyle/>
          <a:p>
            <a:r>
              <a:rPr lang="kk-KZ" sz="2400" b="1" dirty="0">
                <a:latin typeface="Times New Roman" pitchFamily="18" charset="0"/>
                <a:cs typeface="Times New Roman" pitchFamily="18" charset="0"/>
              </a:rPr>
              <a:t>4</a:t>
            </a:r>
            <a:r>
              <a:rPr lang="kk-KZ" sz="2400" b="1" dirty="0" smtClean="0">
                <a:latin typeface="Times New Roman" pitchFamily="18" charset="0"/>
                <a:cs typeface="Times New Roman" pitchFamily="18" charset="0"/>
              </a:rPr>
              <a:t>-тапсырма.</a:t>
            </a:r>
            <a:r>
              <a:rPr lang="en-US"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Алдыңғы орындалған тапсырмаларды негізге ала отырып, </a:t>
            </a:r>
          </a:p>
          <a:p>
            <a:r>
              <a:rPr lang="kk-KZ" sz="2400" b="1" dirty="0" smtClean="0">
                <a:latin typeface="Times New Roman" pitchFamily="18" charset="0"/>
                <a:cs typeface="Times New Roman" pitchFamily="18" charset="0"/>
              </a:rPr>
              <a:t>автор стилін анықтап, 3-5 сөйлеммен баға беріңіз. </a:t>
            </a:r>
          </a:p>
          <a:p>
            <a:r>
              <a:rPr lang="en-US" sz="2400" b="1" dirty="0" smtClean="0">
                <a:latin typeface="Times New Roman" pitchFamily="18" charset="0"/>
                <a:cs typeface="Times New Roman" pitchFamily="18" charset="0"/>
              </a:rPr>
              <a:t>_________________________________________________________________</a:t>
            </a:r>
          </a:p>
          <a:p>
            <a:r>
              <a:rPr lang="en-US" sz="2400" b="1" dirty="0" smtClean="0">
                <a:latin typeface="Times New Roman" pitchFamily="18" charset="0"/>
                <a:cs typeface="Times New Roman" pitchFamily="18" charset="0"/>
              </a:rPr>
              <a:t>_________________________________________________________________</a:t>
            </a:r>
          </a:p>
          <a:p>
            <a:r>
              <a:rPr lang="en-US" sz="2400" b="1" dirty="0" smtClean="0">
                <a:latin typeface="Times New Roman" pitchFamily="18" charset="0"/>
                <a:cs typeface="Times New Roman" pitchFamily="18" charset="0"/>
              </a:rPr>
              <a:t>_________________________________________________________________</a:t>
            </a:r>
          </a:p>
          <a:p>
            <a:r>
              <a:rPr lang="en-US" sz="2400" b="1" dirty="0" smtClean="0">
                <a:latin typeface="Times New Roman" pitchFamily="18" charset="0"/>
                <a:cs typeface="Times New Roman" pitchFamily="18" charset="0"/>
              </a:rPr>
              <a:t>_________________________________________________________________</a:t>
            </a:r>
          </a:p>
          <a:p>
            <a:r>
              <a:rPr lang="kk-KZ"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p:txBody>
      </p:sp>
      <p:sp>
        <p:nvSpPr>
          <p:cNvPr id="6" name="Блок-схема: подготовка 5"/>
          <p:cNvSpPr/>
          <p:nvPr/>
        </p:nvSpPr>
        <p:spPr>
          <a:xfrm>
            <a:off x="3277797" y="4979624"/>
            <a:ext cx="5343179" cy="1666892"/>
          </a:xfrm>
          <a:prstGeom prst="flowChartPrepar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Times New Roman" pitchFamily="18" charset="0"/>
              <a:cs typeface="Times New Roman" pitchFamily="18" charset="0"/>
            </a:endParaRPr>
          </a:p>
          <a:p>
            <a:pPr algn="ctr"/>
            <a:r>
              <a:rPr lang="kk-KZ" b="1" dirty="0">
                <a:solidFill>
                  <a:schemeClr val="tx1"/>
                </a:solidFill>
                <a:latin typeface="Times New Roman" pitchFamily="18" charset="0"/>
                <a:cs typeface="Times New Roman" pitchFamily="18" charset="0"/>
              </a:rPr>
              <a:t>Дескрипторы: </a:t>
            </a:r>
          </a:p>
          <a:p>
            <a:pPr lvl="0"/>
            <a:r>
              <a:rPr lang="kk-KZ" dirty="0" smtClean="0">
                <a:solidFill>
                  <a:prstClr val="black">
                    <a:lumMod val="85000"/>
                    <a:lumOff val="15000"/>
                  </a:prstClr>
                </a:solidFill>
                <a:latin typeface="Times New Roman" panose="02020603050405020304" pitchFamily="18" charset="0"/>
                <a:ea typeface="+mj-ea"/>
                <a:cs typeface="Times New Roman" panose="02020603050405020304" pitchFamily="18" charset="0"/>
              </a:rPr>
              <a:t> </a:t>
            </a:r>
            <a:r>
              <a:rPr lang="en-US" dirty="0" smtClean="0">
                <a:solidFill>
                  <a:schemeClr val="tx1"/>
                </a:solidFill>
                <a:latin typeface="Times New Roman" pitchFamily="18" charset="0"/>
                <a:cs typeface="Times New Roman" pitchFamily="18" charset="0"/>
              </a:rPr>
              <a:t>●</a:t>
            </a:r>
            <a:r>
              <a:rPr lang="kk-KZ" dirty="0" smtClean="0">
                <a:solidFill>
                  <a:schemeClr val="tx1"/>
                </a:solidFill>
                <a:latin typeface="Times New Roman" pitchFamily="18" charset="0"/>
                <a:cs typeface="Times New Roman" pitchFamily="18" charset="0"/>
              </a:rPr>
              <a:t> Алдыңғы орындалған тапсырмаларды негізге алады; </a:t>
            </a:r>
          </a:p>
          <a:p>
            <a:pPr lvl="0"/>
            <a:r>
              <a:rPr lang="en-US" dirty="0">
                <a:solidFill>
                  <a:schemeClr val="tx1"/>
                </a:solidFill>
                <a:latin typeface="Times New Roman" pitchFamily="18" charset="0"/>
                <a:cs typeface="Times New Roman" pitchFamily="18" charset="0"/>
              </a:rPr>
              <a:t>●</a:t>
            </a:r>
            <a:r>
              <a:rPr lang="kk-KZ" dirty="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Автор стиліне баға береді </a:t>
            </a:r>
            <a:r>
              <a:rPr lang="kk-KZ" sz="2400" dirty="0" smtClean="0">
                <a:solidFill>
                  <a:schemeClr val="tx1"/>
                </a:solidFill>
                <a:latin typeface="Times New Roman" pitchFamily="18" charset="0"/>
                <a:cs typeface="Times New Roman" pitchFamily="18" charset="0"/>
              </a:rPr>
              <a:t> </a:t>
            </a:r>
          </a:p>
          <a:p>
            <a:endParaRPr lang="kk-KZ" b="1" dirty="0" smtClean="0">
              <a:latin typeface="Times New Roman" pitchFamily="18" charset="0"/>
              <a:cs typeface="Times New Roman" pitchFamily="18" charset="0"/>
            </a:endParaRPr>
          </a:p>
          <a:p>
            <a:pPr algn="ctr"/>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9974" y="3147853"/>
            <a:ext cx="1754346" cy="2665217"/>
          </a:xfrm>
          <a:prstGeom prst="ellipse">
            <a:avLst/>
          </a:prstGeom>
          <a:ln>
            <a:noFill/>
          </a:ln>
          <a:effectLst>
            <a:softEdge rad="112500"/>
          </a:effectLst>
        </p:spPr>
      </p:pic>
    </p:spTree>
    <p:extLst>
      <p:ext uri="{BB962C8B-B14F-4D97-AF65-F5344CB8AC3E}">
        <p14:creationId xmlns:p14="http://schemas.microsoft.com/office/powerpoint/2010/main" val="241587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0579" y="553792"/>
            <a:ext cx="10974034" cy="1094386"/>
          </a:xfrm>
        </p:spPr>
        <p:txBody>
          <a:bodyPr>
            <a:noAutofit/>
          </a:bodyPr>
          <a:lstStyle/>
          <a:p>
            <a:pPr algn="ctr"/>
            <a:r>
              <a:rPr lang="kk-KZ" sz="3600" b="1" dirty="0" smtClean="0">
                <a:latin typeface="Times New Roman" panose="02020603050405020304" pitchFamily="18" charset="0"/>
              </a:rPr>
              <a:t/>
            </a:r>
            <a:br>
              <a:rPr lang="kk-KZ" sz="3600" b="1" dirty="0" smtClean="0">
                <a:latin typeface="Times New Roman" panose="02020603050405020304" pitchFamily="18" charset="0"/>
              </a:rPr>
            </a:b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652530" y="671331"/>
            <a:ext cx="10037900" cy="4524315"/>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	ӨЗІҢДІ ТЕКСЕР.</a:t>
            </a:r>
            <a:r>
              <a:rPr lang="en-US"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Алдыңғы орындалған тапсырмаларды негізге ала отырып,  автор стилін анықтап, 3-5 сөйлеммен баға беріңіз. </a:t>
            </a:r>
          </a:p>
          <a:p>
            <a:endParaRPr lang="en-US" sz="2400" b="1" dirty="0" smtClean="0">
              <a:latin typeface="Times New Roman" pitchFamily="18" charset="0"/>
              <a:cs typeface="Times New Roman" pitchFamily="18" charset="0"/>
            </a:endParaRPr>
          </a:p>
          <a:p>
            <a:pPr algn="just"/>
            <a:r>
              <a:rPr lang="kk-KZ" sz="2400" dirty="0" smtClean="0">
                <a:latin typeface="Times New Roman" pitchFamily="18" charset="0"/>
                <a:cs typeface="Times New Roman" pitchFamily="18" charset="0"/>
              </a:rPr>
              <a:t>	Автор шығармада өз заманының тарихи шындығын, ішкі сырын, қасиетін ашып жазуда көркемдегіш құралдарды шебер пайдаланған. Ол қолданған перифраз, сарказм, ирония, т.б. тәсілдер автордың тілі мен стиліне біршама бояу қосады. Автор отбасылық тәрбиені сипаттауда мақал-мәтелдер мен тұрақты сөз тіркестерін де ұтымды қолданады. Ауыл өмірін сипаттауда теңеу мен эпиттерді пайдалана отырып, әсерлі суреттейді. Мұндай қолданыстар автордың өзіндік стилі мен ерекшелігін аңғартады. </a:t>
            </a:r>
            <a:endParaRPr lang="en-US" sz="2400" dirty="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p:txBody>
      </p:sp>
      <p:pic>
        <p:nvPicPr>
          <p:cNvPr id="8" name="Рисунок 7" descr="ÐÐ°ÑÑÐ¸Ð½ÐºÐ¸ Ð¿Ð¾ Ð·Ð°Ð¿ÑÐ¾ÑÑ Ð¸Ð½Ð´Ð¸Ð²Ð¸Ð´ÑÐ°Ð»ÑÐ½Ð°Ñ ÑÐ°Ð±Ð¾ÑÐ° ÐºÐ°ÑÑÐ¸Ð½ÐºÐ¸"/>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4157" y="4606724"/>
            <a:ext cx="1476273" cy="1805651"/>
          </a:xfrm>
          <a:prstGeom prst="rect">
            <a:avLst/>
          </a:prstGeom>
          <a:noFill/>
          <a:ln>
            <a:noFill/>
          </a:ln>
        </p:spPr>
      </p:pic>
    </p:spTree>
    <p:extLst>
      <p:ext uri="{BB962C8B-B14F-4D97-AF65-F5344CB8AC3E}">
        <p14:creationId xmlns:p14="http://schemas.microsoft.com/office/powerpoint/2010/main" val="29799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0579" y="553792"/>
            <a:ext cx="10974034" cy="1094386"/>
          </a:xfrm>
        </p:spPr>
        <p:txBody>
          <a:bodyPr>
            <a:noAutofit/>
          </a:bodyPr>
          <a:lstStyle/>
          <a:p>
            <a:pPr algn="ctr"/>
            <a:r>
              <a:rPr lang="kk-KZ" sz="3600" b="1" dirty="0" smtClean="0">
                <a:latin typeface="Times New Roman" panose="02020603050405020304" pitchFamily="18" charset="0"/>
              </a:rPr>
              <a:t/>
            </a:r>
            <a:br>
              <a:rPr lang="kk-KZ" sz="3600" b="1" dirty="0" smtClean="0">
                <a:latin typeface="Times New Roman" panose="02020603050405020304" pitchFamily="18" charset="0"/>
              </a:rPr>
            </a:b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652530" y="671331"/>
            <a:ext cx="10037900" cy="461665"/>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p:txBody>
      </p:sp>
      <p:sp>
        <p:nvSpPr>
          <p:cNvPr id="6" name="TextBox 5"/>
          <p:cNvSpPr txBox="1"/>
          <p:nvPr/>
        </p:nvSpPr>
        <p:spPr>
          <a:xfrm>
            <a:off x="782664" y="170481"/>
            <a:ext cx="8265401" cy="2677656"/>
          </a:xfrm>
          <a:prstGeom prst="rect">
            <a:avLst/>
          </a:prstGeom>
          <a:noFill/>
        </p:spPr>
        <p:txBody>
          <a:bodyPr wrap="square" rtlCol="0">
            <a:spAutoFit/>
          </a:bodyPr>
          <a:lstStyle/>
          <a:p>
            <a:r>
              <a:rPr lang="kk-KZ" dirty="0" smtClean="0"/>
              <a:t>				</a:t>
            </a:r>
            <a:r>
              <a:rPr lang="kk-KZ" sz="2400" b="1" dirty="0" smtClean="0">
                <a:solidFill>
                  <a:srgbClr val="FF0000"/>
                </a:solidFill>
                <a:latin typeface="Times New Roman" pitchFamily="18" charset="0"/>
                <a:cs typeface="Times New Roman" pitchFamily="18" charset="0"/>
              </a:rPr>
              <a:t>Қорытынды: </a:t>
            </a:r>
          </a:p>
          <a:p>
            <a:pPr algn="ctr"/>
            <a:r>
              <a:rPr lang="kk-KZ" sz="2400" dirty="0" smtClean="0">
                <a:latin typeface="Times New Roman" pitchFamily="18" charset="0"/>
                <a:cs typeface="Times New Roman" pitchFamily="18" charset="0"/>
              </a:rPr>
              <a:t>● Үзіндіден </a:t>
            </a:r>
            <a:r>
              <a:rPr lang="kk-KZ" sz="2400" dirty="0">
                <a:latin typeface="Times New Roman" pitchFamily="18" charset="0"/>
                <a:cs typeface="Times New Roman" pitchFamily="18" charset="0"/>
              </a:rPr>
              <a:t>көркемдегіш құралдарды </a:t>
            </a:r>
            <a:r>
              <a:rPr lang="kk-KZ" sz="2400" dirty="0" smtClean="0">
                <a:latin typeface="Times New Roman" pitchFamily="18" charset="0"/>
                <a:cs typeface="Times New Roman" pitchFamily="18" charset="0"/>
              </a:rPr>
              <a:t>табуып, атауымен сәйкестендірдік;</a:t>
            </a:r>
            <a:endParaRPr lang="kk-KZ" sz="2400" dirty="0">
              <a:latin typeface="Times New Roman" pitchFamily="18" charset="0"/>
              <a:cs typeface="Times New Roman" pitchFamily="18" charset="0"/>
            </a:endParaRPr>
          </a:p>
          <a:p>
            <a:pPr algn="ctr"/>
            <a:r>
              <a:rPr lang="kk-KZ" sz="2400" dirty="0" smtClean="0">
                <a:latin typeface="Times New Roman" pitchFamily="18" charset="0"/>
                <a:cs typeface="Times New Roman" pitchFamily="18" charset="0"/>
              </a:rPr>
              <a:t>● Шығарма үзіндісінен </a:t>
            </a:r>
            <a:r>
              <a:rPr lang="kk-KZ" sz="2400" dirty="0">
                <a:latin typeface="Times New Roman" panose="02020603050405020304" pitchFamily="18" charset="0"/>
                <a:cs typeface="Times New Roman" panose="02020603050405020304" pitchFamily="18" charset="0"/>
              </a:rPr>
              <a:t>тұрақты сөз тіркестері мен мақал-мәтелдерді теріп </a:t>
            </a:r>
            <a:r>
              <a:rPr lang="kk-KZ" sz="2400" dirty="0" smtClean="0">
                <a:latin typeface="Times New Roman" panose="02020603050405020304" pitchFamily="18" charset="0"/>
                <a:cs typeface="Times New Roman" panose="02020603050405020304" pitchFamily="18" charset="0"/>
              </a:rPr>
              <a:t>жаздық;</a:t>
            </a:r>
          </a:p>
          <a:p>
            <a:pPr lvl="0" algn="ctr"/>
            <a:r>
              <a:rPr lang="kk-KZ" sz="2400" dirty="0">
                <a:latin typeface="Times New Roman" pitchFamily="18" charset="0"/>
                <a:cs typeface="Times New Roman" pitchFamily="18" charset="0"/>
              </a:rPr>
              <a:t>● </a:t>
            </a:r>
            <a:r>
              <a:rPr lang="kk-KZ" sz="2400" dirty="0" smtClean="0">
                <a:latin typeface="Times New Roman" pitchFamily="18" charset="0"/>
                <a:cs typeface="Times New Roman" pitchFamily="18" charset="0"/>
              </a:rPr>
              <a:t>Мақал-мәтелдердің </a:t>
            </a:r>
            <a:r>
              <a:rPr lang="kk-KZ" sz="2400" dirty="0">
                <a:latin typeface="Times New Roman" pitchFamily="18" charset="0"/>
                <a:cs typeface="Times New Roman" pitchFamily="18" charset="0"/>
              </a:rPr>
              <a:t>мағынасын ашып </a:t>
            </a:r>
            <a:r>
              <a:rPr lang="kk-KZ" sz="2400" dirty="0" smtClean="0">
                <a:latin typeface="Times New Roman" pitchFamily="18" charset="0"/>
                <a:cs typeface="Times New Roman" pitchFamily="18" charset="0"/>
              </a:rPr>
              <a:t>жаздық;</a:t>
            </a:r>
          </a:p>
          <a:p>
            <a:pPr algn="ctr"/>
            <a:r>
              <a:rPr lang="kk-KZ" sz="2400" dirty="0">
                <a:latin typeface="Times New Roman" pitchFamily="18" charset="0"/>
                <a:cs typeface="Times New Roman" pitchFamily="18" charset="0"/>
              </a:rPr>
              <a:t>● Автор стиліне баға </a:t>
            </a:r>
            <a:r>
              <a:rPr lang="kk-KZ" sz="2400" dirty="0" smtClean="0">
                <a:latin typeface="Times New Roman" pitchFamily="18" charset="0"/>
                <a:cs typeface="Times New Roman" pitchFamily="18" charset="0"/>
              </a:rPr>
              <a:t>бердік.  </a:t>
            </a:r>
            <a:endParaRPr lang="kk-KZ" dirty="0" smtClean="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065" y="170481"/>
            <a:ext cx="3143935" cy="2821682"/>
          </a:xfrm>
          <a:prstGeom prst="rect">
            <a:avLst/>
          </a:prstGeom>
        </p:spPr>
      </p:pic>
      <p:sp>
        <p:nvSpPr>
          <p:cNvPr id="9" name="Блок-схема: альтернативный процесс 8"/>
          <p:cNvSpPr/>
          <p:nvPr/>
        </p:nvSpPr>
        <p:spPr>
          <a:xfrm>
            <a:off x="2107769" y="3161654"/>
            <a:ext cx="9647695" cy="3239146"/>
          </a:xfrm>
          <a:prstGeom prst="flowChartAlternateProcess">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rgbClr val="545454"/>
                </a:solidFill>
                <a:latin typeface="Times New Roman" pitchFamily="18" charset="0"/>
                <a:cs typeface="Times New Roman" pitchFamily="18" charset="0"/>
              </a:rPr>
              <a:t> </a:t>
            </a:r>
            <a:r>
              <a:rPr lang="ru-RU" sz="1200" dirty="0" smtClean="0">
                <a:solidFill>
                  <a:srgbClr val="545454"/>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Жазушының</a:t>
            </a:r>
            <a:r>
              <a:rPr lang="ru-RU" dirty="0" smtClean="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стилі</a:t>
            </a:r>
            <a:r>
              <a:rPr lang="ru-RU" dirty="0">
                <a:solidFill>
                  <a:schemeClr val="tx1"/>
                </a:solidFill>
                <a:latin typeface="Times New Roman" pitchFamily="18" charset="0"/>
                <a:cs typeface="Times New Roman" pitchFamily="18" charset="0"/>
              </a:rPr>
              <a:t> – </a:t>
            </a:r>
            <a:r>
              <a:rPr lang="ru-RU" dirty="0" err="1">
                <a:solidFill>
                  <a:schemeClr val="tx1"/>
                </a:solidFill>
                <a:latin typeface="Times New Roman" pitchFamily="18" charset="0"/>
                <a:cs typeface="Times New Roman" pitchFamily="18" charset="0"/>
              </a:rPr>
              <a:t>көркем</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шығарма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жазу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үстінде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қалыптасатын</a:t>
            </a:r>
            <a:r>
              <a:rPr lang="ru-RU" dirty="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өзіндік</a:t>
            </a:r>
            <a:r>
              <a:rPr lang="ru-RU" dirty="0" smtClean="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мәнері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сөз</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қолдану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тәсілдері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Жазушыньщ</a:t>
            </a:r>
            <a:r>
              <a:rPr lang="ru-RU" dirty="0">
                <a:solidFill>
                  <a:schemeClr val="tx1"/>
                </a:solidFill>
                <a:latin typeface="Times New Roman" pitchFamily="18" charset="0"/>
                <a:cs typeface="Times New Roman" pitchFamily="18" charset="0"/>
              </a:rPr>
              <a:t> стиль </a:t>
            </a:r>
            <a:r>
              <a:rPr lang="ru-RU" dirty="0" err="1">
                <a:solidFill>
                  <a:schemeClr val="tx1"/>
                </a:solidFill>
                <a:latin typeface="Times New Roman" pitchFamily="18" charset="0"/>
                <a:cs typeface="Times New Roman" pitchFamily="18" charset="0"/>
              </a:rPr>
              <a:t>ерекшелігі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оның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өзінін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өмір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тануына</a:t>
            </a:r>
            <a:r>
              <a:rPr lang="ru-RU" dirty="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шығармасының</a:t>
            </a:r>
            <a:r>
              <a:rPr lang="ru-RU" dirty="0" smtClean="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идеялық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мазңұнына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сай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жалпы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халықтық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тіл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қазынасын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меңгеріп</a:t>
            </a:r>
            <a:r>
              <a:rPr lang="ru-RU" dirty="0">
                <a:solidFill>
                  <a:schemeClr val="tx1"/>
                </a:solidFill>
                <a:latin typeface="Times New Roman" pitchFamily="18" charset="0"/>
                <a:cs typeface="Times New Roman" pitchFamily="18" charset="0"/>
              </a:rPr>
              <a:t>, оны </a:t>
            </a:r>
            <a:r>
              <a:rPr lang="ru-RU" dirty="0" err="1">
                <a:solidFill>
                  <a:schemeClr val="tx1"/>
                </a:solidFill>
                <a:latin typeface="Times New Roman" pitchFamily="18" charset="0"/>
                <a:cs typeface="Times New Roman" pitchFamily="18" charset="0"/>
              </a:rPr>
              <a:t>қалай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қолданғандығынан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байқалады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Әр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ақын-жазушылардың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өзіндік</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ерекшелігі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болады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Ақын-жазушылардың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өзіндік</a:t>
            </a:r>
            <a:r>
              <a:rPr lang="ru-RU" dirty="0">
                <a:solidFill>
                  <a:schemeClr val="tx1"/>
                </a:solidFill>
                <a:latin typeface="Times New Roman" pitchFamily="18" charset="0"/>
                <a:cs typeface="Times New Roman" pitchFamily="18" charset="0"/>
              </a:rPr>
              <a:t> стиль </a:t>
            </a:r>
            <a:r>
              <a:rPr lang="ru-RU" dirty="0" err="1">
                <a:solidFill>
                  <a:schemeClr val="tx1"/>
                </a:solidFill>
                <a:latin typeface="Times New Roman" pitchFamily="18" charset="0"/>
                <a:cs typeface="Times New Roman" pitchFamily="18" charset="0"/>
              </a:rPr>
              <a:t>ерекшеліктері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жазу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мәнері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жалпы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халықтық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тілдің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негізінде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қалыптасып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жетіледі</a:t>
            </a:r>
            <a:r>
              <a:rPr lang="ru-RU" dirty="0">
                <a:solidFill>
                  <a:schemeClr val="tx1"/>
                </a:solidFill>
                <a:latin typeface="Times New Roman" pitchFamily="18" charset="0"/>
                <a:cs typeface="Times New Roman" pitchFamily="18" charset="0"/>
              </a:rPr>
              <a:t>.</a:t>
            </a:r>
            <a:r>
              <a:rPr lang="ru-RU" dirty="0">
                <a:solidFill>
                  <a:srgbClr val="545454"/>
                </a:solidFill>
                <a:latin typeface="Times New Roman" pitchFamily="18" charset="0"/>
                <a:cs typeface="Times New Roman" pitchFamily="18" charset="0"/>
              </a:rPr>
              <a:t>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Жазушынын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тілі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өзіндік</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индивидуальды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стилі</a:t>
            </a:r>
            <a:r>
              <a:rPr lang="ru-RU" dirty="0">
                <a:solidFill>
                  <a:schemeClr val="tx1"/>
                </a:solidFill>
                <a:latin typeface="Times New Roman" pitchFamily="18" charset="0"/>
                <a:cs typeface="Times New Roman" pitchFamily="18" charset="0"/>
              </a:rPr>
              <a:t> — </a:t>
            </a:r>
            <a:r>
              <a:rPr lang="ru-RU" dirty="0" err="1">
                <a:solidFill>
                  <a:schemeClr val="tx1"/>
                </a:solidFill>
                <a:latin typeface="Times New Roman" pitchFamily="18" charset="0"/>
                <a:cs typeface="Times New Roman" pitchFamily="18" charset="0"/>
              </a:rPr>
              <a:t>ол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сол</a:t>
            </a:r>
            <a:r>
              <a:rPr lang="ru-RU" dirty="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дәуірдегі</a:t>
            </a:r>
            <a:r>
              <a:rPr lang="ru-RU" dirty="0" smtClean="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көркем</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әдебиетке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тән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тілдік</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тәсілдерді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өзінің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эстетикалық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талғамына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сай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өзінше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пайдаланып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дамыту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жүйесі</a:t>
            </a:r>
            <a:r>
              <a:rPr lang="ru-RU"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40307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0579" y="553792"/>
            <a:ext cx="10974034" cy="1094386"/>
          </a:xfrm>
        </p:spPr>
        <p:txBody>
          <a:bodyPr>
            <a:noAutofit/>
          </a:bodyPr>
          <a:lstStyle/>
          <a:p>
            <a:pPr algn="ctr"/>
            <a:r>
              <a:rPr lang="kk-KZ" sz="3600" b="1" dirty="0" smtClean="0">
                <a:latin typeface="Times New Roman" panose="02020603050405020304" pitchFamily="18" charset="0"/>
              </a:rPr>
              <a:t/>
            </a:r>
            <a:br>
              <a:rPr lang="kk-KZ" sz="3600" b="1" dirty="0" smtClean="0">
                <a:latin typeface="Times New Roman" panose="02020603050405020304" pitchFamily="18" charset="0"/>
              </a:rPr>
            </a:b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Вертикальный свиток 6"/>
          <p:cNvSpPr/>
          <p:nvPr/>
        </p:nvSpPr>
        <p:spPr>
          <a:xfrm>
            <a:off x="2828441" y="1821051"/>
            <a:ext cx="6323308" cy="4091916"/>
          </a:xfrm>
          <a:prstGeom prst="vertic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k-KZ" sz="2400" b="1" dirty="0">
                <a:solidFill>
                  <a:prstClr val="black"/>
                </a:solidFill>
                <a:latin typeface="Times New Roman" pitchFamily="18" charset="0"/>
                <a:cs typeface="Times New Roman" pitchFamily="18" charset="0"/>
              </a:rPr>
              <a:t> </a:t>
            </a:r>
            <a:r>
              <a:rPr lang="kk-KZ" sz="2400" b="1" dirty="0" smtClean="0">
                <a:solidFill>
                  <a:prstClr val="black"/>
                </a:solidFill>
                <a:latin typeface="Times New Roman" pitchFamily="18" charset="0"/>
                <a:cs typeface="Times New Roman" pitchFamily="18" charset="0"/>
              </a:rPr>
              <a:t>  	      Қосымша тапсырма</a:t>
            </a:r>
          </a:p>
          <a:p>
            <a:pPr lvl="0"/>
            <a:endParaRPr lang="kk-KZ" sz="2400" b="1" dirty="0">
              <a:solidFill>
                <a:prstClr val="black"/>
              </a:solidFill>
              <a:latin typeface="Times New Roman" pitchFamily="18" charset="0"/>
              <a:cs typeface="Times New Roman" pitchFamily="18" charset="0"/>
            </a:endParaRPr>
          </a:p>
          <a:p>
            <a:pPr lvl="0"/>
            <a:endParaRPr lang="kk-KZ" sz="2400" b="1" dirty="0" smtClean="0">
              <a:solidFill>
                <a:prstClr val="black"/>
              </a:solidFill>
              <a:latin typeface="Times New Roman" pitchFamily="18" charset="0"/>
              <a:cs typeface="Times New Roman" pitchFamily="18" charset="0"/>
            </a:endParaRPr>
          </a:p>
          <a:p>
            <a:pPr lvl="0"/>
            <a:r>
              <a:rPr lang="kk-KZ" sz="2400" b="1" dirty="0" smtClean="0">
                <a:solidFill>
                  <a:prstClr val="black"/>
                </a:solidFill>
                <a:latin typeface="Times New Roman" pitchFamily="18" charset="0"/>
                <a:cs typeface="Times New Roman" pitchFamily="18" charset="0"/>
              </a:rPr>
              <a:t> 	Түсіндірме 	сөздікті пайдаланып, жазушы 	тілінің сөздігін құрастырыңыз.  </a:t>
            </a:r>
            <a:endParaRPr lang="kk-KZ" sz="2400" b="1" dirty="0">
              <a:solidFill>
                <a:prstClr val="black"/>
              </a:solidFill>
              <a:latin typeface="Times New Roman" pitchFamily="18" charset="0"/>
              <a:cs typeface="Times New Roman"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642" y="3792200"/>
            <a:ext cx="2293042" cy="2779362"/>
          </a:xfrm>
          <a:prstGeom prst="rect">
            <a:avLst/>
          </a:prstGeom>
        </p:spPr>
      </p:pic>
    </p:spTree>
    <p:extLst>
      <p:ext uri="{BB962C8B-B14F-4D97-AF65-F5344CB8AC3E}">
        <p14:creationId xmlns:p14="http://schemas.microsoft.com/office/powerpoint/2010/main" val="70310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30496" y="526500"/>
            <a:ext cx="8284684" cy="4838716"/>
          </a:xfrm>
        </p:spPr>
        <p:txBody>
          <a:bodyPr>
            <a:normAutofit fontScale="92500"/>
          </a:bodyPr>
          <a:lstStyle/>
          <a:p>
            <a:pPr lvl="0"/>
            <a:endParaRPr lang="kk-KZ" sz="2800" dirty="0" smtClean="0">
              <a:solidFill>
                <a:srgbClr val="000000"/>
              </a:solidFill>
              <a:latin typeface="Times New Roman" panose="02020603050405020304" pitchFamily="18" charset="0"/>
              <a:ea typeface="Times New Roman" panose="02020603050405020304" pitchFamily="18" charset="0"/>
            </a:endParaRPr>
          </a:p>
          <a:p>
            <a:pPr lvl="0" algn="ctr"/>
            <a:r>
              <a:rPr lang="kk-KZ" sz="2400" b="1" dirty="0" smtClean="0">
                <a:solidFill>
                  <a:schemeClr val="tx1"/>
                </a:solidFill>
                <a:latin typeface="Times New Roman" pitchFamily="18" charset="0"/>
                <a:ea typeface="Calibri" panose="020F0502020204030204" pitchFamily="34" charset="0"/>
                <a:cs typeface="Times New Roman" pitchFamily="18" charset="0"/>
              </a:rPr>
              <a:t>	Оқу мақсаты: </a:t>
            </a:r>
            <a:r>
              <a:rPr lang="kk-KZ" sz="2400" dirty="0" smtClean="0">
                <a:solidFill>
                  <a:schemeClr val="tx1"/>
                </a:solidFill>
                <a:latin typeface="Times New Roman" pitchFamily="18" charset="0"/>
                <a:ea typeface="Calibri" panose="020F0502020204030204" pitchFamily="34" charset="0"/>
                <a:cs typeface="Times New Roman" pitchFamily="18" charset="0"/>
              </a:rPr>
              <a:t>А/И 3 шығармадағы көркемдегіш құралдардың (психологиялық параллелизм, перифраз, сатира, ирония, гротеск, эллипсис) қолданысын талдай отырып, автор стилін анықтау.</a:t>
            </a:r>
          </a:p>
          <a:p>
            <a:pPr lvl="0" algn="ctr"/>
            <a:endParaRPr lang="kk-KZ" sz="2400" dirty="0" smtClean="0">
              <a:solidFill>
                <a:schemeClr val="tx1"/>
              </a:solidFill>
              <a:latin typeface="Times New Roman" pitchFamily="18" charset="0"/>
              <a:ea typeface="Calibri" panose="020F0502020204030204" pitchFamily="34" charset="0"/>
              <a:cs typeface="Times New Roman" pitchFamily="18" charset="0"/>
            </a:endParaRPr>
          </a:p>
          <a:p>
            <a:pPr lvl="0" algn="ctr"/>
            <a:r>
              <a:rPr lang="kk-KZ" sz="2400" b="1" dirty="0" smtClean="0">
                <a:solidFill>
                  <a:schemeClr val="tx1"/>
                </a:solidFill>
                <a:latin typeface="Times New Roman" pitchFamily="18" charset="0"/>
                <a:ea typeface="Calibri" panose="020F0502020204030204" pitchFamily="34" charset="0"/>
                <a:cs typeface="Times New Roman" pitchFamily="18" charset="0"/>
              </a:rPr>
              <a:t>	Сабақ </a:t>
            </a:r>
            <a:r>
              <a:rPr lang="kk-KZ" sz="2400" b="1" dirty="0">
                <a:solidFill>
                  <a:schemeClr val="tx1"/>
                </a:solidFill>
                <a:latin typeface="Times New Roman" pitchFamily="18" charset="0"/>
                <a:ea typeface="Calibri" panose="020F0502020204030204" pitchFamily="34" charset="0"/>
                <a:cs typeface="Times New Roman" pitchFamily="18" charset="0"/>
              </a:rPr>
              <a:t>мақсаты: </a:t>
            </a:r>
            <a:r>
              <a:rPr lang="kk-KZ" sz="2400" dirty="0">
                <a:solidFill>
                  <a:schemeClr val="tx1"/>
                </a:solidFill>
                <a:latin typeface="Times New Roman" pitchFamily="18" charset="0"/>
                <a:ea typeface="Calibri" panose="020F0502020204030204" pitchFamily="34" charset="0"/>
                <a:cs typeface="Times New Roman" pitchFamily="18" charset="0"/>
              </a:rPr>
              <a:t>Ш</a:t>
            </a:r>
            <a:r>
              <a:rPr lang="kk-KZ" sz="2400" dirty="0" smtClean="0">
                <a:solidFill>
                  <a:schemeClr val="tx1"/>
                </a:solidFill>
                <a:latin typeface="Times New Roman" pitchFamily="18" charset="0"/>
                <a:ea typeface="Calibri" panose="020F0502020204030204" pitchFamily="34" charset="0"/>
                <a:cs typeface="Times New Roman" pitchFamily="18" charset="0"/>
              </a:rPr>
              <a:t>ығармадағы </a:t>
            </a:r>
            <a:r>
              <a:rPr lang="kk-KZ" sz="2400" dirty="0">
                <a:solidFill>
                  <a:schemeClr val="tx1"/>
                </a:solidFill>
                <a:latin typeface="Times New Roman" pitchFamily="18" charset="0"/>
                <a:ea typeface="Calibri" panose="020F0502020204030204" pitchFamily="34" charset="0"/>
                <a:cs typeface="Times New Roman" pitchFamily="18" charset="0"/>
              </a:rPr>
              <a:t>көркемдегіш құралдардың </a:t>
            </a:r>
            <a:r>
              <a:rPr lang="kk-KZ" sz="2400" dirty="0" smtClean="0">
                <a:solidFill>
                  <a:schemeClr val="tx1"/>
                </a:solidFill>
                <a:latin typeface="Times New Roman" pitchFamily="18" charset="0"/>
                <a:ea typeface="Calibri" panose="020F0502020204030204" pitchFamily="34" charset="0"/>
                <a:cs typeface="Times New Roman" pitchFamily="18" charset="0"/>
              </a:rPr>
              <a:t>қолданысын </a:t>
            </a:r>
            <a:r>
              <a:rPr lang="kk-KZ" sz="2400" dirty="0">
                <a:solidFill>
                  <a:schemeClr val="tx1"/>
                </a:solidFill>
                <a:latin typeface="Times New Roman" pitchFamily="18" charset="0"/>
                <a:ea typeface="Calibri" panose="020F0502020204030204" pitchFamily="34" charset="0"/>
                <a:cs typeface="Times New Roman" pitchFamily="18" charset="0"/>
              </a:rPr>
              <a:t>талдай отырып, автор стилін </a:t>
            </a:r>
            <a:r>
              <a:rPr lang="kk-KZ" sz="2400" dirty="0" smtClean="0">
                <a:solidFill>
                  <a:schemeClr val="tx1"/>
                </a:solidFill>
                <a:latin typeface="Times New Roman" pitchFamily="18" charset="0"/>
                <a:ea typeface="Calibri" panose="020F0502020204030204" pitchFamily="34" charset="0"/>
                <a:cs typeface="Times New Roman" pitchFamily="18" charset="0"/>
              </a:rPr>
              <a:t>анықтайды.</a:t>
            </a:r>
            <a:endParaRPr lang="kk-KZ" sz="2400" dirty="0">
              <a:solidFill>
                <a:schemeClr val="tx1"/>
              </a:solidFill>
              <a:latin typeface="Times New Roman" pitchFamily="18" charset="0"/>
              <a:ea typeface="Calibri" panose="020F0502020204030204" pitchFamily="34" charset="0"/>
              <a:cs typeface="Times New Roman" pitchFamily="18" charset="0"/>
            </a:endParaRPr>
          </a:p>
          <a:p>
            <a:pPr lvl="0" algn="ctr"/>
            <a:r>
              <a:rPr lang="kk-KZ" sz="2400" b="1" dirty="0" smtClean="0">
                <a:solidFill>
                  <a:schemeClr val="tx1"/>
                </a:solidFill>
                <a:latin typeface="Times New Roman" pitchFamily="18" charset="0"/>
                <a:ea typeface="Calibri" panose="020F0502020204030204" pitchFamily="34" charset="0"/>
                <a:cs typeface="Times New Roman" pitchFamily="18" charset="0"/>
              </a:rPr>
              <a:t>Бағалау критерийі:</a:t>
            </a:r>
          </a:p>
          <a:p>
            <a:pPr lvl="0" algn="ctr"/>
            <a:r>
              <a:rPr lang="kk-KZ" sz="2400" dirty="0" smtClean="0">
                <a:solidFill>
                  <a:prstClr val="black"/>
                </a:solidFill>
                <a:latin typeface="Times New Roman" pitchFamily="18" charset="0"/>
                <a:ea typeface="Calibri" panose="020F0502020204030204" pitchFamily="34" charset="0"/>
                <a:cs typeface="Times New Roman" pitchFamily="18" charset="0"/>
              </a:rPr>
              <a:t>●</a:t>
            </a:r>
            <a:r>
              <a:rPr lang="en-US" sz="2400" dirty="0" smtClean="0">
                <a:solidFill>
                  <a:prstClr val="black"/>
                </a:solidFill>
                <a:latin typeface="Times New Roman" pitchFamily="18" charset="0"/>
                <a:ea typeface="Calibri" panose="020F0502020204030204" pitchFamily="34" charset="0"/>
                <a:cs typeface="Times New Roman" pitchFamily="18" charset="0"/>
              </a:rPr>
              <a:t> </a:t>
            </a:r>
            <a:r>
              <a:rPr lang="kk-KZ" sz="2400" dirty="0" smtClean="0">
                <a:solidFill>
                  <a:prstClr val="black"/>
                </a:solidFill>
                <a:latin typeface="Times New Roman" pitchFamily="18" charset="0"/>
                <a:ea typeface="Calibri" panose="020F0502020204030204" pitchFamily="34" charset="0"/>
                <a:cs typeface="Times New Roman" pitchFamily="18" charset="0"/>
              </a:rPr>
              <a:t>Шығармадағы көркемдегіш құралдардың қолданысын талдайды;</a:t>
            </a:r>
          </a:p>
          <a:p>
            <a:pPr lvl="0" algn="ctr"/>
            <a:r>
              <a:rPr lang="kk-KZ" sz="2400" dirty="0" smtClean="0">
                <a:solidFill>
                  <a:prstClr val="black"/>
                </a:solidFill>
                <a:latin typeface="Times New Roman" pitchFamily="18" charset="0"/>
                <a:ea typeface="Calibri" panose="020F0502020204030204" pitchFamily="34" charset="0"/>
                <a:cs typeface="Times New Roman" pitchFamily="18" charset="0"/>
              </a:rPr>
              <a:t>● Автор стилін анықтайды. </a:t>
            </a:r>
            <a:endParaRPr lang="kk-KZ" sz="2400" dirty="0" smtClean="0">
              <a:solidFill>
                <a:schemeClr val="tx1"/>
              </a:solidFill>
              <a:latin typeface="Times New Roman" pitchFamily="18" charset="0"/>
              <a:ea typeface="Calibri" panose="020F0502020204030204" pitchFamily="34" charset="0"/>
              <a:cs typeface="Times New Roman" pitchFamily="18" charset="0"/>
            </a:endParaRPr>
          </a:p>
          <a:p>
            <a:pPr lvl="0" algn="ctr"/>
            <a:endParaRPr lang="ru-RU" sz="2400" dirty="0">
              <a:solidFill>
                <a:schemeClr val="tx1"/>
              </a:solidFill>
              <a:latin typeface="Times New Roman" pitchFamily="18" charset="0"/>
              <a:ea typeface="Calibri" panose="020F0502020204030204" pitchFamily="34" charset="0"/>
              <a:cs typeface="Times New Roman" pitchFamily="18" charset="0"/>
            </a:endParaRPr>
          </a:p>
          <a:p>
            <a:endParaRPr lang="ru-RU" dirty="0"/>
          </a:p>
        </p:txBody>
      </p:sp>
      <p:pic>
        <p:nvPicPr>
          <p:cNvPr id="4" name="Объект 3" descr="http://martebe.kz/wp-content/uploads/2017/04/image2.png">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156786" y="376177"/>
            <a:ext cx="1892460" cy="22570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0190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3" end="3"/>
                                            </p:txEl>
                                          </p:spTgt>
                                        </p:tgtEl>
                                      </p:cBhvr>
                                    </p:animEffect>
                                    <p:animScale>
                                      <p:cBhvr>
                                        <p:cTn id="12" dur="250" autoRev="1" fill="hold"/>
                                        <p:tgtEl>
                                          <p:spTgt spid="3">
                                            <p:txEl>
                                              <p:pRg st="3" end="3"/>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3">
                                            <p:txEl>
                                              <p:pRg st="5" end="5"/>
                                            </p:txEl>
                                          </p:spTgt>
                                        </p:tgtEl>
                                      </p:cBhvr>
                                    </p:animEffect>
                                    <p:animScale>
                                      <p:cBhvr>
                                        <p:cTn id="20" dur="250" autoRev="1" fill="hold"/>
                                        <p:tgtEl>
                                          <p:spTgt spid="3">
                                            <p:txEl>
                                              <p:pRg st="5" end="5"/>
                                            </p:txEl>
                                          </p:spTgt>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3">
                                            <p:txEl>
                                              <p:pRg st="6" end="6"/>
                                            </p:txEl>
                                          </p:spTgt>
                                        </p:tgtEl>
                                      </p:cBhvr>
                                    </p:animEffect>
                                    <p:animScale>
                                      <p:cBhvr>
                                        <p:cTn id="23"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3422" y="974065"/>
            <a:ext cx="11198578" cy="6058912"/>
          </a:xfrm>
        </p:spPr>
        <p:txBody>
          <a:bodyPr>
            <a:normAutofit/>
          </a:bodyPr>
          <a:lstStyle/>
          <a:p>
            <a:pPr algn="ctr"/>
            <a:r>
              <a:rPr lang="kk-KZ" sz="3100" b="1" dirty="0" smtClean="0">
                <a:latin typeface="Times New Roman" panose="02020603050405020304" pitchFamily="18" charset="0"/>
                <a:cs typeface="Times New Roman" panose="02020603050405020304" pitchFamily="18" charset="0"/>
              </a:rPr>
              <a:t>		</a:t>
            </a:r>
            <a:r>
              <a:rPr lang="kk-KZ" sz="3100" b="1" dirty="0">
                <a:latin typeface="Times New Roman" panose="02020603050405020304" pitchFamily="18" charset="0"/>
                <a:cs typeface="Times New Roman" panose="02020603050405020304" pitchFamily="18" charset="0"/>
              </a:rPr>
              <a:t> </a:t>
            </a: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4" name="Прямоугольник с двумя скругленными противолежащими углами 3"/>
          <p:cNvSpPr/>
          <p:nvPr/>
        </p:nvSpPr>
        <p:spPr>
          <a:xfrm>
            <a:off x="2966850" y="246953"/>
            <a:ext cx="4028862" cy="4214878"/>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dirty="0" smtClean="0">
                <a:solidFill>
                  <a:schemeClr val="tx1"/>
                </a:solidFill>
                <a:latin typeface="Times New Roman" panose="02020603050405020304" pitchFamily="18" charset="0"/>
                <a:cs typeface="Times New Roman" panose="02020603050405020304" pitchFamily="18" charset="0"/>
              </a:rPr>
              <a:t>	 Көркем </a:t>
            </a:r>
            <a:r>
              <a:rPr lang="kk-KZ" sz="2000" dirty="0">
                <a:solidFill>
                  <a:schemeClr val="tx1"/>
                </a:solidFill>
                <a:latin typeface="Times New Roman" panose="02020603050405020304" pitchFamily="18" charset="0"/>
                <a:cs typeface="Times New Roman" panose="02020603050405020304" pitchFamily="18" charset="0"/>
              </a:rPr>
              <a:t>шығарма – эстетикалық категория. Ол ең алдымен оқырман сезіміне, оның </a:t>
            </a:r>
            <a:r>
              <a:rPr lang="kk-KZ" sz="2000" dirty="0" smtClean="0">
                <a:solidFill>
                  <a:schemeClr val="tx1"/>
                </a:solidFill>
                <a:latin typeface="Times New Roman" panose="02020603050405020304" pitchFamily="18" charset="0"/>
                <a:cs typeface="Times New Roman" panose="02020603050405020304" pitchFamily="18" charset="0"/>
              </a:rPr>
              <a:t>ой-санасына </a:t>
            </a:r>
            <a:r>
              <a:rPr lang="kk-KZ" sz="2000" dirty="0">
                <a:solidFill>
                  <a:schemeClr val="tx1"/>
                </a:solidFill>
                <a:latin typeface="Times New Roman" panose="02020603050405020304" pitchFamily="18" charset="0"/>
                <a:cs typeface="Times New Roman" panose="02020603050405020304" pitchFamily="18" charset="0"/>
              </a:rPr>
              <a:t>әсер етуі тиіс. </a:t>
            </a:r>
            <a:r>
              <a:rPr lang="kk-KZ" sz="2000" dirty="0" smtClean="0">
                <a:solidFill>
                  <a:schemeClr val="tx1"/>
                </a:solidFill>
                <a:latin typeface="Times New Roman" panose="02020603050405020304" pitchFamily="18" charset="0"/>
                <a:cs typeface="Times New Roman" panose="02020603050405020304" pitchFamily="18" charset="0"/>
              </a:rPr>
              <a:t>Шығармада көріктеуіш </a:t>
            </a:r>
            <a:r>
              <a:rPr lang="kk-KZ" sz="2000" dirty="0">
                <a:solidFill>
                  <a:schemeClr val="tx1"/>
                </a:solidFill>
                <a:latin typeface="Times New Roman" panose="02020603050405020304" pitchFamily="18" charset="0"/>
                <a:cs typeface="Times New Roman" panose="02020603050405020304" pitchFamily="18" charset="0"/>
              </a:rPr>
              <a:t>тілдік құралдардың көп кездесуі, </a:t>
            </a:r>
            <a:r>
              <a:rPr lang="kk-KZ" sz="2000" dirty="0" smtClean="0">
                <a:solidFill>
                  <a:schemeClr val="tx1"/>
                </a:solidFill>
                <a:latin typeface="Times New Roman" panose="02020603050405020304" pitchFamily="18" charset="0"/>
                <a:cs typeface="Times New Roman" panose="02020603050405020304" pitchFamily="18" charset="0"/>
              </a:rPr>
              <a:t>жазушы </a:t>
            </a:r>
            <a:r>
              <a:rPr lang="kk-KZ" sz="2000" dirty="0">
                <a:solidFill>
                  <a:schemeClr val="tx1"/>
                </a:solidFill>
                <a:latin typeface="Times New Roman" panose="02020603050405020304" pitchFamily="18" charset="0"/>
                <a:cs typeface="Times New Roman" panose="02020603050405020304" pitchFamily="18" charset="0"/>
              </a:rPr>
              <a:t>тілінің шеберлігін, орынды сөз оралымдарының ұтымды, қисынды жұмсалу жайын </a:t>
            </a:r>
            <a:r>
              <a:rPr lang="kk-KZ" sz="2000" dirty="0" smtClean="0">
                <a:solidFill>
                  <a:schemeClr val="tx1"/>
                </a:solidFill>
                <a:latin typeface="Times New Roman" panose="02020603050405020304" pitchFamily="18" charset="0"/>
                <a:cs typeface="Times New Roman" panose="02020603050405020304" pitchFamily="18" charset="0"/>
              </a:rPr>
              <a:t>көрсетеді.</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противолежащими углами 5"/>
          <p:cNvSpPr/>
          <p:nvPr/>
        </p:nvSpPr>
        <p:spPr>
          <a:xfrm>
            <a:off x="7411438" y="974066"/>
            <a:ext cx="4548655" cy="512928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dirty="0" smtClean="0">
                <a:solidFill>
                  <a:schemeClr val="tx1"/>
                </a:solidFill>
                <a:latin typeface="Times New Roman" panose="02020603050405020304" pitchFamily="18" charset="0"/>
                <a:cs typeface="Times New Roman" panose="02020603050405020304" pitchFamily="18" charset="0"/>
              </a:rPr>
              <a:t>	Жазушы </a:t>
            </a:r>
            <a:r>
              <a:rPr lang="kk-KZ" sz="2000" dirty="0">
                <a:solidFill>
                  <a:schemeClr val="tx1"/>
                </a:solidFill>
                <a:latin typeface="Times New Roman" panose="02020603050405020304" pitchFamily="18" charset="0"/>
                <a:cs typeface="Times New Roman" panose="02020603050405020304" pitchFamily="18" charset="0"/>
              </a:rPr>
              <a:t>стилі – өзіндік сөз мәнері мен суреткердің өзіне ғана тән қалам ізі. </a:t>
            </a:r>
            <a:r>
              <a:rPr lang="kk-KZ" sz="2000" dirty="0" smtClean="0">
                <a:solidFill>
                  <a:schemeClr val="tx1"/>
                </a:solidFill>
                <a:latin typeface="Times New Roman" panose="02020603050405020304" pitchFamily="18" charset="0"/>
                <a:cs typeface="Times New Roman" panose="02020603050405020304" pitchFamily="18" charset="0"/>
              </a:rPr>
              <a:t>Әр </a:t>
            </a:r>
            <a:r>
              <a:rPr lang="kk-KZ" sz="2000" dirty="0">
                <a:solidFill>
                  <a:schemeClr val="tx1"/>
                </a:solidFill>
                <a:latin typeface="Times New Roman" panose="02020603050405020304" pitchFamily="18" charset="0"/>
                <a:cs typeface="Times New Roman" panose="02020603050405020304" pitchFamily="18" charset="0"/>
              </a:rPr>
              <a:t>жазушының өзіне тән сөз қолдану мәнері, оларды ұштастыра білу өнері, әсерлі түрде </a:t>
            </a:r>
            <a:r>
              <a:rPr lang="kk-KZ" sz="2000" dirty="0" smtClean="0">
                <a:solidFill>
                  <a:schemeClr val="tx1"/>
                </a:solidFill>
                <a:latin typeface="Times New Roman" panose="02020603050405020304" pitchFamily="18" charset="0"/>
                <a:cs typeface="Times New Roman" panose="02020603050405020304" pitchFamily="18" charset="0"/>
              </a:rPr>
              <a:t>жеткізу шеберлігі болады. Жазушының стилін шығармадағы көркемдегіш-бейнелеуіш </a:t>
            </a:r>
            <a:r>
              <a:rPr lang="kk-KZ" sz="2000" dirty="0">
                <a:solidFill>
                  <a:schemeClr val="tx1"/>
                </a:solidFill>
                <a:latin typeface="Times New Roman" panose="02020603050405020304" pitchFamily="18" charset="0"/>
                <a:cs typeface="Times New Roman" panose="02020603050405020304" pitchFamily="18" charset="0"/>
              </a:rPr>
              <a:t>тәсілдер арқылы </a:t>
            </a:r>
            <a:r>
              <a:rPr lang="kk-KZ" sz="2000" dirty="0" smtClean="0">
                <a:solidFill>
                  <a:schemeClr val="tx1"/>
                </a:solidFill>
                <a:latin typeface="Times New Roman" panose="02020603050405020304" pitchFamily="18" charset="0"/>
                <a:cs typeface="Times New Roman" panose="02020603050405020304" pitchFamily="18" charset="0"/>
              </a:rPr>
              <a:t>да көруге </a:t>
            </a:r>
            <a:r>
              <a:rPr lang="kk-KZ" sz="2000" dirty="0">
                <a:solidFill>
                  <a:schemeClr val="tx1"/>
                </a:solidFill>
                <a:latin typeface="Times New Roman" panose="02020603050405020304" pitchFamily="18" charset="0"/>
                <a:cs typeface="Times New Roman" panose="02020603050405020304" pitchFamily="18" charset="0"/>
              </a:rPr>
              <a:t>болады. </a:t>
            </a:r>
            <a:r>
              <a:rPr lang="kk-KZ" sz="2000" dirty="0" smtClean="0">
                <a:solidFill>
                  <a:schemeClr val="tx1"/>
                </a:solidFill>
                <a:latin typeface="Times New Roman" panose="02020603050405020304" pitchFamily="18" charset="0"/>
                <a:cs typeface="Times New Roman" panose="02020603050405020304" pitchFamily="18" charset="0"/>
              </a:rPr>
              <a:t>	Көркемдегіш </a:t>
            </a:r>
            <a:r>
              <a:rPr lang="kk-KZ" sz="2000" dirty="0">
                <a:solidFill>
                  <a:schemeClr val="tx1"/>
                </a:solidFill>
                <a:latin typeface="Times New Roman" panose="02020603050405020304" pitchFamily="18" charset="0"/>
                <a:cs typeface="Times New Roman" panose="02020603050405020304" pitchFamily="18" charset="0"/>
              </a:rPr>
              <a:t>құралдар - автордың шығарманы әсерлеу</a:t>
            </a:r>
            <a:r>
              <a:rPr lang="kk-KZ" sz="2000" dirty="0" smtClean="0">
                <a:solidFill>
                  <a:schemeClr val="tx1"/>
                </a:solidFill>
                <a:latin typeface="Times New Roman" panose="02020603050405020304" pitchFamily="18" charset="0"/>
                <a:cs typeface="Times New Roman" panose="02020603050405020304" pitchFamily="18" charset="0"/>
              </a:rPr>
              <a:t>, бейнелуіне </a:t>
            </a:r>
            <a:r>
              <a:rPr lang="kk-KZ" sz="2000" dirty="0">
                <a:solidFill>
                  <a:schemeClr val="tx1"/>
                </a:solidFill>
                <a:latin typeface="Times New Roman" panose="02020603050405020304" pitchFamily="18" charset="0"/>
                <a:cs typeface="Times New Roman" panose="02020603050405020304" pitchFamily="18" charset="0"/>
              </a:rPr>
              <a:t>септігін тигізіп</a:t>
            </a:r>
            <a:r>
              <a:rPr lang="kk-KZ" sz="2000" dirty="0" smtClean="0">
                <a:solidFill>
                  <a:schemeClr val="tx1"/>
                </a:solidFill>
                <a:latin typeface="Times New Roman" panose="02020603050405020304" pitchFamily="18" charset="0"/>
                <a:cs typeface="Times New Roman" panose="02020603050405020304" pitchFamily="18" charset="0"/>
              </a:rPr>
              <a:t>, оның </a:t>
            </a:r>
            <a:r>
              <a:rPr lang="kk-KZ" sz="2000" dirty="0">
                <a:solidFill>
                  <a:schemeClr val="tx1"/>
                </a:solidFill>
                <a:latin typeface="Times New Roman" panose="02020603050405020304" pitchFamily="18" charset="0"/>
                <a:cs typeface="Times New Roman" panose="02020603050405020304" pitchFamily="18" charset="0"/>
              </a:rPr>
              <a:t>шеберлігін </a:t>
            </a:r>
            <a:r>
              <a:rPr lang="kk-KZ" sz="2000" dirty="0" smtClean="0">
                <a:solidFill>
                  <a:schemeClr val="tx1"/>
                </a:solidFill>
                <a:latin typeface="Times New Roman" panose="02020603050405020304" pitchFamily="18" charset="0"/>
                <a:cs typeface="Times New Roman" panose="02020603050405020304" pitchFamily="18" charset="0"/>
              </a:rPr>
              <a:t>танытатын құралдар. Ондай </a:t>
            </a:r>
            <a:r>
              <a:rPr lang="kk-KZ" sz="2000" dirty="0">
                <a:solidFill>
                  <a:schemeClr val="tx1"/>
                </a:solidFill>
                <a:latin typeface="Times New Roman" panose="02020603050405020304" pitchFamily="18" charset="0"/>
                <a:cs typeface="Times New Roman" panose="02020603050405020304" pitchFamily="18" charset="0"/>
              </a:rPr>
              <a:t>құралдарға ажарлаудың</a:t>
            </a:r>
            <a:r>
              <a:rPr lang="kk-KZ" sz="2000" dirty="0" smtClean="0">
                <a:solidFill>
                  <a:schemeClr val="tx1"/>
                </a:solidFill>
                <a:latin typeface="Times New Roman" panose="02020603050405020304" pitchFamily="18" charset="0"/>
                <a:cs typeface="Times New Roman" panose="02020603050405020304" pitchFamily="18" charset="0"/>
              </a:rPr>
              <a:t>, құбылтудың </a:t>
            </a:r>
            <a:r>
              <a:rPr lang="kk-KZ" sz="2000" dirty="0">
                <a:solidFill>
                  <a:schemeClr val="tx1"/>
                </a:solidFill>
                <a:latin typeface="Times New Roman" panose="02020603050405020304" pitchFamily="18" charset="0"/>
                <a:cs typeface="Times New Roman" panose="02020603050405020304" pitchFamily="18" charset="0"/>
              </a:rPr>
              <a:t>түрлерін жатқызуға болады</a:t>
            </a:r>
            <a:r>
              <a:rPr lang="kk-KZ" sz="2000" dirty="0" smtClean="0">
                <a:solidFill>
                  <a:schemeClr val="tx1"/>
                </a:solidFill>
                <a:latin typeface="Times New Roman" panose="02020603050405020304" pitchFamily="18" charset="0"/>
                <a:cs typeface="Times New Roman" panose="02020603050405020304" pitchFamily="18" charset="0"/>
              </a:rPr>
              <a:t>. </a:t>
            </a:r>
            <a:endParaRPr lang="ru-RU" sz="20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15239" cy="318081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101" y="3434197"/>
            <a:ext cx="2111842" cy="3237316"/>
          </a:xfrm>
          <a:prstGeom prst="rect">
            <a:avLst/>
          </a:prstGeom>
        </p:spPr>
      </p:pic>
    </p:spTree>
    <p:extLst>
      <p:ext uri="{BB962C8B-B14F-4D97-AF65-F5344CB8AC3E}">
        <p14:creationId xmlns:p14="http://schemas.microsoft.com/office/powerpoint/2010/main" val="365338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0" y="-36379"/>
            <a:ext cx="12090400" cy="6550025"/>
          </a:xfrm>
        </p:spPr>
        <p:txBody>
          <a:bodyPr/>
          <a:lstStyle/>
          <a:p>
            <a:r>
              <a:rPr lang="kk-KZ" altLang="ru-RU" sz="2400" dirty="0" smtClean="0">
                <a:latin typeface="Times New Roman" panose="02020603050405020304" pitchFamily="18" charset="0"/>
                <a:cs typeface="Times New Roman" panose="02020603050405020304" pitchFamily="18" charset="0"/>
              </a:rPr>
              <a:t>. </a:t>
            </a:r>
            <a:endParaRPr lang="ru-RU" altLang="ru-RU" sz="2400" dirty="0" smtClean="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864935" y="330506"/>
            <a:ext cx="1887537" cy="792906"/>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000" b="1" dirty="0" smtClean="0">
                <a:solidFill>
                  <a:schemeClr val="tx1">
                    <a:lumMod val="95000"/>
                    <a:lumOff val="5000"/>
                  </a:schemeClr>
                </a:solidFill>
                <a:latin typeface="Times New Roman" panose="02020603050405020304" pitchFamily="18" charset="0"/>
                <a:cs typeface="Times New Roman" panose="02020603050405020304" pitchFamily="18" charset="0"/>
              </a:rPr>
              <a:t>Метафора</a:t>
            </a:r>
            <a:r>
              <a:rPr lang="kk-KZ" sz="2000" dirty="0" smtClean="0">
                <a:solidFill>
                  <a:schemeClr val="tx1">
                    <a:lumMod val="95000"/>
                    <a:lumOff val="5000"/>
                  </a:schemeClr>
                </a:solidFill>
              </a:rPr>
              <a:t> </a:t>
            </a:r>
            <a:endParaRPr lang="ru-RU" sz="2000" dirty="0">
              <a:solidFill>
                <a:schemeClr val="tx1">
                  <a:lumMod val="95000"/>
                  <a:lumOff val="5000"/>
                </a:schemeClr>
              </a:solidFill>
            </a:endParaRPr>
          </a:p>
        </p:txBody>
      </p:sp>
      <p:sp>
        <p:nvSpPr>
          <p:cNvPr id="11" name="Скругленный прямоугольник 10"/>
          <p:cNvSpPr/>
          <p:nvPr/>
        </p:nvSpPr>
        <p:spPr>
          <a:xfrm>
            <a:off x="864935" y="1172637"/>
            <a:ext cx="1889125" cy="1039270"/>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000" b="1" dirty="0" smtClean="0">
                <a:solidFill>
                  <a:schemeClr val="tx1"/>
                </a:solidFill>
                <a:latin typeface="Times New Roman" panose="02020603050405020304" pitchFamily="18" charset="0"/>
                <a:cs typeface="Times New Roman" panose="02020603050405020304" pitchFamily="18" charset="0"/>
              </a:rPr>
              <a:t>Метонимия</a:t>
            </a:r>
            <a:r>
              <a:rPr lang="kk-KZ" sz="1600" dirty="0" smtClean="0"/>
              <a:t> </a:t>
            </a:r>
            <a:endParaRPr lang="ru-RU" sz="1600" dirty="0"/>
          </a:p>
        </p:txBody>
      </p:sp>
      <p:sp>
        <p:nvSpPr>
          <p:cNvPr id="13" name="Скругленный прямоугольник 12"/>
          <p:cNvSpPr/>
          <p:nvPr/>
        </p:nvSpPr>
        <p:spPr>
          <a:xfrm>
            <a:off x="864935" y="2288748"/>
            <a:ext cx="1889125" cy="719998"/>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altLang="ru-RU" sz="2000" b="1" dirty="0" smtClean="0">
                <a:solidFill>
                  <a:prstClr val="black"/>
                </a:solidFill>
                <a:latin typeface="Times New Roman" panose="02020603050405020304" pitchFamily="18" charset="0"/>
                <a:ea typeface="+mj-ea"/>
                <a:cs typeface="Times New Roman" panose="02020603050405020304" pitchFamily="18" charset="0"/>
              </a:rPr>
              <a:t>Кейіптеу </a:t>
            </a:r>
            <a:r>
              <a:rPr lang="kk-KZ" altLang="ru-RU" sz="2400" b="1" dirty="0" smtClean="0">
                <a:solidFill>
                  <a:prstClr val="black"/>
                </a:solidFill>
                <a:latin typeface="Times New Roman" panose="02020603050405020304" pitchFamily="18" charset="0"/>
                <a:ea typeface="+mj-ea"/>
                <a:cs typeface="Times New Roman" panose="02020603050405020304" pitchFamily="18" charset="0"/>
              </a:rPr>
              <a:t> </a:t>
            </a:r>
            <a:endParaRPr lang="ru-RU" b="1" dirty="0"/>
          </a:p>
        </p:txBody>
      </p:sp>
      <p:sp>
        <p:nvSpPr>
          <p:cNvPr id="14" name="Скругленный прямоугольник 13"/>
          <p:cNvSpPr/>
          <p:nvPr/>
        </p:nvSpPr>
        <p:spPr>
          <a:xfrm>
            <a:off x="864935" y="3090586"/>
            <a:ext cx="1889125" cy="790575"/>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altLang="ru-RU" sz="2000" b="1" dirty="0">
                <a:solidFill>
                  <a:prstClr val="black"/>
                </a:solidFill>
                <a:latin typeface="Times New Roman" panose="02020603050405020304" pitchFamily="18" charset="0"/>
                <a:ea typeface="+mj-ea"/>
                <a:cs typeface="Times New Roman" panose="02020603050405020304" pitchFamily="18" charset="0"/>
              </a:rPr>
              <a:t>Э</a:t>
            </a:r>
            <a:r>
              <a:rPr lang="kk-KZ" altLang="ru-RU" sz="2000" b="1" dirty="0" smtClean="0">
                <a:solidFill>
                  <a:prstClr val="black"/>
                </a:solidFill>
                <a:latin typeface="Times New Roman" panose="02020603050405020304" pitchFamily="18" charset="0"/>
                <a:ea typeface="+mj-ea"/>
                <a:cs typeface="Times New Roman" panose="02020603050405020304" pitchFamily="18" charset="0"/>
              </a:rPr>
              <a:t>питет</a:t>
            </a:r>
            <a:endParaRPr lang="ru-RU" sz="1600" b="1" dirty="0"/>
          </a:p>
        </p:txBody>
      </p:sp>
      <p:sp>
        <p:nvSpPr>
          <p:cNvPr id="16" name="Скругленный прямоугольник 15"/>
          <p:cNvSpPr/>
          <p:nvPr/>
        </p:nvSpPr>
        <p:spPr>
          <a:xfrm>
            <a:off x="882397" y="4001690"/>
            <a:ext cx="1870075" cy="858830"/>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altLang="ru-RU" sz="2000" b="1" dirty="0" smtClean="0">
                <a:solidFill>
                  <a:prstClr val="black"/>
                </a:solidFill>
                <a:latin typeface="Times New Roman" panose="02020603050405020304" pitchFamily="18" charset="0"/>
                <a:ea typeface="+mj-ea"/>
                <a:cs typeface="Times New Roman" panose="02020603050405020304" pitchFamily="18" charset="0"/>
              </a:rPr>
              <a:t>Теңеу</a:t>
            </a:r>
            <a:endParaRPr lang="ru-RU" sz="1600" b="1" dirty="0"/>
          </a:p>
        </p:txBody>
      </p:sp>
      <p:sp>
        <p:nvSpPr>
          <p:cNvPr id="17" name="Скругленный прямоугольник 16"/>
          <p:cNvSpPr/>
          <p:nvPr/>
        </p:nvSpPr>
        <p:spPr>
          <a:xfrm>
            <a:off x="882397" y="4960987"/>
            <a:ext cx="1870075" cy="833885"/>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kk-KZ" altLang="ru-RU" sz="2000" b="1">
                <a:solidFill>
                  <a:prstClr val="black"/>
                </a:solidFill>
                <a:latin typeface="Times New Roman" panose="02020603050405020304" pitchFamily="18" charset="0"/>
                <a:cs typeface="Times New Roman" panose="02020603050405020304" pitchFamily="18" charset="0"/>
              </a:rPr>
              <a:t>Ирония</a:t>
            </a:r>
            <a:endParaRPr lang="ru-RU" sz="1600" b="1" dirty="0">
              <a:solidFill>
                <a:prstClr val="white"/>
              </a:solidFill>
            </a:endParaRPr>
          </a:p>
        </p:txBody>
      </p:sp>
      <p:sp>
        <p:nvSpPr>
          <p:cNvPr id="3" name="Горизонтальный свиток 2"/>
          <p:cNvSpPr/>
          <p:nvPr/>
        </p:nvSpPr>
        <p:spPr>
          <a:xfrm>
            <a:off x="2931812" y="187041"/>
            <a:ext cx="9068097" cy="943582"/>
          </a:xfrm>
          <a:prstGeom prst="horizont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k-KZ" altLang="ru-RU" sz="2000" dirty="0">
                <a:solidFill>
                  <a:prstClr val="black"/>
                </a:solidFill>
                <a:latin typeface="Times New Roman" panose="02020603050405020304" pitchFamily="18" charset="0"/>
                <a:ea typeface="+mj-ea"/>
                <a:cs typeface="Times New Roman" panose="02020603050405020304" pitchFamily="18" charset="0"/>
              </a:rPr>
              <a:t> екі </a:t>
            </a:r>
            <a:r>
              <a:rPr lang="kk-KZ" altLang="ru-RU" sz="2000" dirty="0" smtClean="0">
                <a:solidFill>
                  <a:prstClr val="black"/>
                </a:solidFill>
                <a:latin typeface="Times New Roman" panose="02020603050405020304" pitchFamily="18" charset="0"/>
                <a:ea typeface="+mj-ea"/>
                <a:cs typeface="Times New Roman" panose="02020603050405020304" pitchFamily="18" charset="0"/>
              </a:rPr>
              <a:t>нәрсені</a:t>
            </a:r>
            <a:r>
              <a:rPr lang="kk-KZ" altLang="ru-RU" sz="2000" dirty="0">
                <a:solidFill>
                  <a:prstClr val="black"/>
                </a:solidFill>
                <a:latin typeface="Times New Roman" panose="02020603050405020304" pitchFamily="18" charset="0"/>
                <a:ea typeface="+mj-ea"/>
                <a:cs typeface="Times New Roman" panose="02020603050405020304" pitchFamily="18" charset="0"/>
              </a:rPr>
              <a:t>, </a:t>
            </a:r>
            <a:r>
              <a:rPr lang="kk-KZ" altLang="ru-RU" sz="2000" dirty="0" smtClean="0">
                <a:solidFill>
                  <a:prstClr val="black"/>
                </a:solidFill>
                <a:latin typeface="Times New Roman" panose="02020603050405020304" pitchFamily="18" charset="0"/>
                <a:ea typeface="+mj-ea"/>
                <a:cs typeface="Times New Roman" panose="02020603050405020304" pitchFamily="18" charset="0"/>
              </a:rPr>
              <a:t>не құбылысты салыстыру және жанастырып-жақындату негізінде астарлы тың мағына беретін бейнелі сөз не сөз тіркесі.</a:t>
            </a:r>
            <a:endParaRPr lang="ru-RU" sz="2000" dirty="0"/>
          </a:p>
        </p:txBody>
      </p:sp>
      <p:sp>
        <p:nvSpPr>
          <p:cNvPr id="19" name="Горизонтальный свиток 18"/>
          <p:cNvSpPr/>
          <p:nvPr/>
        </p:nvSpPr>
        <p:spPr>
          <a:xfrm>
            <a:off x="2931812" y="1047874"/>
            <a:ext cx="9068097" cy="1177982"/>
          </a:xfrm>
          <a:prstGeom prst="horizont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k-KZ" sz="2000" dirty="0">
                <a:solidFill>
                  <a:schemeClr val="tx1"/>
                </a:solidFill>
                <a:latin typeface="Times New Roman" panose="02020603050405020304" pitchFamily="18" charset="0"/>
                <a:cs typeface="Times New Roman" panose="02020603050405020304" pitchFamily="18" charset="0"/>
              </a:rPr>
              <a:t>ө</a:t>
            </a:r>
            <a:r>
              <a:rPr lang="kk-KZ" sz="2000" dirty="0" smtClean="0">
                <a:solidFill>
                  <a:schemeClr val="tx1"/>
                </a:solidFill>
                <a:latin typeface="Times New Roman" panose="02020603050405020304" pitchFamily="18" charset="0"/>
                <a:cs typeface="Times New Roman" panose="02020603050405020304" pitchFamily="18" charset="0"/>
              </a:rPr>
              <a:t>зара байланысты балама ұғымдарды қолдану, құбылыс орнына оның ерекше қасиетін көрсету. </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20" name="Горизонтальный свиток 19"/>
          <p:cNvSpPr/>
          <p:nvPr/>
        </p:nvSpPr>
        <p:spPr>
          <a:xfrm>
            <a:off x="2931812" y="2211907"/>
            <a:ext cx="9068097" cy="871603"/>
          </a:xfrm>
          <a:prstGeom prst="horizont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k-KZ" sz="2000" dirty="0" smtClean="0">
                <a:solidFill>
                  <a:schemeClr val="tx1"/>
                </a:solidFill>
                <a:latin typeface="Times New Roman" panose="02020603050405020304" pitchFamily="18" charset="0"/>
                <a:cs typeface="Times New Roman" panose="02020603050405020304" pitchFamily="18" charset="0"/>
              </a:rPr>
              <a:t>Әртүрлі жануарларды, табиғат құбылыстарын немесе жансыз нәрселерді адам кейпіне келтіріп суреттейтін көркемдік тәсіл. </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21" name="Горизонтальный свиток 20"/>
          <p:cNvSpPr/>
          <p:nvPr/>
        </p:nvSpPr>
        <p:spPr>
          <a:xfrm>
            <a:off x="2931812" y="3038879"/>
            <a:ext cx="9068097" cy="962810"/>
          </a:xfrm>
          <a:prstGeom prst="horizont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k-KZ" altLang="ru-RU" sz="2000" dirty="0" smtClean="0">
                <a:solidFill>
                  <a:prstClr val="black"/>
                </a:solidFill>
                <a:latin typeface="Times New Roman" panose="02020603050405020304" pitchFamily="18" charset="0"/>
                <a:ea typeface="+mj-ea"/>
                <a:cs typeface="Times New Roman" panose="02020603050405020304" pitchFamily="18" charset="0"/>
              </a:rPr>
              <a:t>заттың</a:t>
            </a:r>
            <a:r>
              <a:rPr lang="kk-KZ" altLang="ru-RU" sz="2000" dirty="0">
                <a:solidFill>
                  <a:prstClr val="black"/>
                </a:solidFill>
                <a:latin typeface="Times New Roman" panose="02020603050405020304" pitchFamily="18" charset="0"/>
                <a:ea typeface="+mj-ea"/>
                <a:cs typeface="Times New Roman" panose="02020603050405020304" pitchFamily="18" charset="0"/>
              </a:rPr>
              <a:t>, не құбылыстың айрықша белгісін, қасиетін білдіретін бейнелі сөз. </a:t>
            </a:r>
            <a:endParaRPr lang="ru-RU" sz="2000" dirty="0"/>
          </a:p>
        </p:txBody>
      </p:sp>
      <p:sp>
        <p:nvSpPr>
          <p:cNvPr id="22" name="Горизонтальный свиток 21"/>
          <p:cNvSpPr/>
          <p:nvPr/>
        </p:nvSpPr>
        <p:spPr>
          <a:xfrm>
            <a:off x="2954830" y="3963000"/>
            <a:ext cx="9022059" cy="997987"/>
          </a:xfrm>
          <a:prstGeom prst="horizont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k-KZ" altLang="ru-RU" sz="2000" dirty="0">
                <a:solidFill>
                  <a:prstClr val="black"/>
                </a:solidFill>
                <a:latin typeface="Times New Roman" panose="02020603050405020304" pitchFamily="18" charset="0"/>
                <a:ea typeface="+mj-ea"/>
                <a:cs typeface="Times New Roman" panose="02020603050405020304" pitchFamily="18" charset="0"/>
              </a:rPr>
              <a:t>з</a:t>
            </a:r>
            <a:r>
              <a:rPr lang="kk-KZ" altLang="ru-RU" sz="2000" dirty="0" smtClean="0">
                <a:solidFill>
                  <a:prstClr val="black"/>
                </a:solidFill>
                <a:latin typeface="Times New Roman" panose="02020603050405020304" pitchFamily="18" charset="0"/>
                <a:ea typeface="+mj-ea"/>
                <a:cs typeface="Times New Roman" panose="02020603050405020304" pitchFamily="18" charset="0"/>
              </a:rPr>
              <a:t>атты, құбылысты </a:t>
            </a:r>
            <a:r>
              <a:rPr lang="kk-KZ" altLang="ru-RU" sz="2000" dirty="0">
                <a:solidFill>
                  <a:prstClr val="black"/>
                </a:solidFill>
                <a:latin typeface="Times New Roman" panose="02020603050405020304" pitchFamily="18" charset="0"/>
                <a:ea typeface="+mj-ea"/>
                <a:cs typeface="Times New Roman" panose="02020603050405020304" pitchFamily="18" charset="0"/>
              </a:rPr>
              <a:t>басқа нәрсемен салыстыру арқылы сипаттау </a:t>
            </a:r>
            <a:r>
              <a:rPr lang="kk-KZ" altLang="ru-RU" sz="2000" dirty="0" smtClean="0">
                <a:solidFill>
                  <a:prstClr val="black"/>
                </a:solidFill>
                <a:latin typeface="Times New Roman" panose="02020603050405020304" pitchFamily="18" charset="0"/>
                <a:ea typeface="+mj-ea"/>
                <a:cs typeface="Times New Roman" panose="02020603050405020304" pitchFamily="18" charset="0"/>
              </a:rPr>
              <a:t>тәсілі.</a:t>
            </a:r>
            <a:endParaRPr lang="ru-RU" sz="2000" dirty="0"/>
          </a:p>
        </p:txBody>
      </p:sp>
      <p:sp>
        <p:nvSpPr>
          <p:cNvPr id="23" name="Горизонтальный свиток 22"/>
          <p:cNvSpPr/>
          <p:nvPr/>
        </p:nvSpPr>
        <p:spPr>
          <a:xfrm>
            <a:off x="2966340" y="4882554"/>
            <a:ext cx="9022059" cy="957923"/>
          </a:xfrm>
          <a:prstGeom prst="horizont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k-KZ" altLang="ru-RU" sz="2000" dirty="0">
                <a:solidFill>
                  <a:prstClr val="black"/>
                </a:solidFill>
                <a:latin typeface="Times New Roman" panose="02020603050405020304" pitchFamily="18" charset="0"/>
                <a:ea typeface="+mj-ea"/>
                <a:cs typeface="Times New Roman" panose="02020603050405020304" pitchFamily="18" charset="0"/>
              </a:rPr>
              <a:t>(келемеж, кекесін) бір қарағанда мақтау тәрізді көрінгенмен, оның астарында әжуа, кекесіннің басым болуы</a:t>
            </a:r>
          </a:p>
        </p:txBody>
      </p:sp>
      <p:sp>
        <p:nvSpPr>
          <p:cNvPr id="15" name="Скругленный прямоугольник 14"/>
          <p:cNvSpPr/>
          <p:nvPr/>
        </p:nvSpPr>
        <p:spPr>
          <a:xfrm>
            <a:off x="864935" y="5895562"/>
            <a:ext cx="1870075" cy="833885"/>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kk-KZ" altLang="ru-RU" sz="2000" b="1" dirty="0" smtClean="0">
                <a:solidFill>
                  <a:prstClr val="black"/>
                </a:solidFill>
                <a:latin typeface="Times New Roman" panose="02020603050405020304" pitchFamily="18" charset="0"/>
                <a:cs typeface="Times New Roman" panose="02020603050405020304" pitchFamily="18" charset="0"/>
              </a:rPr>
              <a:t>Сарказм</a:t>
            </a:r>
            <a:endParaRPr lang="ru-RU" sz="1600" b="1" dirty="0">
              <a:solidFill>
                <a:prstClr val="white"/>
              </a:solidFill>
            </a:endParaRPr>
          </a:p>
        </p:txBody>
      </p:sp>
      <p:sp>
        <p:nvSpPr>
          <p:cNvPr id="18" name="Горизонтальный свиток 17"/>
          <p:cNvSpPr/>
          <p:nvPr/>
        </p:nvSpPr>
        <p:spPr>
          <a:xfrm>
            <a:off x="2954829" y="5832829"/>
            <a:ext cx="9022059" cy="957923"/>
          </a:xfrm>
          <a:prstGeom prst="horizont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k-KZ" altLang="ru-RU" sz="2000">
                <a:solidFill>
                  <a:prstClr val="black"/>
                </a:solidFill>
                <a:latin typeface="Times New Roman" panose="02020603050405020304" pitchFamily="18" charset="0"/>
                <a:ea typeface="+mj-ea"/>
                <a:cs typeface="Times New Roman" panose="02020603050405020304" pitchFamily="18" charset="0"/>
              </a:rPr>
              <a:t>әр дәуірдің өмір құбылыстарын немесе жекелеген кейіпкерлер бойындағы өрескел кемшіліктерді өткір сынап, мысқылмен бейнелеу</a:t>
            </a:r>
            <a:endParaRPr lang="kk-KZ" altLang="ru-RU" sz="2000" dirty="0">
              <a:solidFill>
                <a:prstClr val="black"/>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5918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4" grpId="0" animBg="1"/>
      <p:bldP spid="16" grpId="0" animBg="1"/>
      <p:bldP spid="17" grpId="0" animBg="1"/>
      <p:bldP spid="3" grpId="0" animBg="1"/>
      <p:bldP spid="19" grpId="0" animBg="1"/>
      <p:bldP spid="20" grpId="0" animBg="1"/>
      <p:bldP spid="21" grpId="0" animBg="1"/>
      <p:bldP spid="22" grpId="0" animBg="1"/>
      <p:bldP spid="23"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405" y="121185"/>
            <a:ext cx="11938612" cy="5717388"/>
          </a:xfrm>
        </p:spPr>
        <p:txBody>
          <a:bodyPr>
            <a:normAutofit/>
          </a:bodyPr>
          <a:lstStyle/>
          <a:p>
            <a:pPr algn="ctr"/>
            <a:r>
              <a:rPr lang="ru-RU" sz="2000" b="1" dirty="0" smtClean="0">
                <a:latin typeface="Times New Roman" panose="02020603050405020304" pitchFamily="18" charset="0"/>
                <a:cs typeface="Times New Roman" panose="02020603050405020304" pitchFamily="18" charset="0"/>
              </a:rPr>
              <a:t>1-тапсырма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Берілген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үзінділерден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көркемдегіш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құралдарды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тауып</a:t>
            </a:r>
            <a:r>
              <a:rPr lang="ru-RU" sz="2000" b="1" dirty="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сәйкестендіріңіз</a:t>
            </a:r>
            <a:r>
              <a:rPr lang="kk-KZ" sz="2000" b="1" dirty="0" smtClean="0">
                <a:latin typeface="Times New Roman" panose="02020603050405020304" pitchFamily="18" charset="0"/>
                <a:cs typeface="Times New Roman" panose="02020603050405020304" pitchFamily="18" charset="0"/>
              </a:rPr>
              <a:t>.</a:t>
            </a:r>
            <a:r>
              <a:rPr lang="kk-KZ" b="1" dirty="0" smtClean="0">
                <a:latin typeface="Times New Roman" panose="02020603050405020304" pitchFamily="18" charset="0"/>
                <a:cs typeface="Times New Roman" panose="02020603050405020304" pitchFamily="18" charset="0"/>
              </a:rPr>
              <a:t/>
            </a:r>
            <a:br>
              <a:rPr lang="kk-KZ" b="1" dirty="0" smtClean="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4" name="Овал 3"/>
          <p:cNvSpPr/>
          <p:nvPr/>
        </p:nvSpPr>
        <p:spPr>
          <a:xfrm>
            <a:off x="1850833" y="545430"/>
            <a:ext cx="2192358" cy="958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anose="02020603050405020304" pitchFamily="18" charset="0"/>
                <a:cs typeface="Times New Roman" panose="02020603050405020304" pitchFamily="18" charset="0"/>
              </a:rPr>
              <a:t>Шығармадан үзінді</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Овал 4"/>
          <p:cNvSpPr/>
          <p:nvPr/>
        </p:nvSpPr>
        <p:spPr>
          <a:xfrm>
            <a:off x="9507555" y="502192"/>
            <a:ext cx="2181342" cy="958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anose="02020603050405020304" pitchFamily="18" charset="0"/>
                <a:cs typeface="Times New Roman" panose="02020603050405020304" pitchFamily="18" charset="0"/>
              </a:rPr>
              <a:t>Көркемдегіш құралдар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550843" y="1569418"/>
            <a:ext cx="6940627" cy="6513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kk-KZ"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Екі үйдің ортасында иін тіресіп, мойындарын көкке созған күйі </a:t>
            </a:r>
            <a:r>
              <a:rPr lang="kk-KZ" dirty="0">
                <a:solidFill>
                  <a:schemeClr val="tx1"/>
                </a:solidFill>
                <a:latin typeface="Times New Roman" panose="02020603050405020304" pitchFamily="18" charset="0"/>
                <a:cs typeface="Times New Roman" panose="02020603050405020304" pitchFamily="18" charset="0"/>
              </a:rPr>
              <a:t>маңғаз түйелер </a:t>
            </a:r>
            <a:r>
              <a:rPr lang="kk-KZ"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жатыр екен.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Скругленный прямоугольник 7"/>
          <p:cNvSpPr/>
          <p:nvPr/>
        </p:nvSpPr>
        <p:spPr>
          <a:xfrm>
            <a:off x="550843" y="2278078"/>
            <a:ext cx="6940627" cy="649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Дүние сенің сәби кезіңмен көргендегідей өмір бойы қайырымды, </a:t>
            </a: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аспаны – күмбез, желі – жібек,</a:t>
            </a: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әдемі ертек болып тұра берсе, кәне.</a:t>
            </a:r>
            <a:endParaRPr lang="ru-RU" dirty="0"/>
          </a:p>
        </p:txBody>
      </p:sp>
      <p:sp>
        <p:nvSpPr>
          <p:cNvPr id="9" name="Скругленный прямоугольник 8"/>
          <p:cNvSpPr/>
          <p:nvPr/>
        </p:nvSpPr>
        <p:spPr>
          <a:xfrm>
            <a:off x="550842" y="3683131"/>
            <a:ext cx="6940628" cy="55653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chemeClr val="tx1"/>
                </a:solidFill>
                <a:latin typeface="Times New Roman" panose="02020603050405020304" pitchFamily="18" charset="0"/>
                <a:cs typeface="Times New Roman" panose="02020603050405020304" pitchFamily="18" charset="0"/>
              </a:rPr>
              <a:t>Жаңбыр жауса – жас баланың көз жасындай. </a:t>
            </a:r>
          </a:p>
        </p:txBody>
      </p:sp>
      <p:sp>
        <p:nvSpPr>
          <p:cNvPr id="10" name="Скругленный прямоугольник 9"/>
          <p:cNvSpPr/>
          <p:nvPr/>
        </p:nvSpPr>
        <p:spPr>
          <a:xfrm>
            <a:off x="550843" y="2986855"/>
            <a:ext cx="6940628" cy="6229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Үбиән әпкем үлкен үйден шықты да, </a:t>
            </a:r>
            <a:r>
              <a:rPr lang="kk-KZ"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қазан басына </a:t>
            </a: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бет алды.</a:t>
            </a:r>
            <a:endPar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Скругленный прямоугольник 10"/>
          <p:cNvSpPr/>
          <p:nvPr/>
        </p:nvSpPr>
        <p:spPr>
          <a:xfrm>
            <a:off x="9464438" y="1521209"/>
            <a:ext cx="2267575" cy="6513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anose="02020603050405020304" pitchFamily="18" charset="0"/>
                <a:cs typeface="Times New Roman" panose="02020603050405020304" pitchFamily="18" charset="0"/>
              </a:rPr>
              <a:t>Теңеу</a:t>
            </a:r>
            <a:r>
              <a:rPr lang="kk-KZ" dirty="0" smtClean="0"/>
              <a:t> </a:t>
            </a:r>
            <a:endParaRPr lang="ru-RU" dirty="0"/>
          </a:p>
        </p:txBody>
      </p:sp>
      <p:sp>
        <p:nvSpPr>
          <p:cNvPr id="12" name="Скругленный прямоугольник 11"/>
          <p:cNvSpPr/>
          <p:nvPr/>
        </p:nvSpPr>
        <p:spPr>
          <a:xfrm>
            <a:off x="9485518" y="2225457"/>
            <a:ext cx="2267575" cy="57155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Эпитет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Скругленный прямоугольник 12"/>
          <p:cNvSpPr/>
          <p:nvPr/>
        </p:nvSpPr>
        <p:spPr>
          <a:xfrm>
            <a:off x="9485518" y="2849916"/>
            <a:ext cx="2267575" cy="6463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Ирония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Скругленный прямоугольник 13"/>
          <p:cNvSpPr/>
          <p:nvPr/>
        </p:nvSpPr>
        <p:spPr>
          <a:xfrm>
            <a:off x="9507555" y="3531881"/>
            <a:ext cx="2267575" cy="69318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Сатира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Скругленный прямоугольник 14"/>
          <p:cNvSpPr/>
          <p:nvPr/>
        </p:nvSpPr>
        <p:spPr>
          <a:xfrm>
            <a:off x="9507555" y="4282539"/>
            <a:ext cx="2267575" cy="67739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Метафора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Скругленный прямоугольник 18"/>
          <p:cNvSpPr/>
          <p:nvPr/>
        </p:nvSpPr>
        <p:spPr>
          <a:xfrm>
            <a:off x="550843" y="4282539"/>
            <a:ext cx="6940628" cy="5538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550842" y="4298357"/>
            <a:ext cx="6940628" cy="5538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chemeClr val="tx1"/>
                </a:solidFill>
                <a:latin typeface="Times New Roman" panose="02020603050405020304" pitchFamily="18" charset="0"/>
                <a:cs typeface="Times New Roman" panose="02020603050405020304" pitchFamily="18" charset="0"/>
              </a:rPr>
              <a:t>Бір жолы өңкей атқамінер пысықтар сайлау алдында жиналып алып, қатты састы.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50842" y="4893881"/>
            <a:ext cx="6940628" cy="7015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kk-KZ" dirty="0">
                <a:solidFill>
                  <a:schemeClr val="tx1"/>
                </a:solidFill>
                <a:latin typeface="Times New Roman" panose="02020603050405020304" pitchFamily="18" charset="0"/>
                <a:cs typeface="Times New Roman" panose="02020603050405020304" pitchFamily="18" charset="0"/>
              </a:rPr>
              <a:t>Өзің қазанның түп күйесіндейсің, </a:t>
            </a:r>
            <a:r>
              <a:rPr lang="kk-KZ"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күйеге күйе жұқса – не болмақ, құдайым-ау! – деп баласын үйден қуып шығыпты.</a:t>
            </a:r>
            <a:endParaRPr lang="ru-RU" dirty="0"/>
          </a:p>
        </p:txBody>
      </p:sp>
      <p:sp>
        <p:nvSpPr>
          <p:cNvPr id="18" name="Скругленный прямоугольник 17"/>
          <p:cNvSpPr/>
          <p:nvPr/>
        </p:nvSpPr>
        <p:spPr>
          <a:xfrm>
            <a:off x="9516735" y="5008593"/>
            <a:ext cx="2267575" cy="5868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Метонимия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с двумя скругленными соседними углами 2"/>
          <p:cNvSpPr/>
          <p:nvPr/>
        </p:nvSpPr>
        <p:spPr>
          <a:xfrm>
            <a:off x="4192292" y="5819614"/>
            <a:ext cx="4781228" cy="782664"/>
          </a:xfrm>
          <a:prstGeom prst="round2Same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1600" dirty="0" smtClean="0">
              <a:solidFill>
                <a:schemeClr val="tx1"/>
              </a:solidFill>
              <a:latin typeface="Times New Roman" pitchFamily="18" charset="0"/>
              <a:cs typeface="Times New Roman" pitchFamily="18" charset="0"/>
            </a:endParaRPr>
          </a:p>
          <a:p>
            <a:pPr algn="ctr"/>
            <a:endParaRPr lang="kk-KZ" sz="1600" dirty="0">
              <a:solidFill>
                <a:schemeClr val="tx1"/>
              </a:solidFill>
              <a:latin typeface="Times New Roman" pitchFamily="18" charset="0"/>
              <a:cs typeface="Times New Roman" pitchFamily="18" charset="0"/>
            </a:endParaRPr>
          </a:p>
          <a:p>
            <a:pPr algn="ctr"/>
            <a:r>
              <a:rPr lang="kk-KZ" dirty="0" smtClean="0">
                <a:solidFill>
                  <a:schemeClr val="tx1"/>
                </a:solidFill>
                <a:latin typeface="Times New Roman" pitchFamily="18" charset="0"/>
                <a:cs typeface="Times New Roman" pitchFamily="18" charset="0"/>
              </a:rPr>
              <a:t>● Үзіндіден көркемдегіш құралдарды табады;</a:t>
            </a:r>
          </a:p>
          <a:p>
            <a:pPr algn="ctr"/>
            <a:r>
              <a:rPr lang="kk-KZ" dirty="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Атауларымен сәйкестендіреді. </a:t>
            </a:r>
          </a:p>
          <a:p>
            <a:pPr algn="ctr"/>
            <a:endParaRPr lang="kk-KZ" dirty="0" smtClean="0"/>
          </a:p>
          <a:p>
            <a:pPr algn="ctr"/>
            <a:endParaRPr lang="ru-RU" dirty="0"/>
          </a:p>
        </p:txBody>
      </p:sp>
    </p:spTree>
    <p:extLst>
      <p:ext uri="{BB962C8B-B14F-4D97-AF65-F5344CB8AC3E}">
        <p14:creationId xmlns:p14="http://schemas.microsoft.com/office/powerpoint/2010/main" val="2557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down)">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down)">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405" y="121185"/>
            <a:ext cx="11938612" cy="5717388"/>
          </a:xfrm>
        </p:spPr>
        <p:txBody>
          <a:bodyPr>
            <a:normAutofit/>
          </a:bodyPr>
          <a:lstStyle/>
          <a:p>
            <a:pPr algn="ctr"/>
            <a:r>
              <a:rPr lang="ru-RU" sz="2000" b="1" dirty="0" err="1" smtClean="0">
                <a:latin typeface="Times New Roman" panose="02020603050405020304" pitchFamily="18" charset="0"/>
                <a:cs typeface="Times New Roman" panose="02020603050405020304" pitchFamily="18" charset="0"/>
              </a:rPr>
              <a:t>Өзіңді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тексер</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Берілген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үзінділерден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көркемдегіш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құралдарды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тауып</a:t>
            </a:r>
            <a:r>
              <a:rPr lang="ru-RU" sz="2000" b="1" dirty="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сәйкестендіріңіз</a:t>
            </a:r>
            <a:r>
              <a:rPr lang="kk-KZ" sz="2000" b="1" dirty="0" smtClean="0">
                <a:latin typeface="Times New Roman" panose="02020603050405020304" pitchFamily="18" charset="0"/>
                <a:cs typeface="Times New Roman" panose="02020603050405020304" pitchFamily="18" charset="0"/>
              </a:rPr>
              <a:t>.</a:t>
            </a:r>
            <a:r>
              <a:rPr lang="kk-KZ" b="1" dirty="0" smtClean="0">
                <a:latin typeface="Times New Roman" panose="02020603050405020304" pitchFamily="18" charset="0"/>
                <a:cs typeface="Times New Roman" panose="02020603050405020304" pitchFamily="18" charset="0"/>
              </a:rPr>
              <a:t/>
            </a:r>
            <a:br>
              <a:rPr lang="kk-KZ" b="1" dirty="0" smtClean="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4" name="Овал 3"/>
          <p:cNvSpPr/>
          <p:nvPr/>
        </p:nvSpPr>
        <p:spPr>
          <a:xfrm>
            <a:off x="1850833" y="545430"/>
            <a:ext cx="2192358" cy="958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anose="02020603050405020304" pitchFamily="18" charset="0"/>
                <a:cs typeface="Times New Roman" panose="02020603050405020304" pitchFamily="18" charset="0"/>
              </a:rPr>
              <a:t>Шығармадан үзінді</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Овал 4"/>
          <p:cNvSpPr/>
          <p:nvPr/>
        </p:nvSpPr>
        <p:spPr>
          <a:xfrm>
            <a:off x="9507555" y="502192"/>
            <a:ext cx="2181342" cy="958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anose="02020603050405020304" pitchFamily="18" charset="0"/>
                <a:cs typeface="Times New Roman" panose="02020603050405020304" pitchFamily="18" charset="0"/>
              </a:rPr>
              <a:t>Көркемдегіш құралдар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550843" y="1569418"/>
            <a:ext cx="6940627" cy="6513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kk-KZ"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Екі үйдің ортасында иін тіресіп, мойындарын көкке созған күйі </a:t>
            </a:r>
            <a:r>
              <a:rPr lang="kk-KZ" b="1" dirty="0">
                <a:solidFill>
                  <a:srgbClr val="FF0000"/>
                </a:solidFill>
                <a:latin typeface="Times New Roman" panose="02020603050405020304" pitchFamily="18" charset="0"/>
                <a:cs typeface="Times New Roman" panose="02020603050405020304" pitchFamily="18" charset="0"/>
              </a:rPr>
              <a:t>маңғаз түйелер </a:t>
            </a:r>
            <a:r>
              <a:rPr lang="kk-KZ"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жатыр екен.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Скругленный прямоугольник 7"/>
          <p:cNvSpPr/>
          <p:nvPr/>
        </p:nvSpPr>
        <p:spPr>
          <a:xfrm>
            <a:off x="550843" y="2278078"/>
            <a:ext cx="6940627" cy="649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Дүние сенің сәби кезіңмен көргендегідей өмір бойы қайырымды, </a:t>
            </a:r>
            <a:r>
              <a:rPr lang="kk-KZ"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аспаны – күмбез, желі – жібек,</a:t>
            </a: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әдемі ертек болып тұра берсе, кәне.</a:t>
            </a:r>
            <a:endParaRPr lang="ru-RU" dirty="0"/>
          </a:p>
        </p:txBody>
      </p:sp>
      <p:sp>
        <p:nvSpPr>
          <p:cNvPr id="9" name="Скругленный прямоугольник 8"/>
          <p:cNvSpPr/>
          <p:nvPr/>
        </p:nvSpPr>
        <p:spPr>
          <a:xfrm>
            <a:off x="550842" y="3683131"/>
            <a:ext cx="6940628" cy="55653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chemeClr val="tx1"/>
                </a:solidFill>
                <a:latin typeface="Times New Roman" panose="02020603050405020304" pitchFamily="18" charset="0"/>
                <a:cs typeface="Times New Roman" panose="02020603050405020304" pitchFamily="18" charset="0"/>
              </a:rPr>
              <a:t>Жаңбыр жауса – </a:t>
            </a:r>
            <a:r>
              <a:rPr lang="kk-KZ" b="1" dirty="0">
                <a:solidFill>
                  <a:srgbClr val="FF0000"/>
                </a:solidFill>
                <a:latin typeface="Times New Roman" panose="02020603050405020304" pitchFamily="18" charset="0"/>
                <a:cs typeface="Times New Roman" panose="02020603050405020304" pitchFamily="18" charset="0"/>
              </a:rPr>
              <a:t>жас баланың көз жасындай. </a:t>
            </a:r>
          </a:p>
        </p:txBody>
      </p:sp>
      <p:sp>
        <p:nvSpPr>
          <p:cNvPr id="10" name="Скругленный прямоугольник 9"/>
          <p:cNvSpPr/>
          <p:nvPr/>
        </p:nvSpPr>
        <p:spPr>
          <a:xfrm>
            <a:off x="550843" y="2986855"/>
            <a:ext cx="6940628" cy="6229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Үбиән әпкем үлкен үйден шықты да, </a:t>
            </a:r>
            <a:r>
              <a:rPr lang="kk-KZ"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қазан басына </a:t>
            </a: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бет алды.</a:t>
            </a:r>
            <a:endPar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Скругленный прямоугольник 10"/>
          <p:cNvSpPr/>
          <p:nvPr/>
        </p:nvSpPr>
        <p:spPr>
          <a:xfrm>
            <a:off x="9464438" y="1521209"/>
            <a:ext cx="2267575" cy="6513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anose="02020603050405020304" pitchFamily="18" charset="0"/>
                <a:cs typeface="Times New Roman" panose="02020603050405020304" pitchFamily="18" charset="0"/>
              </a:rPr>
              <a:t>Теңеу</a:t>
            </a:r>
            <a:r>
              <a:rPr lang="kk-KZ" dirty="0" smtClean="0"/>
              <a:t> </a:t>
            </a:r>
            <a:endParaRPr lang="ru-RU" dirty="0"/>
          </a:p>
        </p:txBody>
      </p:sp>
      <p:sp>
        <p:nvSpPr>
          <p:cNvPr id="12" name="Скругленный прямоугольник 11"/>
          <p:cNvSpPr/>
          <p:nvPr/>
        </p:nvSpPr>
        <p:spPr>
          <a:xfrm>
            <a:off x="9485518" y="2225457"/>
            <a:ext cx="2267575" cy="57155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Эпитет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Скругленный прямоугольник 12"/>
          <p:cNvSpPr/>
          <p:nvPr/>
        </p:nvSpPr>
        <p:spPr>
          <a:xfrm>
            <a:off x="9485518" y="2849916"/>
            <a:ext cx="2267575" cy="6463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Ирония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Скругленный прямоугольник 13"/>
          <p:cNvSpPr/>
          <p:nvPr/>
        </p:nvSpPr>
        <p:spPr>
          <a:xfrm>
            <a:off x="9507555" y="3531881"/>
            <a:ext cx="2267575" cy="69318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Сатира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Скругленный прямоугольник 14"/>
          <p:cNvSpPr/>
          <p:nvPr/>
        </p:nvSpPr>
        <p:spPr>
          <a:xfrm>
            <a:off x="9507555" y="4282539"/>
            <a:ext cx="2267575" cy="67739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Метафора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Скругленный прямоугольник 18"/>
          <p:cNvSpPr/>
          <p:nvPr/>
        </p:nvSpPr>
        <p:spPr>
          <a:xfrm>
            <a:off x="550843" y="4282539"/>
            <a:ext cx="6940628" cy="5538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550842" y="4298357"/>
            <a:ext cx="6940628" cy="5538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chemeClr val="tx1"/>
                </a:solidFill>
                <a:latin typeface="Times New Roman" panose="02020603050405020304" pitchFamily="18" charset="0"/>
                <a:cs typeface="Times New Roman" panose="02020603050405020304" pitchFamily="18" charset="0"/>
              </a:rPr>
              <a:t>Бір жолы өңкей </a:t>
            </a:r>
            <a:r>
              <a:rPr lang="kk-KZ" b="1" dirty="0">
                <a:solidFill>
                  <a:srgbClr val="FF0000"/>
                </a:solidFill>
                <a:latin typeface="Times New Roman" panose="02020603050405020304" pitchFamily="18" charset="0"/>
                <a:cs typeface="Times New Roman" panose="02020603050405020304" pitchFamily="18" charset="0"/>
              </a:rPr>
              <a:t>атқамінер пысықтар </a:t>
            </a:r>
            <a:r>
              <a:rPr lang="kk-KZ" dirty="0">
                <a:solidFill>
                  <a:schemeClr val="tx1"/>
                </a:solidFill>
                <a:latin typeface="Times New Roman" panose="02020603050405020304" pitchFamily="18" charset="0"/>
                <a:cs typeface="Times New Roman" panose="02020603050405020304" pitchFamily="18" charset="0"/>
              </a:rPr>
              <a:t>сайлау алдында жиналып алып, қатты састы.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50842" y="4893881"/>
            <a:ext cx="6940628" cy="7015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kk-KZ" dirty="0">
                <a:solidFill>
                  <a:schemeClr val="tx1"/>
                </a:solidFill>
                <a:latin typeface="Times New Roman" panose="02020603050405020304" pitchFamily="18" charset="0"/>
                <a:cs typeface="Times New Roman" panose="02020603050405020304" pitchFamily="18" charset="0"/>
              </a:rPr>
              <a:t>Өзің </a:t>
            </a:r>
            <a:r>
              <a:rPr lang="kk-KZ" b="1" dirty="0">
                <a:solidFill>
                  <a:srgbClr val="FF0000"/>
                </a:solidFill>
                <a:latin typeface="Times New Roman" panose="02020603050405020304" pitchFamily="18" charset="0"/>
                <a:cs typeface="Times New Roman" panose="02020603050405020304" pitchFamily="18" charset="0"/>
              </a:rPr>
              <a:t>қазанның түп күйесіндейсің, </a:t>
            </a:r>
            <a:r>
              <a:rPr lang="kk-KZ"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күйеге күйе жұқса – не болмақ, құдайым-ау! – деп баласын үйден қуып шығыпты.</a:t>
            </a:r>
            <a:endParaRPr lang="ru-RU" dirty="0"/>
          </a:p>
        </p:txBody>
      </p:sp>
      <p:sp>
        <p:nvSpPr>
          <p:cNvPr id="18" name="Скругленный прямоугольник 17"/>
          <p:cNvSpPr/>
          <p:nvPr/>
        </p:nvSpPr>
        <p:spPr>
          <a:xfrm>
            <a:off x="9516735" y="5008593"/>
            <a:ext cx="2267575" cy="5868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Метонимия </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Кольцо 6"/>
          <p:cNvSpPr/>
          <p:nvPr/>
        </p:nvSpPr>
        <p:spPr>
          <a:xfrm>
            <a:off x="8780442" y="3097433"/>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0" name="Кольцо 19"/>
          <p:cNvSpPr/>
          <p:nvPr/>
        </p:nvSpPr>
        <p:spPr>
          <a:xfrm>
            <a:off x="8780442" y="2398175"/>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1" name="Кольцо 20"/>
          <p:cNvSpPr/>
          <p:nvPr/>
        </p:nvSpPr>
        <p:spPr>
          <a:xfrm>
            <a:off x="8786902" y="1695671"/>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2" name="Кольцо 21"/>
          <p:cNvSpPr/>
          <p:nvPr/>
        </p:nvSpPr>
        <p:spPr>
          <a:xfrm>
            <a:off x="7706297" y="2398175"/>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3" name="Кольцо 22"/>
          <p:cNvSpPr/>
          <p:nvPr/>
        </p:nvSpPr>
        <p:spPr>
          <a:xfrm>
            <a:off x="7667740" y="3100679"/>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4" name="Кольцо 23"/>
          <p:cNvSpPr/>
          <p:nvPr/>
        </p:nvSpPr>
        <p:spPr>
          <a:xfrm>
            <a:off x="8780442" y="3799230"/>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5" name="Кольцо 24"/>
          <p:cNvSpPr/>
          <p:nvPr/>
        </p:nvSpPr>
        <p:spPr>
          <a:xfrm>
            <a:off x="7706297" y="3799231"/>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6" name="Кольцо 25"/>
          <p:cNvSpPr/>
          <p:nvPr/>
        </p:nvSpPr>
        <p:spPr>
          <a:xfrm>
            <a:off x="7706297" y="4360052"/>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7" name="Кольцо 26"/>
          <p:cNvSpPr/>
          <p:nvPr/>
        </p:nvSpPr>
        <p:spPr>
          <a:xfrm>
            <a:off x="7667740" y="5045220"/>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8" name="Кольцо 27"/>
          <p:cNvSpPr/>
          <p:nvPr/>
        </p:nvSpPr>
        <p:spPr>
          <a:xfrm>
            <a:off x="8780442" y="4360051"/>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9" name="Кольцо 28"/>
          <p:cNvSpPr/>
          <p:nvPr/>
        </p:nvSpPr>
        <p:spPr>
          <a:xfrm>
            <a:off x="7667740" y="1695671"/>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30" name="Кольцо 29"/>
          <p:cNvSpPr/>
          <p:nvPr/>
        </p:nvSpPr>
        <p:spPr>
          <a:xfrm>
            <a:off x="8779558" y="5045219"/>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cxnSp>
        <p:nvCxnSpPr>
          <p:cNvPr id="32" name="Прямая со стрелкой 31"/>
          <p:cNvCxnSpPr/>
          <p:nvPr/>
        </p:nvCxnSpPr>
        <p:spPr>
          <a:xfrm>
            <a:off x="7843757" y="1881046"/>
            <a:ext cx="1188744" cy="7619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Прямая со стрелкой 33"/>
          <p:cNvCxnSpPr/>
          <p:nvPr/>
        </p:nvCxnSpPr>
        <p:spPr>
          <a:xfrm>
            <a:off x="7910109" y="2603017"/>
            <a:ext cx="1105170" cy="2011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Прямая со стрелкой 35"/>
          <p:cNvCxnSpPr/>
          <p:nvPr/>
        </p:nvCxnSpPr>
        <p:spPr>
          <a:xfrm>
            <a:off x="7868322" y="3292519"/>
            <a:ext cx="1154301" cy="20094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Прямая со стрелкой 37"/>
          <p:cNvCxnSpPr/>
          <p:nvPr/>
        </p:nvCxnSpPr>
        <p:spPr>
          <a:xfrm flipV="1">
            <a:off x="7910108" y="1846882"/>
            <a:ext cx="1115049" cy="2166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Прямая со стрелкой 39"/>
          <p:cNvCxnSpPr/>
          <p:nvPr/>
        </p:nvCxnSpPr>
        <p:spPr>
          <a:xfrm flipV="1">
            <a:off x="7902765" y="3253030"/>
            <a:ext cx="1129736" cy="1322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Прямая со стрелкой 41"/>
          <p:cNvCxnSpPr/>
          <p:nvPr/>
        </p:nvCxnSpPr>
        <p:spPr>
          <a:xfrm flipV="1">
            <a:off x="7843757" y="3953649"/>
            <a:ext cx="1188744" cy="1311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321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arn(inVertical)">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8472" y="0"/>
            <a:ext cx="11633812" cy="6955859"/>
          </a:xfrm>
        </p:spPr>
        <p:txBody>
          <a:bodyPr>
            <a:normAutofit/>
          </a:bodyPr>
          <a:lstStyle/>
          <a:p>
            <a:r>
              <a:rPr lang="kk-KZ" sz="2200" b="1" dirty="0" smtClean="0">
                <a:latin typeface="Times New Roman" panose="02020603050405020304" pitchFamily="18" charset="0"/>
                <a:cs typeface="Times New Roman" panose="02020603050405020304" pitchFamily="18" charset="0"/>
              </a:rPr>
              <a:t>2-тапсырма. Шығарма үзіндісінен тұрақты сөз тіркестері мен мақал-мәтелдерді </a:t>
            </a:r>
            <a:r>
              <a:rPr lang="kk-KZ" sz="2400" b="1" dirty="0" smtClean="0">
                <a:latin typeface="Times New Roman" panose="02020603050405020304" pitchFamily="18" charset="0"/>
                <a:cs typeface="Times New Roman" panose="02020603050405020304" pitchFamily="18" charset="0"/>
              </a:rPr>
              <a:t>теріп жаз. </a:t>
            </a:r>
            <a:r>
              <a:rPr lang="kk-KZ" sz="2400" b="1" dirty="0">
                <a:latin typeface="Times New Roman" panose="02020603050405020304" pitchFamily="18" charset="0"/>
                <a:cs typeface="Times New Roman" panose="02020603050405020304" pitchFamily="18" charset="0"/>
              </a:rPr>
              <a:t/>
            </a:r>
            <a:br>
              <a:rPr lang="kk-KZ" sz="2400" b="1" dirty="0">
                <a:latin typeface="Times New Roman" panose="02020603050405020304" pitchFamily="18" charset="0"/>
                <a:cs typeface="Times New Roman" panose="02020603050405020304" pitchFamily="18" charset="0"/>
              </a:rPr>
            </a:br>
            <a:r>
              <a:rPr lang="kk-KZ" sz="3100" b="1" dirty="0" smtClean="0">
                <a:latin typeface="Times New Roman" panose="02020603050405020304" pitchFamily="18" charset="0"/>
                <a:cs typeface="Times New Roman" panose="02020603050405020304" pitchFamily="18" charset="0"/>
              </a:rPr>
              <a:t>		</a:t>
            </a:r>
            <a:r>
              <a:rPr lang="kk-KZ" sz="3100" b="1" dirty="0">
                <a:latin typeface="Times New Roman" panose="02020603050405020304" pitchFamily="18" charset="0"/>
                <a:cs typeface="Times New Roman" panose="02020603050405020304" pitchFamily="18" charset="0"/>
              </a:rPr>
              <a:t> </a:t>
            </a: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4" name="Прямоугольник с двумя скругленными противолежащими углами 3"/>
          <p:cNvSpPr/>
          <p:nvPr/>
        </p:nvSpPr>
        <p:spPr>
          <a:xfrm>
            <a:off x="1010530" y="5337699"/>
            <a:ext cx="3148313" cy="750524"/>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prstClr val="black">
                    <a:lumMod val="85000"/>
                    <a:lumOff val="15000"/>
                  </a:prstClr>
                </a:solidFill>
                <a:latin typeface="Times New Roman" panose="02020603050405020304" pitchFamily="18" charset="0"/>
                <a:ea typeface="+mj-ea"/>
                <a:cs typeface="Times New Roman" panose="02020603050405020304" pitchFamily="18" charset="0"/>
              </a:rPr>
              <a:t>Тұрақты </a:t>
            </a:r>
            <a:r>
              <a:rPr lang="kk-KZ" sz="2400" b="1" dirty="0">
                <a:solidFill>
                  <a:prstClr val="black">
                    <a:lumMod val="85000"/>
                    <a:lumOff val="15000"/>
                  </a:prstClr>
                </a:solidFill>
                <a:latin typeface="Times New Roman" panose="02020603050405020304" pitchFamily="18" charset="0"/>
                <a:ea typeface="+mj-ea"/>
                <a:cs typeface="Times New Roman" panose="02020603050405020304" pitchFamily="18" charset="0"/>
              </a:rPr>
              <a:t>сөз тіркестері </a:t>
            </a:r>
            <a:endParaRPr lang="ru-RU" sz="1400" dirty="0"/>
          </a:p>
        </p:txBody>
      </p:sp>
      <p:sp>
        <p:nvSpPr>
          <p:cNvPr id="6" name="Прямоугольник с двумя скругленными противолежащими углами 5"/>
          <p:cNvSpPr/>
          <p:nvPr/>
        </p:nvSpPr>
        <p:spPr>
          <a:xfrm>
            <a:off x="8240287" y="5324258"/>
            <a:ext cx="3148313" cy="777405"/>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prstClr val="black">
                    <a:lumMod val="85000"/>
                    <a:lumOff val="15000"/>
                  </a:prstClr>
                </a:solidFill>
                <a:latin typeface="Times New Roman" panose="02020603050405020304" pitchFamily="18" charset="0"/>
                <a:ea typeface="+mj-ea"/>
                <a:cs typeface="Times New Roman" panose="02020603050405020304" pitchFamily="18" charset="0"/>
              </a:rPr>
              <a:t>Мақал-мәтелдер</a:t>
            </a:r>
            <a:endParaRPr lang="ru-RU" sz="1400" dirty="0"/>
          </a:p>
        </p:txBody>
      </p:sp>
      <p:sp>
        <p:nvSpPr>
          <p:cNvPr id="5" name="Блок-схема: подготовка 4"/>
          <p:cNvSpPr/>
          <p:nvPr/>
        </p:nvSpPr>
        <p:spPr>
          <a:xfrm>
            <a:off x="3817509" y="5812084"/>
            <a:ext cx="4615737" cy="970940"/>
          </a:xfrm>
          <a:prstGeom prst="flowChartPrepar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prstClr val="black">
                    <a:lumMod val="85000"/>
                    <a:lumOff val="15000"/>
                  </a:prstClr>
                </a:solidFill>
                <a:latin typeface="Times New Roman" panose="02020603050405020304" pitchFamily="18" charset="0"/>
                <a:ea typeface="+mj-ea"/>
                <a:cs typeface="Times New Roman" panose="02020603050405020304" pitchFamily="18" charset="0"/>
              </a:rPr>
              <a:t>● Шығармадан </a:t>
            </a:r>
            <a:r>
              <a:rPr lang="kk-KZ" dirty="0">
                <a:solidFill>
                  <a:prstClr val="black">
                    <a:lumMod val="85000"/>
                    <a:lumOff val="15000"/>
                  </a:prstClr>
                </a:solidFill>
                <a:latin typeface="Times New Roman" panose="02020603050405020304" pitchFamily="18" charset="0"/>
                <a:ea typeface="+mj-ea"/>
                <a:cs typeface="Times New Roman" panose="02020603050405020304" pitchFamily="18" charset="0"/>
              </a:rPr>
              <a:t>тұрақты сөз тіркестері мен мақал-мәтелдерді теріп </a:t>
            </a:r>
            <a:r>
              <a:rPr lang="kk-KZ" dirty="0" smtClean="0">
                <a:solidFill>
                  <a:prstClr val="black">
                    <a:lumMod val="85000"/>
                    <a:lumOff val="15000"/>
                  </a:prstClr>
                </a:solidFill>
                <a:latin typeface="Times New Roman" panose="02020603050405020304" pitchFamily="18" charset="0"/>
                <a:ea typeface="+mj-ea"/>
                <a:cs typeface="Times New Roman" panose="02020603050405020304" pitchFamily="18" charset="0"/>
              </a:rPr>
              <a:t>жазады</a:t>
            </a:r>
            <a:endParaRPr lang="ru-RU" dirty="0"/>
          </a:p>
        </p:txBody>
      </p:sp>
      <p:sp>
        <p:nvSpPr>
          <p:cNvPr id="8" name="Прямоугольник с двумя скругленными противолежащими углами 7"/>
          <p:cNvSpPr/>
          <p:nvPr/>
        </p:nvSpPr>
        <p:spPr>
          <a:xfrm>
            <a:off x="561860" y="738130"/>
            <a:ext cx="11215171" cy="4472848"/>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r>
              <a:rPr lang="kk-KZ" sz="2000" dirty="0">
                <a:solidFill>
                  <a:schemeClr val="tx1"/>
                </a:solidFill>
                <a:latin typeface="Times New Roman" panose="02020603050405020304" pitchFamily="18" charset="0"/>
                <a:cs typeface="Times New Roman" panose="02020603050405020304" pitchFamily="18" charset="0"/>
              </a:rPr>
              <a:t>	</a:t>
            </a:r>
            <a:r>
              <a:rPr lang="kk-KZ" sz="2000" dirty="0" smtClean="0">
                <a:solidFill>
                  <a:schemeClr val="tx1"/>
                </a:solidFill>
                <a:latin typeface="Times New Roman" panose="02020603050405020304" pitchFamily="18" charset="0"/>
                <a:cs typeface="Times New Roman" panose="02020603050405020304" pitchFamily="18" charset="0"/>
              </a:rPr>
              <a:t> Алғашқы </a:t>
            </a:r>
            <a:r>
              <a:rPr lang="kk-KZ" sz="2000" dirty="0">
                <a:solidFill>
                  <a:schemeClr val="tx1"/>
                </a:solidFill>
                <a:latin typeface="Times New Roman" panose="02020603050405020304" pitchFamily="18" charset="0"/>
                <a:cs typeface="Times New Roman" panose="02020603050405020304" pitchFamily="18" charset="0"/>
              </a:rPr>
              <a:t>мүшел - нәрестенің қырқынан шығатын күн. Бұл күні үй ішінде елдің ауыл- аймақта да көтеріңкі көңіл, көп шаттық үстем болатын. Екінші мүшел - баланың жеті жасқа толған күні. «Жетіге келгенше бала жерден таяқ жейді» деп тегін айтылмаған ғой. Сол жетіге толған күні әрең аяғын жерде нық басты деп </a:t>
            </a:r>
            <a:r>
              <a:rPr lang="kk-KZ" sz="2000" dirty="0" smtClean="0">
                <a:solidFill>
                  <a:schemeClr val="tx1"/>
                </a:solidFill>
                <a:latin typeface="Times New Roman" panose="02020603050405020304" pitchFamily="18" charset="0"/>
                <a:cs typeface="Times New Roman" panose="02020603050405020304" pitchFamily="18" charset="0"/>
              </a:rPr>
              <a:t>санайды... Ендігі </a:t>
            </a:r>
            <a:r>
              <a:rPr lang="kk-KZ" sz="2000" dirty="0">
                <a:solidFill>
                  <a:schemeClr val="tx1"/>
                </a:solidFill>
                <a:latin typeface="Times New Roman" panose="02020603050405020304" pitchFamily="18" charset="0"/>
                <a:cs typeface="Times New Roman" panose="02020603050405020304" pitchFamily="18" charset="0"/>
              </a:rPr>
              <a:t>мүшел - 13 жас. «Он үште отау иесі» деген мақал бар. Бұл енді оңды- солыңды тани бастадың, ер санатына іліктің, сенімен есендесер, ақыл бөлісер кезең келді деген сөз</a:t>
            </a:r>
            <a:r>
              <a:rPr lang="kk-KZ" sz="2000" dirty="0" smtClean="0">
                <a:solidFill>
                  <a:schemeClr val="tx1"/>
                </a:solidFill>
                <a:latin typeface="Times New Roman" panose="02020603050405020304" pitchFamily="18" charset="0"/>
                <a:cs typeface="Times New Roman" panose="02020603050405020304" pitchFamily="18" charset="0"/>
              </a:rPr>
              <a:t>.</a:t>
            </a:r>
          </a:p>
          <a:p>
            <a:pPr algn="just"/>
            <a:r>
              <a:rPr lang="kk-KZ" sz="2000" dirty="0">
                <a:solidFill>
                  <a:schemeClr val="tx1"/>
                </a:solidFill>
                <a:latin typeface="Times New Roman" panose="02020603050405020304" pitchFamily="18" charset="0"/>
                <a:cs typeface="Times New Roman" panose="02020603050405020304" pitchFamily="18" charset="0"/>
              </a:rPr>
              <a:t>	... Ал түйе болса маңғаз басып, ырғала ыңыранып, ернінен көбік шұбыртып, мойнын сан құбылтып, төңірегіндегінің біреуін де көзіне ілмей жатқан екен... «Таласып таусыла беріңдер, бейшаралар, босқа болдырғанша алаңсыз тыныға берейін. Мен сендер сияқты күн сәулесін күтіп шығысқа жүгірмеймін де, көз майын тауысып төңірекке үңілмеймін </a:t>
            </a:r>
            <a:r>
              <a:rPr lang="kk-KZ" sz="2000" dirty="0" smtClean="0">
                <a:solidFill>
                  <a:schemeClr val="tx1"/>
                </a:solidFill>
                <a:latin typeface="Times New Roman" panose="02020603050405020304" pitchFamily="18" charset="0"/>
                <a:cs typeface="Times New Roman" panose="02020603050405020304" pitchFamily="18" charset="0"/>
              </a:rPr>
              <a:t>де... Тәңірден </a:t>
            </a:r>
            <a:r>
              <a:rPr lang="kk-KZ" sz="2000" dirty="0">
                <a:solidFill>
                  <a:schemeClr val="tx1"/>
                </a:solidFill>
                <a:latin typeface="Times New Roman" panose="02020603050405020304" pitchFamily="18" charset="0"/>
                <a:cs typeface="Times New Roman" panose="02020603050405020304" pitchFamily="18" charset="0"/>
              </a:rPr>
              <a:t>алғашқы жылдың атын өзім алып қайтам», - деп тікенек күйсеп жата береді. Бишара тышқан өзінің дәрменсіздігін мойындап жан ұшыра безек қағады.</a:t>
            </a: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55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67" y="1090670"/>
            <a:ext cx="10926829" cy="6878741"/>
          </a:xfrm>
        </p:spPr>
        <p:txBody>
          <a:bodyPr>
            <a:normAutofit/>
          </a:bodyPr>
          <a:lstStyle/>
          <a:p>
            <a:pPr algn="ctr"/>
            <a:r>
              <a:rPr lang="kk-KZ" sz="2200" b="1" dirty="0" smtClean="0">
                <a:latin typeface="Times New Roman" panose="02020603050405020304" pitchFamily="18" charset="0"/>
                <a:cs typeface="Times New Roman" panose="02020603050405020304" pitchFamily="18" charset="0"/>
              </a:rPr>
              <a:t>ӨЗІҢДІ ТЕКСЕР. Шығарма үзіндісінен тұрақты сөз тіркестері мен мақал-мәтелдерді теріп жаз. </a:t>
            </a:r>
            <a:r>
              <a:rPr lang="kk-KZ" sz="3100" b="1" dirty="0">
                <a:latin typeface="Times New Roman" panose="02020603050405020304" pitchFamily="18" charset="0"/>
                <a:cs typeface="Times New Roman" panose="02020603050405020304" pitchFamily="18" charset="0"/>
              </a:rPr>
              <a:t/>
            </a:r>
            <a:br>
              <a:rPr lang="kk-KZ" sz="3100" b="1" dirty="0">
                <a:latin typeface="Times New Roman" panose="02020603050405020304" pitchFamily="18" charset="0"/>
                <a:cs typeface="Times New Roman" panose="02020603050405020304" pitchFamily="18" charset="0"/>
              </a:rPr>
            </a:br>
            <a:r>
              <a:rPr lang="kk-KZ" sz="3100" b="1" dirty="0" smtClean="0">
                <a:latin typeface="Times New Roman" panose="02020603050405020304" pitchFamily="18" charset="0"/>
                <a:cs typeface="Times New Roman" panose="02020603050405020304" pitchFamily="18" charset="0"/>
              </a:rPr>
              <a:t>		</a:t>
            </a:r>
            <a:r>
              <a:rPr lang="kk-KZ" sz="3100" b="1" dirty="0">
                <a:latin typeface="Times New Roman" panose="02020603050405020304" pitchFamily="18" charset="0"/>
                <a:cs typeface="Times New Roman" panose="02020603050405020304" pitchFamily="18" charset="0"/>
              </a:rPr>
              <a:t> </a:t>
            </a: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4" name="Прямоугольник с двумя скругленными противолежащими углами 3"/>
          <p:cNvSpPr/>
          <p:nvPr/>
        </p:nvSpPr>
        <p:spPr>
          <a:xfrm>
            <a:off x="1630496" y="2153030"/>
            <a:ext cx="3412160" cy="2141178"/>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solidFill>
                  <a:prstClr val="black"/>
                </a:solidFill>
                <a:latin typeface="Times New Roman" panose="02020603050405020304" pitchFamily="18" charset="0"/>
                <a:cs typeface="Times New Roman" panose="02020603050405020304" pitchFamily="18" charset="0"/>
              </a:rPr>
              <a:t>● </a:t>
            </a:r>
            <a:r>
              <a:rPr lang="kk-KZ" sz="2400" dirty="0" smtClean="0">
                <a:solidFill>
                  <a:schemeClr val="tx1"/>
                </a:solidFill>
                <a:latin typeface="Times New Roman" panose="02020603050405020304" pitchFamily="18" charset="0"/>
                <a:cs typeface="Times New Roman" panose="02020603050405020304" pitchFamily="18" charset="0"/>
              </a:rPr>
              <a:t>көзіне ілмеу;</a:t>
            </a:r>
          </a:p>
          <a:p>
            <a:pPr algn="ctr"/>
            <a:r>
              <a:rPr lang="kk-KZ" sz="2400" dirty="0" smtClean="0">
                <a:solidFill>
                  <a:prstClr val="black"/>
                </a:solidFill>
                <a:latin typeface="Times New Roman" panose="02020603050405020304" pitchFamily="18" charset="0"/>
                <a:cs typeface="Times New Roman" panose="02020603050405020304" pitchFamily="18" charset="0"/>
              </a:rPr>
              <a:t>● </a:t>
            </a:r>
            <a:r>
              <a:rPr lang="kk-KZ" sz="2400" dirty="0">
                <a:solidFill>
                  <a:schemeClr val="tx1"/>
                </a:solidFill>
                <a:latin typeface="Times New Roman" panose="02020603050405020304" pitchFamily="18" charset="0"/>
                <a:cs typeface="Times New Roman" panose="02020603050405020304" pitchFamily="18" charset="0"/>
              </a:rPr>
              <a:t>көз майын </a:t>
            </a:r>
            <a:r>
              <a:rPr lang="kk-KZ" sz="2400" dirty="0" smtClean="0">
                <a:solidFill>
                  <a:schemeClr val="tx1"/>
                </a:solidFill>
                <a:latin typeface="Times New Roman" panose="02020603050405020304" pitchFamily="18" charset="0"/>
                <a:cs typeface="Times New Roman" panose="02020603050405020304" pitchFamily="18" charset="0"/>
              </a:rPr>
              <a:t>тауысу;</a:t>
            </a:r>
            <a:endParaRPr lang="kk-KZ" sz="2400" dirty="0" smtClean="0">
              <a:solidFill>
                <a:prstClr val="black"/>
              </a:solidFill>
              <a:latin typeface="Times New Roman" panose="02020603050405020304" pitchFamily="18" charset="0"/>
              <a:cs typeface="Times New Roman" panose="02020603050405020304" pitchFamily="18" charset="0"/>
            </a:endParaRPr>
          </a:p>
          <a:p>
            <a:pPr algn="ctr"/>
            <a:r>
              <a:rPr lang="kk-KZ" sz="2400" dirty="0" smtClean="0">
                <a:solidFill>
                  <a:prstClr val="black"/>
                </a:solidFill>
                <a:latin typeface="Times New Roman" panose="02020603050405020304" pitchFamily="18" charset="0"/>
                <a:cs typeface="Times New Roman" panose="02020603050405020304" pitchFamily="18" charset="0"/>
              </a:rPr>
              <a:t>● </a:t>
            </a:r>
            <a:r>
              <a:rPr lang="kk-KZ" sz="2400" dirty="0">
                <a:solidFill>
                  <a:schemeClr val="tx1"/>
                </a:solidFill>
                <a:latin typeface="Times New Roman" panose="02020603050405020304" pitchFamily="18" charset="0"/>
                <a:cs typeface="Times New Roman" panose="02020603050405020304" pitchFamily="18" charset="0"/>
              </a:rPr>
              <a:t>безек </a:t>
            </a:r>
            <a:r>
              <a:rPr lang="kk-KZ" sz="2400" dirty="0" smtClean="0">
                <a:solidFill>
                  <a:schemeClr val="tx1"/>
                </a:solidFill>
                <a:latin typeface="Times New Roman" panose="02020603050405020304" pitchFamily="18" charset="0"/>
                <a:cs typeface="Times New Roman" panose="02020603050405020304" pitchFamily="18" charset="0"/>
              </a:rPr>
              <a:t>қағу.  </a:t>
            </a:r>
            <a:endParaRPr lang="ru-RU" sz="2400" dirty="0"/>
          </a:p>
        </p:txBody>
      </p:sp>
      <p:sp>
        <p:nvSpPr>
          <p:cNvPr id="6" name="Прямоугольник с двумя скругленными противолежащими углами 5"/>
          <p:cNvSpPr/>
          <p:nvPr/>
        </p:nvSpPr>
        <p:spPr>
          <a:xfrm>
            <a:off x="6940628" y="2153030"/>
            <a:ext cx="3613532" cy="2141178"/>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solidFill>
                  <a:prstClr val="black"/>
                </a:solidFill>
                <a:latin typeface="Times New Roman" panose="02020603050405020304" pitchFamily="18" charset="0"/>
                <a:cs typeface="Times New Roman" panose="02020603050405020304" pitchFamily="18" charset="0"/>
              </a:rPr>
              <a:t>● Бала жетіге келгенше </a:t>
            </a:r>
            <a:r>
              <a:rPr lang="kk-KZ" sz="2400" dirty="0">
                <a:solidFill>
                  <a:prstClr val="black"/>
                </a:solidFill>
                <a:latin typeface="Times New Roman" panose="02020603050405020304" pitchFamily="18" charset="0"/>
                <a:cs typeface="Times New Roman" panose="02020603050405020304" pitchFamily="18" charset="0"/>
              </a:rPr>
              <a:t>жерден таяқ </a:t>
            </a:r>
            <a:r>
              <a:rPr lang="kk-KZ" sz="2400" dirty="0" smtClean="0">
                <a:solidFill>
                  <a:prstClr val="black"/>
                </a:solidFill>
                <a:latin typeface="Times New Roman" panose="02020603050405020304" pitchFamily="18" charset="0"/>
                <a:cs typeface="Times New Roman" panose="02020603050405020304" pitchFamily="18" charset="0"/>
              </a:rPr>
              <a:t>жейді;</a:t>
            </a:r>
          </a:p>
          <a:p>
            <a:pPr algn="ctr"/>
            <a:r>
              <a:rPr lang="kk-KZ" sz="2400" dirty="0" smtClean="0">
                <a:solidFill>
                  <a:prstClr val="black"/>
                </a:solidFill>
                <a:latin typeface="Times New Roman" panose="02020603050405020304" pitchFamily="18" charset="0"/>
                <a:cs typeface="Times New Roman" panose="02020603050405020304" pitchFamily="18" charset="0"/>
              </a:rPr>
              <a:t>● </a:t>
            </a:r>
            <a:r>
              <a:rPr lang="kk-KZ" sz="2400" dirty="0">
                <a:solidFill>
                  <a:schemeClr val="tx1"/>
                </a:solidFill>
                <a:latin typeface="Times New Roman" panose="02020603050405020304" pitchFamily="18" charset="0"/>
                <a:cs typeface="Times New Roman" panose="02020603050405020304" pitchFamily="18" charset="0"/>
              </a:rPr>
              <a:t>Он үште отау иесі</a:t>
            </a:r>
            <a:endParaRPr lang="kk-KZ" sz="2400" dirty="0" smtClean="0">
              <a:solidFill>
                <a:prstClr val="black"/>
              </a:solidFill>
              <a:latin typeface="Times New Roman" panose="02020603050405020304" pitchFamily="18" charset="0"/>
              <a:cs typeface="Times New Roman" panose="02020603050405020304" pitchFamily="18" charset="0"/>
            </a:endParaRPr>
          </a:p>
          <a:p>
            <a:pPr algn="ctr"/>
            <a:r>
              <a:rPr lang="kk-KZ" dirty="0" smtClean="0"/>
              <a:t> </a:t>
            </a:r>
            <a:endParaRPr lang="ru-RU" dirty="0"/>
          </a:p>
        </p:txBody>
      </p:sp>
      <p:pic>
        <p:nvPicPr>
          <p:cNvPr id="8" name="Рисунок 7" descr="ÐÐ°ÑÑÐ¸Ð½ÐºÐ¸ Ð¿Ð¾ Ð·Ð°Ð¿ÑÐ¾ÑÑ Ð¸Ð½Ð´Ð¸Ð²Ð¸Ð´ÑÐ°Ð»ÑÐ½Ð°Ñ ÑÐ°Ð±Ð¾ÑÐ° ÐºÐ°ÑÑÐ¸Ð½ÐºÐ¸"/>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4157" y="4294208"/>
            <a:ext cx="1579007" cy="1818985"/>
          </a:xfrm>
          <a:prstGeom prst="rect">
            <a:avLst/>
          </a:prstGeom>
          <a:noFill/>
          <a:ln>
            <a:noFill/>
          </a:ln>
        </p:spPr>
      </p:pic>
    </p:spTree>
    <p:extLst>
      <p:ext uri="{BB962C8B-B14F-4D97-AF65-F5344CB8AC3E}">
        <p14:creationId xmlns:p14="http://schemas.microsoft.com/office/powerpoint/2010/main" val="368338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3422" y="974065"/>
            <a:ext cx="11198578" cy="6058912"/>
          </a:xfrm>
        </p:spPr>
        <p:txBody>
          <a:bodyPr>
            <a:normAutofit/>
          </a:bodyPr>
          <a:lstStyle/>
          <a:p>
            <a:pPr algn="ctr"/>
            <a:r>
              <a:rPr lang="kk-KZ" sz="2400" b="1" dirty="0">
                <a:latin typeface="Times New Roman" panose="02020603050405020304" pitchFamily="18" charset="0"/>
                <a:cs typeface="Times New Roman" panose="02020603050405020304" pitchFamily="18" charset="0"/>
              </a:rPr>
              <a:t>3</a:t>
            </a:r>
            <a:r>
              <a:rPr lang="kk-KZ" sz="2400" b="1" dirty="0" smtClean="0">
                <a:latin typeface="Times New Roman" panose="02020603050405020304" pitchFamily="18" charset="0"/>
                <a:cs typeface="Times New Roman" panose="02020603050405020304" pitchFamily="18" charset="0"/>
              </a:rPr>
              <a:t>-тапсырма. Шығарма мазмұнына сәйкес мақал-мәтелдердің мағынасын ашып жаз.</a:t>
            </a:r>
            <a:r>
              <a:rPr lang="kk-KZ" sz="3100" b="1" dirty="0">
                <a:latin typeface="Times New Roman" panose="02020603050405020304" pitchFamily="18" charset="0"/>
                <a:cs typeface="Times New Roman" panose="02020603050405020304" pitchFamily="18" charset="0"/>
              </a:rPr>
              <a:t/>
            </a:r>
            <a:br>
              <a:rPr lang="kk-KZ" sz="3100" b="1" dirty="0">
                <a:latin typeface="Times New Roman" panose="02020603050405020304" pitchFamily="18" charset="0"/>
                <a:cs typeface="Times New Roman" panose="02020603050405020304" pitchFamily="18" charset="0"/>
              </a:rPr>
            </a:br>
            <a:r>
              <a:rPr lang="kk-KZ" sz="3100" b="1" dirty="0" smtClean="0">
                <a:latin typeface="Times New Roman" panose="02020603050405020304" pitchFamily="18" charset="0"/>
                <a:cs typeface="Times New Roman" panose="02020603050405020304" pitchFamily="18" charset="0"/>
              </a:rPr>
              <a:t>		</a:t>
            </a: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47745770"/>
              </p:ext>
            </p:extLst>
          </p:nvPr>
        </p:nvGraphicFramePr>
        <p:xfrm>
          <a:off x="1932972" y="2335286"/>
          <a:ext cx="7326775" cy="2498603"/>
        </p:xfrm>
        <a:graphic>
          <a:graphicData uri="http://schemas.openxmlformats.org/drawingml/2006/table">
            <a:tbl>
              <a:tblPr firstRow="1" firstCol="1" bandRow="1"/>
              <a:tblGrid>
                <a:gridCol w="3518704">
                  <a:extLst>
                    <a:ext uri="{9D8B030D-6E8A-4147-A177-3AD203B41FA5}">
                      <a16:colId xmlns:a16="http://schemas.microsoft.com/office/drawing/2014/main" xmlns="" val="20000"/>
                    </a:ext>
                  </a:extLst>
                </a:gridCol>
                <a:gridCol w="3808071">
                  <a:extLst>
                    <a:ext uri="{9D8B030D-6E8A-4147-A177-3AD203B41FA5}">
                      <a16:colId xmlns:a16="http://schemas.microsoft.com/office/drawing/2014/main" xmlns="" val="20001"/>
                    </a:ext>
                  </a:extLst>
                </a:gridCol>
              </a:tblGrid>
              <a:tr h="307539">
                <a:tc>
                  <a:txBody>
                    <a:bodyPr/>
                    <a:lstStyle/>
                    <a:p>
                      <a:pPr algn="ctr">
                        <a:lnSpc>
                          <a:spcPct val="115000"/>
                        </a:lnSpc>
                        <a:spcAft>
                          <a:spcPts val="0"/>
                        </a:spcAft>
                      </a:pPr>
                      <a:r>
                        <a:rPr lang="kk-KZ" sz="2000" b="1" i="1" dirty="0" smtClean="0">
                          <a:effectLst/>
                          <a:latin typeface="Times New Roman"/>
                          <a:ea typeface="Calibri"/>
                          <a:cs typeface="Times New Roman"/>
                        </a:rPr>
                        <a:t>Мақал-мәтелдер</a:t>
                      </a:r>
                      <a:r>
                        <a:rPr lang="kk-KZ" sz="2000" b="1" i="1" baseline="0" dirty="0" smtClean="0">
                          <a:effectLst/>
                          <a:latin typeface="Times New Roman"/>
                          <a:ea typeface="Calibri"/>
                          <a:cs typeface="Times New Roman"/>
                        </a:rPr>
                        <a:t> </a:t>
                      </a:r>
                      <a:endParaRPr lang="ru-RU" sz="20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000" b="1" i="1" dirty="0" smtClean="0">
                          <a:effectLst/>
                          <a:latin typeface="Times New Roman"/>
                          <a:ea typeface="Calibri"/>
                          <a:cs typeface="Times New Roman"/>
                        </a:rPr>
                        <a:t>Мағынасы</a:t>
                      </a:r>
                      <a:r>
                        <a:rPr lang="kk-KZ" sz="2000" b="1" i="1" baseline="0" dirty="0" smtClean="0">
                          <a:effectLst/>
                          <a:latin typeface="Times New Roman"/>
                          <a:ea typeface="Calibri"/>
                          <a:cs typeface="Times New Roman"/>
                        </a:rPr>
                        <a:t> </a:t>
                      </a:r>
                      <a:endParaRPr lang="ru-RU" sz="20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90453">
                <a:tc>
                  <a:txBody>
                    <a:bodyPr/>
                    <a:lstStyle/>
                    <a:p>
                      <a:pPr algn="just">
                        <a:lnSpc>
                          <a:spcPct val="115000"/>
                        </a:lnSpc>
                        <a:spcAft>
                          <a:spcPts val="0"/>
                        </a:spcAft>
                      </a:pPr>
                      <a:r>
                        <a:rPr lang="kk-KZ" sz="2000" dirty="0">
                          <a:effectLst/>
                          <a:latin typeface="Times New Roman"/>
                          <a:ea typeface="Times New Roman"/>
                          <a:cs typeface="Times New Roman"/>
                        </a:rPr>
                        <a:t> </a:t>
                      </a:r>
                      <a:r>
                        <a:rPr lang="kk-KZ" sz="2000" dirty="0" smtClean="0">
                          <a:effectLst/>
                          <a:latin typeface="Times New Roman"/>
                          <a:ea typeface="Times New Roman"/>
                          <a:cs typeface="Times New Roman"/>
                        </a:rPr>
                        <a:t>Жеті атасын білмеген жетесіз </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000" dirty="0">
                          <a:effectLst/>
                          <a:latin typeface="Times New Roman"/>
                          <a:ea typeface="Times New Roman"/>
                          <a:cs typeface="Times New Roman"/>
                        </a:rPr>
                        <a:t> </a:t>
                      </a:r>
                      <a:endParaRPr lang="ru-RU" sz="2000" dirty="0">
                        <a:effectLst/>
                        <a:latin typeface="Calibri"/>
                        <a:ea typeface="Calibri"/>
                        <a:cs typeface="Times New Roman"/>
                      </a:endParaRPr>
                    </a:p>
                    <a:p>
                      <a:pPr algn="just">
                        <a:lnSpc>
                          <a:spcPct val="115000"/>
                        </a:lnSpc>
                        <a:spcAft>
                          <a:spcPts val="0"/>
                        </a:spcAft>
                      </a:pPr>
                      <a:r>
                        <a:rPr lang="kk-KZ" sz="2000" dirty="0">
                          <a:effectLst/>
                          <a:latin typeface="Times New Roman"/>
                          <a:ea typeface="Times New Roman"/>
                          <a:cs typeface="Times New Roman"/>
                        </a:rPr>
                        <a:t> </a:t>
                      </a:r>
                      <a:endParaRPr lang="ru-RU" sz="2000" dirty="0">
                        <a:effectLst/>
                        <a:latin typeface="Calibri"/>
                        <a:ea typeface="Calibri"/>
                        <a:cs typeface="Times New Roman"/>
                      </a:endParaRPr>
                    </a:p>
                    <a:p>
                      <a:pPr algn="just">
                        <a:lnSpc>
                          <a:spcPct val="115000"/>
                        </a:lnSpc>
                        <a:spcAft>
                          <a:spcPts val="0"/>
                        </a:spcAft>
                      </a:pPr>
                      <a:r>
                        <a:rPr lang="kk-KZ" sz="2000" dirty="0">
                          <a:effectLst/>
                          <a:latin typeface="Times New Roman"/>
                          <a:ea typeface="Times New Roman"/>
                          <a:cs typeface="Times New Roman"/>
                        </a:rPr>
                        <a:t> </a:t>
                      </a:r>
                      <a:endParaRPr lang="ru-RU" sz="2000" dirty="0">
                        <a:effectLst/>
                        <a:latin typeface="Calibri"/>
                        <a:ea typeface="Calibri"/>
                        <a:cs typeface="Times New Roman"/>
                      </a:endParaRPr>
                    </a:p>
                    <a:p>
                      <a:pPr algn="just">
                        <a:lnSpc>
                          <a:spcPct val="115000"/>
                        </a:lnSpc>
                        <a:spcAft>
                          <a:spcPts val="0"/>
                        </a:spcAft>
                      </a:pPr>
                      <a:r>
                        <a:rPr lang="kk-KZ" sz="2000" dirty="0">
                          <a:effectLst/>
                          <a:latin typeface="Times New Roman"/>
                          <a:ea typeface="Times New Roman"/>
                          <a:cs typeface="Times New Roman"/>
                        </a:rPr>
                        <a:t> </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90453">
                <a:tc>
                  <a:txBody>
                    <a:bodyPr/>
                    <a:lstStyle/>
                    <a:p>
                      <a:pPr algn="just">
                        <a:lnSpc>
                          <a:spcPct val="115000"/>
                        </a:lnSpc>
                        <a:spcAft>
                          <a:spcPts val="0"/>
                        </a:spcAft>
                      </a:pPr>
                      <a:r>
                        <a:rPr lang="kk-KZ" sz="2000" dirty="0" smtClean="0">
                          <a:effectLst/>
                          <a:latin typeface="Times New Roman" pitchFamily="18" charset="0"/>
                          <a:ea typeface="Calibri"/>
                          <a:cs typeface="Times New Roman" pitchFamily="18" charset="0"/>
                        </a:rPr>
                        <a:t>Тәрбие –</a:t>
                      </a:r>
                      <a:r>
                        <a:rPr lang="kk-KZ" sz="2000" baseline="0" dirty="0" smtClean="0">
                          <a:effectLst/>
                          <a:latin typeface="Times New Roman" pitchFamily="18" charset="0"/>
                          <a:ea typeface="Calibri"/>
                          <a:cs typeface="Times New Roman" pitchFamily="18" charset="0"/>
                        </a:rPr>
                        <a:t> тал бесіктен</a:t>
                      </a:r>
                      <a:endParaRPr lang="ru-RU"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Блок-схема: подготовка 3"/>
          <p:cNvSpPr/>
          <p:nvPr/>
        </p:nvSpPr>
        <p:spPr>
          <a:xfrm>
            <a:off x="3287210" y="4838218"/>
            <a:ext cx="5092861" cy="1632028"/>
          </a:xfrm>
          <a:prstGeom prst="flowChartPrepar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Times New Roman" pitchFamily="18" charset="0"/>
              <a:cs typeface="Times New Roman" pitchFamily="18" charset="0"/>
            </a:endParaRPr>
          </a:p>
          <a:p>
            <a:pPr algn="ctr"/>
            <a:r>
              <a:rPr lang="kk-KZ" sz="2000" b="1" dirty="0">
                <a:solidFill>
                  <a:schemeClr val="tx1"/>
                </a:solidFill>
                <a:latin typeface="Times New Roman" pitchFamily="18" charset="0"/>
                <a:cs typeface="Times New Roman" pitchFamily="18" charset="0"/>
              </a:rPr>
              <a:t>Дескрипторы: </a:t>
            </a:r>
          </a:p>
          <a:p>
            <a:pPr lvl="0"/>
            <a:r>
              <a:rPr lang="kk-KZ" sz="2000" dirty="0" smtClean="0">
                <a:solidFill>
                  <a:prstClr val="black">
                    <a:lumMod val="85000"/>
                    <a:lumOff val="15000"/>
                  </a:prstClr>
                </a:solidFill>
                <a:latin typeface="Times New Roman" panose="02020603050405020304" pitchFamily="18" charset="0"/>
                <a:ea typeface="+mj-ea"/>
                <a:cs typeface="Times New Roman" panose="02020603050405020304" pitchFamily="18" charset="0"/>
              </a:rPr>
              <a:t> </a:t>
            </a:r>
            <a:r>
              <a:rPr lang="en-US" sz="2000" dirty="0" smtClean="0">
                <a:solidFill>
                  <a:schemeClr val="tx1"/>
                </a:solidFill>
                <a:latin typeface="Times New Roman" pitchFamily="18" charset="0"/>
                <a:cs typeface="Times New Roman" pitchFamily="18" charset="0"/>
              </a:rPr>
              <a:t>●</a:t>
            </a:r>
            <a:r>
              <a:rPr lang="kk-KZ" sz="2000" dirty="0" smtClean="0">
                <a:solidFill>
                  <a:schemeClr val="tx1"/>
                </a:solidFill>
                <a:latin typeface="Times New Roman" pitchFamily="18" charset="0"/>
                <a:cs typeface="Times New Roman" pitchFamily="18" charset="0"/>
              </a:rPr>
              <a:t>  </a:t>
            </a:r>
            <a:r>
              <a:rPr lang="kk-KZ" sz="2000" dirty="0">
                <a:solidFill>
                  <a:schemeClr val="tx1"/>
                </a:solidFill>
                <a:latin typeface="Times New Roman" pitchFamily="18" charset="0"/>
                <a:cs typeface="Times New Roman" pitchFamily="18" charset="0"/>
              </a:rPr>
              <a:t> </a:t>
            </a:r>
            <a:r>
              <a:rPr lang="kk-KZ" sz="2000" dirty="0" smtClean="0">
                <a:solidFill>
                  <a:schemeClr val="tx1"/>
                </a:solidFill>
                <a:latin typeface="Times New Roman" pitchFamily="18" charset="0"/>
                <a:cs typeface="Times New Roman" pitchFamily="18" charset="0"/>
              </a:rPr>
              <a:t>Мақал-мәтелдердің </a:t>
            </a:r>
            <a:r>
              <a:rPr lang="kk-KZ" sz="2000" dirty="0">
                <a:solidFill>
                  <a:schemeClr val="tx1"/>
                </a:solidFill>
                <a:latin typeface="Times New Roman" pitchFamily="18" charset="0"/>
                <a:cs typeface="Times New Roman" pitchFamily="18" charset="0"/>
              </a:rPr>
              <a:t>мағынасын ашып </a:t>
            </a:r>
            <a:r>
              <a:rPr lang="kk-KZ" sz="2000" dirty="0" smtClean="0">
                <a:solidFill>
                  <a:schemeClr val="tx1"/>
                </a:solidFill>
                <a:latin typeface="Times New Roman" pitchFamily="18" charset="0"/>
                <a:cs typeface="Times New Roman" pitchFamily="18" charset="0"/>
              </a:rPr>
              <a:t>жазады</a:t>
            </a:r>
          </a:p>
          <a:p>
            <a:endParaRPr lang="kk-KZ" b="1" dirty="0" smtClean="0">
              <a:latin typeface="Times New Roman" pitchFamily="18" charset="0"/>
              <a:cs typeface="Times New Roman" pitchFamily="18" charset="0"/>
            </a:endParaRPr>
          </a:p>
          <a:p>
            <a:pPr algn="ct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02843">
            <a:off x="9884780" y="3889094"/>
            <a:ext cx="1754346" cy="2665217"/>
          </a:xfrm>
          <a:prstGeom prst="ellipse">
            <a:avLst/>
          </a:prstGeom>
          <a:ln>
            <a:noFill/>
          </a:ln>
          <a:effectLst>
            <a:softEdge rad="112500"/>
          </a:effectLst>
        </p:spPr>
      </p:pic>
    </p:spTree>
    <p:extLst>
      <p:ext uri="{BB962C8B-B14F-4D97-AF65-F5344CB8AC3E}">
        <p14:creationId xmlns:p14="http://schemas.microsoft.com/office/powerpoint/2010/main" val="359462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Легкий дым">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1691</TotalTime>
  <Words>534</Words>
  <Application>Microsoft Office PowerPoint</Application>
  <PresentationFormat>Произвольный</PresentationFormat>
  <Paragraphs>133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Легкий дым</vt:lpstr>
      <vt:lpstr>Презентация PowerPoint</vt:lpstr>
      <vt:lpstr>Презентация PowerPoint</vt:lpstr>
      <vt:lpstr>               </vt:lpstr>
      <vt:lpstr>. </vt:lpstr>
      <vt:lpstr>1-тапсырма. Берілген үзінділерден көркемдегіш құралдарды тауып, сәйкестендіріңіз. </vt:lpstr>
      <vt:lpstr>Өзіңді тексер. Берілген үзінділерден көркемдегіш құралдарды тауып, сәйкестендіріңіз. </vt:lpstr>
      <vt:lpstr>2-тапсырма. Шығарма үзіндісінен тұрақты сөз тіркестері мен мақал-мәтелдерді теріп жаз.                 </vt:lpstr>
      <vt:lpstr>ӨЗІҢДІ ТЕКСЕР. Шығарма үзіндісінен тұрақты сөз тіркестері мен мақал-мәтелдерді теріп жаз.                 </vt:lpstr>
      <vt:lpstr>3-тапсырма. Шығарма мазмұнына сәйкес мақал-мәтелдердің мағынасын ашып жаз.               </vt:lpstr>
      <vt:lpstr>ӨЗІҢДІ ТЕКСЕР. Шығарма мазмұнына сәйкес мақал-мәтелдердің мағынасын ашып жаз.               </vt:lpstr>
      <vt:lpstr> </vt:lpstr>
      <vt:lpstr> </vt:lpstr>
      <vt:lpstr> </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Арпабекова Шынаркуль</dc:creator>
  <cp:lastModifiedBy>HP</cp:lastModifiedBy>
  <cp:revision>62</cp:revision>
  <dcterms:created xsi:type="dcterms:W3CDTF">2018-08-13T14:11:11Z</dcterms:created>
  <dcterms:modified xsi:type="dcterms:W3CDTF">2021-01-21T09:47:34Z</dcterms:modified>
</cp:coreProperties>
</file>