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30A8A3A-E9FC-4ADB-9C37-67442CDFE596}"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AA40C21-495F-4519-8E6C-C1F2F13255E4}"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73000" y="3753000"/>
            <a:ext cx="47768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imes New Roman"/>
                <a:ea typeface="Times New Roman"/>
              </a:rPr>
              <a:t>Сабақтың тақырыбы:</a:t>
            </a:r>
            <a:endParaRPr b="0" lang="ru-RU" sz="3200" strike="noStrike" u="none">
              <a:solidFill>
                <a:srgbClr val="000000"/>
              </a:solidFill>
              <a:uFillTx/>
              <a:latin typeface="Calibri"/>
            </a:endParaRPr>
          </a:p>
        </p:txBody>
      </p:sp>
      <p:sp>
        <p:nvSpPr>
          <p:cNvPr id="12" name="TextBox 9"/>
          <p:cNvSpPr/>
          <p:nvPr/>
        </p:nvSpPr>
        <p:spPr>
          <a:xfrm>
            <a:off x="7948080" y="0"/>
            <a:ext cx="391536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ҚАЗАҚ ӘДЕБИЕТІ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8-СЫНЫП</a:t>
            </a:r>
            <a:endParaRPr b="0" lang="ru-RU" sz="3200" strike="noStrike" u="none">
              <a:solidFill>
                <a:srgbClr val="000000"/>
              </a:solidFill>
              <a:uFillTx/>
              <a:latin typeface="Calibri"/>
            </a:endParaRPr>
          </a:p>
        </p:txBody>
      </p:sp>
      <p:sp>
        <p:nvSpPr>
          <p:cNvPr id="13" name="TextBox 1"/>
          <p:cNvSpPr/>
          <p:nvPr/>
        </p:nvSpPr>
        <p:spPr>
          <a:xfrm>
            <a:off x="633240" y="210960"/>
            <a:ext cx="35294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Бөлім тақырыбы:</a:t>
            </a:r>
            <a:endParaRPr b="0" lang="ru-RU" sz="3200" strike="noStrike" u="none">
              <a:solidFill>
                <a:srgbClr val="000000"/>
              </a:solidFill>
              <a:uFillTx/>
              <a:latin typeface="Calibri"/>
            </a:endParaRPr>
          </a:p>
        </p:txBody>
      </p:sp>
      <p:sp>
        <p:nvSpPr>
          <p:cNvPr id="14" name="TextBox 25"/>
          <p:cNvSpPr/>
          <p:nvPr/>
        </p:nvSpPr>
        <p:spPr>
          <a:xfrm>
            <a:off x="1282680" y="4600440"/>
            <a:ext cx="1030464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«Ұшқан ұя» повесінің көркемдік стилі</a:t>
            </a:r>
            <a:endParaRPr b="0" lang="ru-RU" sz="3200" strike="noStrike" u="none">
              <a:solidFill>
                <a:srgbClr val="000000"/>
              </a:solidFill>
              <a:uFillTx/>
              <a:latin typeface="Calibri"/>
            </a:endParaRPr>
          </a:p>
        </p:txBody>
      </p:sp>
      <p:sp>
        <p:nvSpPr>
          <p:cNvPr id="15" name="TextBox 25"/>
          <p:cNvSpPr/>
          <p:nvPr/>
        </p:nvSpPr>
        <p:spPr>
          <a:xfrm>
            <a:off x="887400" y="1600200"/>
            <a:ext cx="92124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Махаббат және абырой</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92"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graphicFrame>
        <p:nvGraphicFramePr>
          <p:cNvPr id="93" name=""/>
          <p:cNvGraphicFramePr/>
          <p:nvPr/>
        </p:nvGraphicFramePr>
        <p:xfrm>
          <a:off x="482760" y="1090440"/>
          <a:ext cx="11145600" cy="5596200"/>
        </p:xfrm>
        <a:graphic>
          <a:graphicData uri="http://schemas.openxmlformats.org/drawingml/2006/table">
            <a:tbl>
              <a:tblPr/>
              <a:tblGrid>
                <a:gridCol w="5595840"/>
                <a:gridCol w="2658960"/>
                <a:gridCol w="2890800"/>
              </a:tblGrid>
              <a:tr h="300240">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Әжемнің аты Қызтумас еді. Қартайғанда </a:t>
                      </a:r>
                      <a:r>
                        <a:rPr b="0" lang="kk-KZ" sz="1600" strike="noStrike" u="sng">
                          <a:solidFill>
                            <a:srgbClr val="000000"/>
                          </a:solidFill>
                          <a:uFillTx/>
                          <a:latin typeface="Times New Roman"/>
                          <a:ea typeface="Calibri"/>
                        </a:rPr>
                        <a:t>сары кемпір</a:t>
                      </a:r>
                      <a:r>
                        <a:rPr b="0" lang="kk-KZ" sz="1600" strike="noStrike" u="none">
                          <a:solidFill>
                            <a:srgbClr val="000000"/>
                          </a:solidFill>
                          <a:uFillTx/>
                          <a:latin typeface="Times New Roman"/>
                          <a:ea typeface="Calibri"/>
                        </a:rPr>
                        <a:t> атанған.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эпитет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92200">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Ұл біткеннің бәрі </a:t>
                      </a:r>
                      <a:r>
                        <a:rPr b="0" lang="kk-KZ" sz="1600" strike="noStrike" u="sng">
                          <a:solidFill>
                            <a:srgbClr val="000000"/>
                          </a:solidFill>
                          <a:uFillTx/>
                          <a:latin typeface="Times New Roman"/>
                          <a:ea typeface="Calibri"/>
                        </a:rPr>
                        <a:t>қазанның түп күйесіндей әкесіне тартып қара болды, қыз жағы өзіме тартып аққұбаша ажарлы</a:t>
                      </a:r>
                      <a:r>
                        <a:rPr b="0" lang="kk-KZ" sz="1600" strike="noStrike" u="none">
                          <a:solidFill>
                            <a:srgbClr val="000000"/>
                          </a:solidFill>
                          <a:uFillTx/>
                          <a:latin typeface="Times New Roman"/>
                          <a:ea typeface="Calibri"/>
                        </a:rPr>
                        <a:t> шықты.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Психологиялық параллелизм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84160">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Тағы сол сәтте осы балаларымның дәл мен сияқты ғұлама әжелері азайып бара жатқанына қайта өкінем, </a:t>
                      </a:r>
                      <a:r>
                        <a:rPr b="0" lang="kk-KZ" sz="1600" strike="noStrike" u="sng">
                          <a:solidFill>
                            <a:srgbClr val="000000"/>
                          </a:solidFill>
                          <a:uFillTx/>
                          <a:latin typeface="Times New Roman"/>
                          <a:ea typeface="Calibri"/>
                        </a:rPr>
                        <a:t>қабырғам қайысады</a:t>
                      </a:r>
                      <a:r>
                        <a:rPr b="0" lang="kk-KZ" sz="1600" strike="noStrike" u="none">
                          <a:solidFill>
                            <a:srgbClr val="000000"/>
                          </a:solidFill>
                          <a:uFillTx/>
                          <a:latin typeface="Times New Roman"/>
                          <a:ea typeface="Calibri"/>
                        </a:rPr>
                        <a:t>.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метонимия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760400">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Қарлығаш оны көріпті де, алдынан қарсы шығыпты. Жай білуге асығып, жайдары амандасқан болыпты. – </a:t>
                      </a:r>
                      <a:r>
                        <a:rPr b="0" lang="kk-KZ" sz="1600" strike="noStrike" u="sng">
                          <a:solidFill>
                            <a:srgbClr val="000000"/>
                          </a:solidFill>
                          <a:uFillTx/>
                          <a:latin typeface="Times New Roman"/>
                          <a:ea typeface="Calibri"/>
                        </a:rPr>
                        <a:t>Аманбысың,</a:t>
                      </a:r>
                      <a:r>
                        <a:rPr b="0" lang="kk-KZ" sz="1600" strike="noStrike" u="none">
                          <a:solidFill>
                            <a:srgbClr val="000000"/>
                          </a:solidFill>
                          <a:uFillTx/>
                          <a:latin typeface="Times New Roman"/>
                          <a:ea typeface="Calibri"/>
                        </a:rPr>
                        <a:t> </a:t>
                      </a:r>
                      <a:r>
                        <a:rPr b="0" lang="kk-KZ" sz="1600" strike="noStrike" u="sng">
                          <a:solidFill>
                            <a:srgbClr val="000000"/>
                          </a:solidFill>
                          <a:uFillTx/>
                          <a:latin typeface="Times New Roman"/>
                          <a:ea typeface="Calibri"/>
                        </a:rPr>
                        <a:t>масажан... Басыңнан бақ кетпесін.</a:t>
                      </a:r>
                      <a:r>
                        <a:rPr b="0" lang="kk-KZ" sz="1600" strike="noStrike" u="none">
                          <a:solidFill>
                            <a:srgbClr val="000000"/>
                          </a:solidFill>
                          <a:uFillTx/>
                          <a:latin typeface="Times New Roman"/>
                          <a:ea typeface="Calibri"/>
                        </a:rPr>
                        <a:t> Сапарың оң болды ма? Сүлеймен патшаның қарауындағы аспан мен жерде, тау мен көлде, жазық пен жапанда қандай жаңалық бар екен? Не көріп, не білдің? Не тұшынып, не түйдің?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ирония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82720">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Менің ұстаздарым әріптен бастап буынға дейін, сонан соң ақ қағазға қаламмен өрнек жазуға дейін үйретті. Келе-келе жүйелі оқып, есепті жүйрік шығаруға қол жетті.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Гротекс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176480">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Осындай уақыт талқысы ғана, өмір өткелдері ғана, тірлік тізбегі ғана менің әжемнен үйренген «жақсы», «жаман», «мақұл», «немақұл» деген сөздердің байыбына терең бойлата алды.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метафора </a:t>
                      </a:r>
                      <a:endParaRPr b="0" lang="ru-RU" sz="16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864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Рисунок 48" descr=""/>
          <p:cNvPicPr/>
          <p:nvPr/>
        </p:nvPicPr>
        <p:blipFill>
          <a:blip r:embed="rId1"/>
          <a:stretch/>
        </p:blipFill>
        <p:spPr>
          <a:xfrm>
            <a:off x="652320" y="7978680"/>
            <a:ext cx="200160" cy="203400"/>
          </a:xfrm>
          <a:prstGeom prst="rect">
            <a:avLst/>
          </a:prstGeom>
          <a:ln w="0">
            <a:noFill/>
          </a:ln>
        </p:spPr>
      </p:pic>
      <p:sp>
        <p:nvSpPr>
          <p:cNvPr id="95" name="object 2"/>
          <p:cNvSpPr/>
          <p:nvPr/>
        </p:nvSpPr>
        <p:spPr>
          <a:xfrm>
            <a:off x="0" y="0"/>
            <a:ext cx="12190320" cy="79200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98"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graphicFrame>
        <p:nvGraphicFramePr>
          <p:cNvPr id="99" name=""/>
          <p:cNvGraphicFramePr/>
          <p:nvPr/>
        </p:nvGraphicFramePr>
        <p:xfrm>
          <a:off x="163440" y="816120"/>
          <a:ext cx="11860200" cy="5817960"/>
        </p:xfrm>
        <a:graphic>
          <a:graphicData uri="http://schemas.openxmlformats.org/drawingml/2006/table">
            <a:tbl>
              <a:tblPr/>
              <a:tblGrid>
                <a:gridCol w="5538960"/>
                <a:gridCol w="1485720"/>
                <a:gridCol w="4835520"/>
              </a:tblGrid>
              <a:tr h="676080">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Әжемнің аты Қызтумас еді. Қартайғанда </a:t>
                      </a:r>
                      <a:r>
                        <a:rPr b="0" lang="kk-KZ" sz="1500" strike="noStrike" u="sng">
                          <a:solidFill>
                            <a:srgbClr val="000000"/>
                          </a:solidFill>
                          <a:uFillTx/>
                          <a:latin typeface="Times New Roman"/>
                          <a:ea typeface="Calibri"/>
                        </a:rPr>
                        <a:t>сары кемпір</a:t>
                      </a:r>
                      <a:r>
                        <a:rPr b="0" lang="kk-KZ" sz="1500" strike="noStrike" u="none">
                          <a:solidFill>
                            <a:srgbClr val="000000"/>
                          </a:solidFill>
                          <a:uFillTx/>
                          <a:latin typeface="Times New Roman"/>
                          <a:ea typeface="Calibri"/>
                        </a:rPr>
                        <a:t> атанған. </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эпитет</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Сары кемпір дегенде сары деген сын есімнен жасалған эпитет кейіпкердің бейнесіне айрықша өң беріп тұр.</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11440">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Ұл біткеннің бәрі қазанның түп күйесіндей әкесіне тартып қара болды, қыз жағы өзіме тартып аққұбаша ажарлы шықты.</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Психологиялық параллелизм  </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Қазанның түп күйесіндей әкесіне тартып қара болды, қыз жағы өзіме тартып аққұбаша ажарлы болды деп  екі ұғымды  егіздеп  суреттеп тұр.</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77520">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Тағы сол сәтте осы балаларымның дәл мен сияқты ғұлама әжелері азайып бара жатқанына қайта өкінем, қабырғам қайысады.</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метонимия</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Қайғырамын деген ұғымды қабырғам қайысады деген сөзбен ауыстырып тұр. </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622520">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Қарлығаш оны көріпті де, алдынан қарсы шығыпты. Жай білуге асығып, жайдары амандасқан болыпты. – Аманбысың, </a:t>
                      </a:r>
                      <a:r>
                        <a:rPr b="0" lang="kk-KZ" sz="1500" strike="noStrike" u="sng">
                          <a:solidFill>
                            <a:srgbClr val="000000"/>
                          </a:solidFill>
                          <a:uFillTx/>
                          <a:latin typeface="Times New Roman"/>
                          <a:ea typeface="Calibri"/>
                        </a:rPr>
                        <a:t>масажан... Басыңнан бақ кетпесін.</a:t>
                      </a:r>
                      <a:r>
                        <a:rPr b="0" lang="kk-KZ" sz="1500" strike="noStrike" u="none">
                          <a:solidFill>
                            <a:srgbClr val="000000"/>
                          </a:solidFill>
                          <a:uFillTx/>
                          <a:latin typeface="Times New Roman"/>
                          <a:ea typeface="Calibri"/>
                        </a:rPr>
                        <a:t> Сапарың оң болды ма? Сүлеймен патшаның қарауындағы аспан мен жерде, тау мен көлде, жазық пен жапанда қандай жаңалық бар екен? Не көріп, не білдің? Не тұшынып, не түйдің? </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ирония</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Аманбысың, масажан... Басыңнан бақ кетпесін деген сөздерде астырсын кекесін, мысқыл бар. </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82880">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Менің ұстаздарым әріптен бастап буынға дейін, сонан соң ақ қағазға қаламмен өрнек жазуға дейін үйретті. Келе</a:t>
                      </a:r>
                      <a:r>
                        <a:rPr b="0" lang="kk-KZ" sz="1500" strike="noStrike" u="none">
                          <a:solidFill>
                            <a:srgbClr val="000000"/>
                          </a:solidFill>
                          <a:uFillTx/>
                          <a:latin typeface="Times New Roman"/>
                          <a:ea typeface="MS Mincho"/>
                        </a:rPr>
                        <a:t>-келе</a:t>
                      </a:r>
                      <a:r>
                        <a:rPr b="0" lang="kk-KZ" sz="1500" strike="noStrike" u="none">
                          <a:solidFill>
                            <a:srgbClr val="000000"/>
                          </a:solidFill>
                          <a:uFillTx/>
                          <a:latin typeface="Times New Roman"/>
                          <a:ea typeface="Calibri"/>
                        </a:rPr>
                        <a:t> жүйелі оқып, есепті жүйрік шығаруға қол жетті.</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Гротекс</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Ұстаздарының еңбегін әріптен бастап буынға дейін, ақ қағазға қаламмен өрнек жазуға дейін,  есепті жүйрік шығаруға дейін  үйретті деп әсерлі етіп жеткізіп тұр.</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47520">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Осындай уақыт талқысы ғана, өмір өткелдері ғана, тірлік тізбегі ғана менің әжемнен үйренген «жақсы», «жаман», «мақұл», «немақұл» деген сөздердің байыбына терең бойлата алды.</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метафора</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9320" rIns="4932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500" strike="noStrike" u="none">
                          <a:solidFill>
                            <a:srgbClr val="000000"/>
                          </a:solidFill>
                          <a:uFillTx/>
                          <a:latin typeface="Times New Roman"/>
                          <a:ea typeface="Calibri"/>
                        </a:rPr>
                        <a:t>Өмірдің қиын-қыстау сәттерін атымен атамай ұқсастығына қарай  уақыт талқысы, өмір өткелдері, тірлік тізбегі деген сөздермен беріп тұр.</a:t>
                      </a:r>
                      <a:endParaRPr b="0" lang="ru-RU" sz="1500" strike="noStrike" u="none">
                        <a:solidFill>
                          <a:srgbClr val="000000"/>
                        </a:solidFill>
                        <a:uFillTx/>
                        <a:latin typeface="Calibri"/>
                      </a:endParaRPr>
                    </a:p>
                  </a:txBody>
                  <a:tcPr anchor="t" marL="49320" marR="493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0" name="Рисунок 48" descr=""/>
          <p:cNvPicPr/>
          <p:nvPr/>
        </p:nvPicPr>
        <p:blipFill>
          <a:blip r:embed="rId1"/>
          <a:stretch/>
        </p:blipFill>
        <p:spPr>
          <a:xfrm>
            <a:off x="652320" y="7978680"/>
            <a:ext cx="200160" cy="203400"/>
          </a:xfrm>
          <a:prstGeom prst="rect">
            <a:avLst/>
          </a:prstGeom>
          <a:ln w="0">
            <a:noFill/>
          </a:ln>
        </p:spPr>
      </p:pic>
      <p:sp>
        <p:nvSpPr>
          <p:cNvPr id="101"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0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04" name="Google Shape;77;p1"/>
          <p:cNvCxnSpPr/>
          <p:nvPr/>
        </p:nvCxnSpPr>
        <p:spPr>
          <a:xfrm>
            <a:off x="212400" y="6621120"/>
            <a:ext cx="11729160" cy="26280"/>
          </a:xfrm>
          <a:prstGeom prst="straightConnector1">
            <a:avLst/>
          </a:prstGeom>
          <a:ln w="57240">
            <a:solidFill>
              <a:srgbClr val="33cccc"/>
            </a:solidFill>
            <a:miter/>
          </a:ln>
        </p:spPr>
      </p:cxnSp>
      <p:cxnSp>
        <p:nvCxnSpPr>
          <p:cNvPr id="105" name="Google Shape;78;p1"/>
          <p:cNvCxnSpPr/>
          <p:nvPr/>
        </p:nvCxnSpPr>
        <p:spPr>
          <a:xfrm>
            <a:off x="757080" y="6364080"/>
            <a:ext cx="10694160" cy="37080"/>
          </a:xfrm>
          <a:prstGeom prst="straightConnector1">
            <a:avLst/>
          </a:prstGeom>
          <a:ln w="38160">
            <a:solidFill>
              <a:srgbClr val="4472c4"/>
            </a:solidFill>
            <a:miter/>
          </a:ln>
        </p:spPr>
      </p:cxnSp>
      <p:sp>
        <p:nvSpPr>
          <p:cNvPr id="106"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107" name="Rectangle 10"/>
          <p:cNvSpPr/>
          <p:nvPr/>
        </p:nvSpPr>
        <p:spPr>
          <a:xfrm>
            <a:off x="1419120" y="957240"/>
            <a:ext cx="10248840" cy="173988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Үзінділердегі эллипсистің қолданысына назар аударып, түсіп қалған сөзді анықтап, сөйлемді толықтырып жазыңыз.</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08" name="Прямоугольник 12"/>
          <p:cNvSpPr/>
          <p:nvPr/>
        </p:nvSpPr>
        <p:spPr>
          <a:xfrm>
            <a:off x="3930480" y="2951280"/>
            <a:ext cx="7942320" cy="228852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шығармадан  алынған үзіндіні оқиды;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эллипсистің қолданысына назар аударып, сөйлемді толықтырып жазады. </a:t>
            </a:r>
            <a:endParaRPr b="0" lang="ru-RU" sz="24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9" name="Рисунок 48" descr=""/>
          <p:cNvPicPr/>
          <p:nvPr/>
        </p:nvPicPr>
        <p:blipFill>
          <a:blip r:embed="rId1"/>
          <a:stretch/>
        </p:blipFill>
        <p:spPr>
          <a:xfrm>
            <a:off x="652320" y="7978680"/>
            <a:ext cx="200160" cy="203400"/>
          </a:xfrm>
          <a:prstGeom prst="rect">
            <a:avLst/>
          </a:prstGeom>
          <a:ln w="0">
            <a:noFill/>
          </a:ln>
        </p:spPr>
      </p:pic>
      <p:sp>
        <p:nvSpPr>
          <p:cNvPr id="11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1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3" name="Google Shape;77;p1"/>
          <p:cNvCxnSpPr/>
          <p:nvPr/>
        </p:nvCxnSpPr>
        <p:spPr>
          <a:xfrm>
            <a:off x="212400" y="6621120"/>
            <a:ext cx="11729160" cy="26280"/>
          </a:xfrm>
          <a:prstGeom prst="straightConnector1">
            <a:avLst/>
          </a:prstGeom>
          <a:ln w="57240">
            <a:solidFill>
              <a:srgbClr val="33cccc"/>
            </a:solidFill>
            <a:miter/>
          </a:ln>
        </p:spPr>
      </p:cxnSp>
      <p:cxnSp>
        <p:nvCxnSpPr>
          <p:cNvPr id="114" name="Google Shape;78;p1"/>
          <p:cNvCxnSpPr/>
          <p:nvPr/>
        </p:nvCxnSpPr>
        <p:spPr>
          <a:xfrm>
            <a:off x="757080" y="6364080"/>
            <a:ext cx="10694160" cy="37080"/>
          </a:xfrm>
          <a:prstGeom prst="straightConnector1">
            <a:avLst/>
          </a:prstGeom>
          <a:ln w="38160">
            <a:solidFill>
              <a:srgbClr val="4472c4"/>
            </a:solidFill>
            <a:miter/>
          </a:ln>
        </p:spPr>
      </p:cxnSp>
      <p:sp>
        <p:nvSpPr>
          <p:cNvPr id="115"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graphicFrame>
        <p:nvGraphicFramePr>
          <p:cNvPr id="116" name=""/>
          <p:cNvGraphicFramePr/>
          <p:nvPr/>
        </p:nvGraphicFramePr>
        <p:xfrm>
          <a:off x="985680" y="1228680"/>
          <a:ext cx="10069560" cy="4981680"/>
        </p:xfrm>
        <a:graphic>
          <a:graphicData uri="http://schemas.openxmlformats.org/drawingml/2006/table">
            <a:tbl>
              <a:tblPr/>
              <a:tblGrid>
                <a:gridCol w="6199200"/>
                <a:gridCol w="3870360"/>
              </a:tblGrid>
              <a:tr h="281160">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Шығарма үзіндісі</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Сөйлемнің толық нұсқасы</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4280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Сол арықтығына қарамай, керемет күшті болатын. Әжем оны «Тарамыс» деп те атайтын. Сол күштілігіне бола атаса керек. Мен бірде әжеме: </a:t>
                      </a:r>
                      <a:r>
                        <a:rPr b="0" lang="kk-KZ" sz="1600" strike="noStrike" u="sng">
                          <a:solidFill>
                            <a:srgbClr val="000000"/>
                          </a:solidFill>
                          <a:uFillTx/>
                          <a:latin typeface="Times New Roman"/>
                          <a:ea typeface="Calibri"/>
                        </a:rPr>
                        <a:t>– Неге «Тарамыс» дейсіз?</a:t>
                      </a:r>
                      <a:r>
                        <a:rPr b="0" lang="kk-KZ" sz="1600" strike="noStrike" u="none">
                          <a:solidFill>
                            <a:srgbClr val="000000"/>
                          </a:solidFill>
                          <a:uFillTx/>
                          <a:latin typeface="Times New Roman"/>
                          <a:ea typeface="Calibri"/>
                        </a:rPr>
                        <a:t> – деппін әкемді кемсіткен екен деп.</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11924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Қатты ызаланып, мен оны «маймылсың» деп келемеждедім. Әпкем өкпелеп, жағымнан тартып жіберді. – Неге маймыл дейсің? – Өйткені сен маймыл – мешін жылы туғансың.</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4316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Мен шыдап тұрайын ба, ызаға булығып, әпкеммен жұлқыса кеттім. Әжем мейірлене күліп, екеуімізді арашалап жүр. </a:t>
                      </a:r>
                      <a:endParaRPr b="0" lang="ru-RU" sz="16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Құрманкүл қай жылы туған?</a:t>
                      </a:r>
                      <a:endParaRPr b="0" lang="ru-RU" sz="16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 </a:t>
                      </a:r>
                      <a:r>
                        <a:rPr b="0" lang="kk-KZ" sz="1600" strike="noStrike" u="none">
                          <a:solidFill>
                            <a:srgbClr val="000000"/>
                          </a:solidFill>
                          <a:uFillTx/>
                          <a:latin typeface="Times New Roman"/>
                          <a:ea typeface="Calibri"/>
                        </a:rPr>
                        <a:t>Тауық жылы, – деді әжем.</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9532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Кенет оның төбе тұсынан шіңкілдеген үн естіліпті: </a:t>
                      </a:r>
                      <a:endParaRPr b="0" lang="ru-RU" sz="16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Мен көрдім, мен көрдім! Алтын сәулеге шомылған ақша бұлт көтеріліп келеді.</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7" name="Рисунок 48" descr=""/>
          <p:cNvPicPr/>
          <p:nvPr/>
        </p:nvPicPr>
        <p:blipFill>
          <a:blip r:embed="rId1"/>
          <a:stretch/>
        </p:blipFill>
        <p:spPr>
          <a:xfrm>
            <a:off x="652320" y="7978680"/>
            <a:ext cx="200160" cy="203400"/>
          </a:xfrm>
          <a:prstGeom prst="rect">
            <a:avLst/>
          </a:prstGeom>
          <a:ln w="0">
            <a:noFill/>
          </a:ln>
        </p:spPr>
      </p:pic>
      <p:sp>
        <p:nvSpPr>
          <p:cNvPr id="118"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1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2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1" name="Google Shape;77;p1"/>
          <p:cNvCxnSpPr/>
          <p:nvPr/>
        </p:nvCxnSpPr>
        <p:spPr>
          <a:xfrm>
            <a:off x="212400" y="6621120"/>
            <a:ext cx="11729160" cy="26280"/>
          </a:xfrm>
          <a:prstGeom prst="straightConnector1">
            <a:avLst/>
          </a:prstGeom>
          <a:ln w="57240">
            <a:solidFill>
              <a:srgbClr val="33cccc"/>
            </a:solidFill>
            <a:miter/>
          </a:ln>
        </p:spPr>
      </p:cxnSp>
      <p:cxnSp>
        <p:nvCxnSpPr>
          <p:cNvPr id="122" name="Google Shape;78;p1"/>
          <p:cNvCxnSpPr/>
          <p:nvPr/>
        </p:nvCxnSpPr>
        <p:spPr>
          <a:xfrm>
            <a:off x="757080" y="6364080"/>
            <a:ext cx="10694160" cy="37080"/>
          </a:xfrm>
          <a:prstGeom prst="straightConnector1">
            <a:avLst/>
          </a:prstGeom>
          <a:ln w="38160">
            <a:solidFill>
              <a:srgbClr val="4472c4"/>
            </a:solidFill>
            <a:miter/>
          </a:ln>
        </p:spPr>
      </p:cxnSp>
      <p:sp>
        <p:nvSpPr>
          <p:cNvPr id="123"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graphicFrame>
        <p:nvGraphicFramePr>
          <p:cNvPr id="124" name=""/>
          <p:cNvGraphicFramePr/>
          <p:nvPr/>
        </p:nvGraphicFramePr>
        <p:xfrm>
          <a:off x="1036800" y="1173240"/>
          <a:ext cx="10386720" cy="4865760"/>
        </p:xfrm>
        <a:graphic>
          <a:graphicData uri="http://schemas.openxmlformats.org/drawingml/2006/table">
            <a:tbl>
              <a:tblPr/>
              <a:tblGrid>
                <a:gridCol w="5628960"/>
                <a:gridCol w="4757760"/>
              </a:tblGrid>
              <a:tr h="280800">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Шығарма үзіндісі</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Сөйлемнің толық нұсқасы</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0968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Сол арықтығына қарамай, керемет күшті болатын. Әжем оны «Тарамыс» деп те атайтын. Сол күштілігіне бола атаса керек. Мен бірде әжеме: </a:t>
                      </a:r>
                      <a:r>
                        <a:rPr b="0" lang="kk-KZ" sz="1600" strike="noStrike" u="sng">
                          <a:solidFill>
                            <a:srgbClr val="000000"/>
                          </a:solidFill>
                          <a:uFillTx/>
                          <a:latin typeface="Times New Roman"/>
                          <a:ea typeface="Calibri"/>
                        </a:rPr>
                        <a:t>– Неге «Тарамыс» дейсіз?</a:t>
                      </a:r>
                      <a:r>
                        <a:rPr b="0" lang="kk-KZ" sz="1600" strike="noStrike" u="none">
                          <a:solidFill>
                            <a:srgbClr val="000000"/>
                          </a:solidFill>
                          <a:uFillTx/>
                          <a:latin typeface="Times New Roman"/>
                          <a:ea typeface="Calibri"/>
                        </a:rPr>
                        <a:t> – деппін әкемді кемсіткен екен деп.</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-Неге әкемді «Тарамыс» дейсіз?</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9224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Қатты ызаланып, мен оны «маймылсың» деп келемеждедім. Әпкем өкпелеп, жағымнан тартып жіберді. – Неге маймыл дейсің? – Өйткені сен маймыл – мешін жылы туғансың.</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Неге  мені маймыл дейсің?</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30968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Мен шыдап тұрайын ба, ызаға булығып, әпкеммен жұлқыса кеттім. Әжем мейірлене күліп, екеуімізді арашалап жүр. </a:t>
                      </a:r>
                      <a:endParaRPr b="0" lang="ru-RU" sz="16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Құрманкүл қай жылы туған?</a:t>
                      </a:r>
                      <a:endParaRPr b="0" lang="ru-RU" sz="16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 </a:t>
                      </a:r>
                      <a:r>
                        <a:rPr b="0" lang="kk-KZ" sz="1600" strike="noStrike" u="none">
                          <a:solidFill>
                            <a:srgbClr val="000000"/>
                          </a:solidFill>
                          <a:uFillTx/>
                          <a:latin typeface="Times New Roman"/>
                          <a:ea typeface="Calibri"/>
                        </a:rPr>
                        <a:t>Тауық жылы, – деді әжем.</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Құрманкүл тауық жылы туылған – деді әжем.</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73360">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Кенет оның төбе тұсынан шіңкілдеген үн естіліпті: </a:t>
                      </a:r>
                      <a:endParaRPr b="0" lang="ru-RU" sz="16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Мен көрдім, мен көрдім! Алтын сәулеге шомылған ақша бұлт көтеріліп келеді.</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Мен күнді көрдім, мен  күнді көрдім! Алтын сәулеге шомылған ақша бұлт көтеріліп келеді.</a:t>
                      </a:r>
                      <a:endParaRPr b="0" lang="ru-RU" sz="16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5" name="Рисунок 48" descr=""/>
          <p:cNvPicPr/>
          <p:nvPr/>
        </p:nvPicPr>
        <p:blipFill>
          <a:blip r:embed="rId1"/>
          <a:stretch/>
        </p:blipFill>
        <p:spPr>
          <a:xfrm>
            <a:off x="652320" y="7978680"/>
            <a:ext cx="200160" cy="203400"/>
          </a:xfrm>
          <a:prstGeom prst="rect">
            <a:avLst/>
          </a:prstGeom>
          <a:ln w="0">
            <a:noFill/>
          </a:ln>
        </p:spPr>
      </p:pic>
      <p:sp>
        <p:nvSpPr>
          <p:cNvPr id="12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2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2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9" name="Google Shape;77;p1"/>
          <p:cNvCxnSpPr/>
          <p:nvPr/>
        </p:nvCxnSpPr>
        <p:spPr>
          <a:xfrm>
            <a:off x="212400" y="6621120"/>
            <a:ext cx="11729160" cy="26280"/>
          </a:xfrm>
          <a:prstGeom prst="straightConnector1">
            <a:avLst/>
          </a:prstGeom>
          <a:ln w="57240">
            <a:solidFill>
              <a:srgbClr val="33cccc"/>
            </a:solidFill>
            <a:miter/>
          </a:ln>
        </p:spPr>
      </p:cxnSp>
      <p:cxnSp>
        <p:nvCxnSpPr>
          <p:cNvPr id="130" name="Google Shape;78;p1"/>
          <p:cNvCxnSpPr/>
          <p:nvPr/>
        </p:nvCxnSpPr>
        <p:spPr>
          <a:xfrm>
            <a:off x="757080" y="6364080"/>
            <a:ext cx="10694160" cy="37080"/>
          </a:xfrm>
          <a:prstGeom prst="straightConnector1">
            <a:avLst/>
          </a:prstGeom>
          <a:ln w="38160">
            <a:solidFill>
              <a:srgbClr val="4472c4"/>
            </a:solidFill>
            <a:miter/>
          </a:ln>
        </p:spPr>
      </p:cxnSp>
      <p:sp>
        <p:nvSpPr>
          <p:cNvPr id="131" name="TextBox 8"/>
          <p:cNvSpPr/>
          <p:nvPr/>
        </p:nvSpPr>
        <p:spPr>
          <a:xfrm>
            <a:off x="1474920" y="217440"/>
            <a:ext cx="65372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Сабақты бекіту</a:t>
            </a:r>
            <a:endParaRPr b="0" lang="ru-RU" sz="3200" strike="noStrike" u="none">
              <a:solidFill>
                <a:srgbClr val="000000"/>
              </a:solidFill>
              <a:uFillTx/>
              <a:latin typeface="Calibri"/>
            </a:endParaRPr>
          </a:p>
        </p:txBody>
      </p:sp>
      <p:sp>
        <p:nvSpPr>
          <p:cNvPr id="132" name="Rectangle 9"/>
          <p:cNvSpPr/>
          <p:nvPr/>
        </p:nvSpPr>
        <p:spPr>
          <a:xfrm>
            <a:off x="1187280" y="1523520"/>
            <a:ext cx="9690120" cy="338580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Үзінділерде қолданылған  көркемдегіш құралдарды тауып,  атауымен, дәлелдермен сәйкестендірдіңіз.</a:t>
            </a:r>
            <a:endParaRPr b="0" lang="ru-RU" sz="24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жасадыңыз.</a:t>
            </a:r>
            <a:endParaRPr b="0" lang="ru-RU" sz="24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Үзінділердегі эллипсистің қолданысына назар аударып, түсіп қалған сөзді анықтап, сөйлемді толықтырып жаздыңыз.</a:t>
            </a:r>
            <a:endParaRPr b="0" lang="ru-RU" sz="2400" strike="noStrike" u="none">
              <a:solidFill>
                <a:srgbClr val="000000"/>
              </a:solidFill>
              <a:uFillTx/>
              <a:latin typeface="Calibri"/>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3" name="Рисунок 48" descr=""/>
          <p:cNvPicPr/>
          <p:nvPr/>
        </p:nvPicPr>
        <p:blipFill>
          <a:blip r:embed="rId1"/>
          <a:stretch/>
        </p:blipFill>
        <p:spPr>
          <a:xfrm>
            <a:off x="652320" y="7978680"/>
            <a:ext cx="200160" cy="203400"/>
          </a:xfrm>
          <a:prstGeom prst="rect">
            <a:avLst/>
          </a:prstGeom>
          <a:ln w="0">
            <a:noFill/>
          </a:ln>
        </p:spPr>
      </p:pic>
      <p:sp>
        <p:nvSpPr>
          <p:cNvPr id="134"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
        <p:nvSpPr>
          <p:cNvPr id="1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3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37" name="Google Shape;77;p1"/>
          <p:cNvCxnSpPr/>
          <p:nvPr/>
        </p:nvCxnSpPr>
        <p:spPr>
          <a:xfrm>
            <a:off x="212400" y="6621120"/>
            <a:ext cx="11729160" cy="26280"/>
          </a:xfrm>
          <a:prstGeom prst="straightConnector1">
            <a:avLst/>
          </a:prstGeom>
          <a:ln w="57240">
            <a:solidFill>
              <a:srgbClr val="33cccc"/>
            </a:solidFill>
            <a:miter/>
          </a:ln>
        </p:spPr>
      </p:cxnSp>
      <p:cxnSp>
        <p:nvCxnSpPr>
          <p:cNvPr id="138" name="Google Shape;78;p1"/>
          <p:cNvCxnSpPr/>
          <p:nvPr/>
        </p:nvCxnSpPr>
        <p:spPr>
          <a:xfrm>
            <a:off x="757080" y="6364080"/>
            <a:ext cx="10694160" cy="37080"/>
          </a:xfrm>
          <a:prstGeom prst="straightConnector1">
            <a:avLst/>
          </a:prstGeom>
          <a:ln w="38160">
            <a:solidFill>
              <a:srgbClr val="4472c4"/>
            </a:solidFill>
            <a:miter/>
          </a:ln>
        </p:spPr>
      </p:cxnSp>
      <p:sp>
        <p:nvSpPr>
          <p:cNvPr id="139" name="Rectangle 10"/>
          <p:cNvSpPr/>
          <p:nvPr/>
        </p:nvSpPr>
        <p:spPr>
          <a:xfrm>
            <a:off x="1692360" y="1443240"/>
            <a:ext cx="8912160" cy="228852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Бүгінгі сабақта орындалған тапсырмаларды негізге ала отырып, автор стилін анықтап, 5 сөйлеммен баға беріңіз.</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40" name="Прямоугольник 10"/>
          <p:cNvSpPr/>
          <p:nvPr/>
        </p:nvSpPr>
        <p:spPr>
          <a:xfrm>
            <a:off x="1159200" y="184320"/>
            <a:ext cx="4183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Қосымша тапсырма: </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Оқу мақсаты:</a:t>
            </a:r>
            <a:endParaRPr b="0" lang="ru-RU" sz="3200" strike="noStrike" u="none">
              <a:solidFill>
                <a:srgbClr val="000000"/>
              </a:solidFill>
              <a:uFillTx/>
              <a:latin typeface="Calibri"/>
            </a:endParaRPr>
          </a:p>
        </p:txBody>
      </p:sp>
      <p:sp>
        <p:nvSpPr>
          <p:cNvPr id="23" name="TextBox 1"/>
          <p:cNvSpPr/>
          <p:nvPr/>
        </p:nvSpPr>
        <p:spPr>
          <a:xfrm>
            <a:off x="1146960" y="3740040"/>
            <a:ext cx="3543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Сабақ мақсаты:</a:t>
            </a:r>
            <a:endParaRPr b="0" lang="ru-RU" sz="3600" strike="noStrike" u="none">
              <a:solidFill>
                <a:srgbClr val="000000"/>
              </a:solidFill>
              <a:uFillTx/>
              <a:latin typeface="Calibri"/>
            </a:endParaRPr>
          </a:p>
        </p:txBody>
      </p:sp>
      <p:sp>
        <p:nvSpPr>
          <p:cNvPr id="24" name="Прямоугольник 9"/>
          <p:cNvSpPr/>
          <p:nvPr/>
        </p:nvSpPr>
        <p:spPr>
          <a:xfrm>
            <a:off x="1460520" y="1208160"/>
            <a:ext cx="10112400" cy="2045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8.2.3.1 Шығармадағы көркемдегіш құралдардың (психологиялық параллелизм, перифраз, сатира, ирония, гротеск, эллипсис)  қолданысын талдай отырып, автор стилін анықтау.</a:t>
            </a:r>
            <a:endParaRPr b="0" lang="ru-RU" sz="3200" strike="noStrike" u="none">
              <a:solidFill>
                <a:srgbClr val="000000"/>
              </a:solidFill>
              <a:uFillTx/>
              <a:latin typeface="Calibri"/>
            </a:endParaRPr>
          </a:p>
        </p:txBody>
      </p:sp>
      <p:sp>
        <p:nvSpPr>
          <p:cNvPr id="25" name="Прямоугольник 10"/>
          <p:cNvSpPr/>
          <p:nvPr/>
        </p:nvSpPr>
        <p:spPr>
          <a:xfrm>
            <a:off x="1677960" y="4253040"/>
            <a:ext cx="10045800" cy="25329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Оқушылар шығармадағы көркемдегіш құралдардың (психологиялық параллелизм, перифраз, сатира, ирония, гротеск, эллипсис)  қолданысын талдай отырып, автор стилін анықтайды.</a:t>
            </a:r>
            <a:endParaRPr b="0" lang="ru-RU" sz="3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57178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Бағалау </a:t>
            </a:r>
            <a:r>
              <a:rPr b="1" lang="kk-KZ" sz="3200" strike="noStrike" u="none">
                <a:solidFill>
                  <a:srgbClr val="ffffff"/>
                </a:solidFill>
                <a:uFillTx/>
                <a:latin typeface="Times New Roman"/>
                <a:ea typeface="Times New Roman"/>
              </a:rPr>
              <a:t>критерийлері: </a:t>
            </a:r>
            <a:endParaRPr b="0" lang="ru-RU" sz="3200" strike="noStrike" u="none">
              <a:solidFill>
                <a:srgbClr val="000000"/>
              </a:solidFill>
              <a:uFillTx/>
              <a:latin typeface="Calibri"/>
            </a:endParaRPr>
          </a:p>
        </p:txBody>
      </p:sp>
      <p:sp>
        <p:nvSpPr>
          <p:cNvPr id="34" name="Rectangle 10"/>
          <p:cNvSpPr/>
          <p:nvPr/>
        </p:nvSpPr>
        <p:spPr>
          <a:xfrm>
            <a:off x="396720" y="1600200"/>
            <a:ext cx="11517480" cy="448308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Үзінділерде қолданылған  көркемдегіш құралдарды тауып,  атауымен, дәлелдермен сәйкестендіреді.</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жасайды.</a:t>
            </a:r>
            <a:endParaRPr b="0" lang="ru-RU" sz="3200" strike="noStrike" u="none">
              <a:solidFill>
                <a:srgbClr val="000000"/>
              </a:solidFill>
              <a:uFillTx/>
              <a:latin typeface="Calibri"/>
            </a:endParaRPr>
          </a:p>
          <a:p>
            <a:pPr algn="just">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Үзінділердегі эллипсистің қолданысына назар аударып, түсіп қалған сөзді анықтап, сөйлемді толықтырып жазады.</a:t>
            </a:r>
            <a:endParaRPr b="0" lang="ru-RU" sz="32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                               </a:t>
            </a:r>
            <a:endParaRPr b="0" lang="ru-RU" sz="1800" strike="noStrike" u="none">
              <a:solidFill>
                <a:srgbClr val="000000"/>
              </a:solidFill>
              <a:uFillTx/>
              <a:latin typeface="Calibri"/>
            </a:endParaRPr>
          </a:p>
        </p:txBody>
      </p:sp>
      <p:sp>
        <p:nvSpPr>
          <p:cNvPr id="3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Rectangle 9"/>
          <p:cNvSpPr/>
          <p:nvPr/>
        </p:nvSpPr>
        <p:spPr>
          <a:xfrm>
            <a:off x="682560" y="1081080"/>
            <a:ext cx="11150640" cy="521460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Бұл Бауыржанның балалық шағын баяндаған, өскен, тәрбие алған ортасын суреттеген өмірбаяндық шығармасы. «Ұшқан ұяда» Бауыржан Момышұлының өзіндік көркем суреттеуі көзге түседі. Бұл повесть жазушының өзіне тән суреткерлік бетін танытты. Шыншылдық, нақтылық, өмір материалын жетік білушілік – жазушыға көптен-көп қажет қасиеттер. Қалың халық ортасында, қарапайым семьяда туып өскен, жастай шешесі өліп, ақылды ана, қарт ана, үлкен шешесінің қолында тәрбиеленген Бауыржанның жасынан сезімтал, елгезек, ойшыл болып өскенін көреміз. Бала кезінен көрген-білгені, өмірден алған әсері жүрегіне жазыла берген тәрізді де, қар суындай бойына сіңе берген тәрізді, енді келіп сол жан түпкіріне іркілген, қор есейген шағында, өмірдің ауыр кешуінен өткен  шағында бұлақ суындай қайнап, бұрқылдап сыртқа шыққан тәрізді. «Ұшқан ұяны» қызығып оқисың, сүйсініп оқисың. Бауыржанның жастық шағын өз басыңнан өткергендей сезімге бөленесің. </a:t>
            </a:r>
            <a:endParaRPr b="0" lang="ru-RU" sz="24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Мұхамеджан Қаратаев  </a:t>
            </a:r>
            <a:endParaRPr b="0" lang="ru-RU" sz="2400" strike="noStrike" u="none">
              <a:solidFill>
                <a:srgbClr val="000000"/>
              </a:solidFill>
              <a:uFillTx/>
              <a:latin typeface="Calibri"/>
            </a:endParaRPr>
          </a:p>
        </p:txBody>
      </p:sp>
      <p:sp>
        <p:nvSpPr>
          <p:cNvPr id="42" name="Прямоугольник 9"/>
          <p:cNvSpPr/>
          <p:nvPr/>
        </p:nvSpPr>
        <p:spPr>
          <a:xfrm>
            <a:off x="1087200" y="201600"/>
            <a:ext cx="3378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Сабаққа кіріспе: </a:t>
            </a:r>
            <a:endParaRPr b="0" lang="ru-RU" sz="32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3" name="Рисунок 48" descr=""/>
          <p:cNvPicPr/>
          <p:nvPr/>
        </p:nvPicPr>
        <p:blipFill>
          <a:blip r:embed="rId1"/>
          <a:stretch/>
        </p:blipFill>
        <p:spPr>
          <a:xfrm>
            <a:off x="652320" y="7978680"/>
            <a:ext cx="200160" cy="203400"/>
          </a:xfrm>
          <a:prstGeom prst="rect">
            <a:avLst/>
          </a:prstGeom>
          <a:ln w="0">
            <a:noFill/>
          </a:ln>
        </p:spPr>
      </p:pic>
      <p:sp>
        <p:nvSpPr>
          <p:cNvPr id="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pic>
        <p:nvPicPr>
          <p:cNvPr id="46" name="Схема 19" descr=""/>
          <p:cNvPicPr/>
          <p:nvPr/>
        </p:nvPicPr>
        <p:blipFill>
          <a:blip r:embed="rId2"/>
          <a:stretch/>
        </p:blipFill>
        <p:spPr>
          <a:xfrm>
            <a:off x="304920" y="182520"/>
            <a:ext cx="11466360" cy="6334200"/>
          </a:xfrm>
          <a:prstGeom prst="rect">
            <a:avLst/>
          </a:prstGeom>
          <a:ln w="0">
            <a:noFill/>
          </a:ln>
        </p:spPr>
      </p:pic>
      <p:sp>
        <p:nvSpPr>
          <p:cNvPr id="47" name="Скругленный прямоугольник 20"/>
          <p:cNvSpPr/>
          <p:nvPr/>
        </p:nvSpPr>
        <p:spPr>
          <a:xfrm>
            <a:off x="4830840" y="163440"/>
            <a:ext cx="7165800" cy="60012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құбылыстар мен заттардың атын атап, түсін түстемей, айрықша белгі-қасиеттеріне негіздей отырып ауыстыру тәсілі.</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48" name="Скругленный прямоугольник 21"/>
          <p:cNvSpPr/>
          <p:nvPr/>
        </p:nvSpPr>
        <p:spPr>
          <a:xfrm>
            <a:off x="4848120" y="901800"/>
            <a:ext cx="7148520" cy="5032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екі ұдай нәрсені, құбылысты, ұғымды, сезімді қатар қойып, жұптап суреттеу.</a:t>
            </a:r>
            <a:endParaRPr b="0" lang="ru-RU" sz="2000" strike="noStrike" u="none">
              <a:solidFill>
                <a:srgbClr val="000000"/>
              </a:solidFill>
              <a:uFillTx/>
              <a:latin typeface="Calibri"/>
            </a:endParaRPr>
          </a:p>
        </p:txBody>
      </p:sp>
      <p:sp>
        <p:nvSpPr>
          <p:cNvPr id="49" name="Скругленный прямоугольник 22"/>
          <p:cNvSpPr/>
          <p:nvPr/>
        </p:nvSpPr>
        <p:spPr>
          <a:xfrm>
            <a:off x="4903920" y="1528920"/>
            <a:ext cx="7092720" cy="57276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шынайы өмір мен қиял-ғажайыптың шарпысуынан құрылатын көркемдік бейнелеу тәсілі.</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50" name="Скругленный прямоугольник 23"/>
          <p:cNvSpPr/>
          <p:nvPr/>
        </p:nvSpPr>
        <p:spPr>
          <a:xfrm>
            <a:off x="4933800" y="2170080"/>
            <a:ext cx="7048800" cy="3952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күлкі</a:t>
            </a:r>
            <a:r>
              <a:rPr b="0" lang="kk-KZ" sz="2000" strike="noStrike" u="sng">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етудің бір түрі, зілді кекесінмен әжуалау. </a:t>
            </a:r>
            <a:endParaRPr b="0" lang="ru-RU" sz="2000" strike="noStrike" u="none">
              <a:solidFill>
                <a:srgbClr val="000000"/>
              </a:solidFill>
              <a:uFillTx/>
              <a:latin typeface="Calibri"/>
            </a:endParaRPr>
          </a:p>
        </p:txBody>
      </p:sp>
      <p:sp>
        <p:nvSpPr>
          <p:cNvPr id="51" name="Скругленный прямоугольник 24"/>
          <p:cNvSpPr/>
          <p:nvPr/>
        </p:nvSpPr>
        <p:spPr>
          <a:xfrm>
            <a:off x="4964040" y="2684520"/>
            <a:ext cx="7000920" cy="57780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екі затты немесе құбылысты салыстыра отырып, әдеби көркемдеп айту. </a:t>
            </a:r>
            <a:endParaRPr b="0" lang="ru-RU" sz="2000" strike="noStrike" u="none">
              <a:solidFill>
                <a:srgbClr val="000000"/>
              </a:solidFill>
              <a:uFillTx/>
              <a:latin typeface="Calibri"/>
            </a:endParaRPr>
          </a:p>
        </p:txBody>
      </p:sp>
      <p:sp>
        <p:nvSpPr>
          <p:cNvPr id="52" name="Скругленный прямоугольник 25"/>
          <p:cNvSpPr/>
          <p:nvPr/>
        </p:nvSpPr>
        <p:spPr>
          <a:xfrm>
            <a:off x="4978440" y="3341520"/>
            <a:ext cx="7002360" cy="53532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бір зат пен екінші затты ұқсастығына байланысты ауыстырып айту.</a:t>
            </a:r>
            <a:endParaRPr b="0" lang="ru-RU" sz="2000" strike="noStrike" u="none">
              <a:solidFill>
                <a:srgbClr val="000000"/>
              </a:solidFill>
              <a:uFillTx/>
              <a:latin typeface="Calibri"/>
            </a:endParaRPr>
          </a:p>
        </p:txBody>
      </p:sp>
      <p:sp>
        <p:nvSpPr>
          <p:cNvPr id="53" name="Скругленный прямоугольник 11"/>
          <p:cNvSpPr/>
          <p:nvPr/>
        </p:nvSpPr>
        <p:spPr>
          <a:xfrm>
            <a:off x="4967280" y="3944880"/>
            <a:ext cx="7002360" cy="53352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белгілі бір заттар мен құбылыстардың сыртқы және ішкі мән-мағынасының ұқсастығына байланысты  ауыстырып қолдану.</a:t>
            </a:r>
            <a:endParaRPr b="0" lang="ru-RU" sz="2000" strike="noStrike" u="none">
              <a:solidFill>
                <a:srgbClr val="000000"/>
              </a:solidFill>
              <a:uFillTx/>
              <a:latin typeface="Calibri"/>
            </a:endParaRPr>
          </a:p>
        </p:txBody>
      </p:sp>
      <p:sp>
        <p:nvSpPr>
          <p:cNvPr id="54" name="Скругленный прямоугольник 12"/>
          <p:cNvSpPr/>
          <p:nvPr/>
        </p:nvSpPr>
        <p:spPr>
          <a:xfrm>
            <a:off x="4956120" y="4602240"/>
            <a:ext cx="7002360" cy="53316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сөйлемнің бір мүшесін алып тастау арқылы құрылған сөз үлгісі.</a:t>
            </a:r>
            <a:endParaRPr b="0" lang="ru-RU" sz="2000" strike="noStrike" u="none">
              <a:solidFill>
                <a:srgbClr val="000000"/>
              </a:solidFill>
              <a:uFillTx/>
              <a:latin typeface="Calibri"/>
            </a:endParaRPr>
          </a:p>
        </p:txBody>
      </p:sp>
      <p:sp>
        <p:nvSpPr>
          <p:cNvPr id="55" name="Скругленный прямоугольник 13"/>
          <p:cNvSpPr/>
          <p:nvPr/>
        </p:nvSpPr>
        <p:spPr>
          <a:xfrm>
            <a:off x="5025960" y="5218200"/>
            <a:ext cx="7002360" cy="75888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адамға зат пен құбылысқа сырттай жақсы баға берсе де, ішкі  мағынасы  қарсы келіп, келекеге  айналдыратын құбылту құралы.</a:t>
            </a:r>
            <a:endParaRPr b="0" lang="ru-RU" sz="1800" strike="noStrike" u="none">
              <a:solidFill>
                <a:srgbClr val="000000"/>
              </a:solidFill>
              <a:uFillTx/>
              <a:latin typeface="Calibri"/>
            </a:endParaRPr>
          </a:p>
        </p:txBody>
      </p:sp>
      <p:sp>
        <p:nvSpPr>
          <p:cNvPr id="56" name="Скругленный прямоугольник 14"/>
          <p:cNvSpPr/>
          <p:nvPr/>
        </p:nvSpPr>
        <p:spPr>
          <a:xfrm>
            <a:off x="5011560" y="5999040"/>
            <a:ext cx="7002720" cy="533520"/>
          </a:xfrm>
          <a:prstGeom prst="roundRect">
            <a:avLst>
              <a:gd name="adj" fmla="val 16667"/>
            </a:avLst>
          </a:prstGeom>
          <a:solidFill>
            <a:srgbClr val="ffffff"/>
          </a:solidFill>
          <a:ln w="12600">
            <a:solidFill>
              <a:srgbClr val="5b9bd5"/>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заттың, не құбылыстың айрықша белгісін, қасиетін білдіретін бейнелі сөз.</a:t>
            </a:r>
            <a:endParaRPr b="0" lang="ru-RU" sz="20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 name="Рисунок 48" descr=""/>
          <p:cNvPicPr/>
          <p:nvPr/>
        </p:nvPicPr>
        <p:blipFill>
          <a:blip r:embed="rId1"/>
          <a:stretch/>
        </p:blipFill>
        <p:spPr>
          <a:xfrm>
            <a:off x="652320" y="7978680"/>
            <a:ext cx="200160" cy="203400"/>
          </a:xfrm>
          <a:prstGeom prst="rect">
            <a:avLst/>
          </a:prstGeom>
          <a:ln w="0">
            <a:noFill/>
          </a:ln>
        </p:spPr>
      </p:pic>
      <p:sp>
        <p:nvSpPr>
          <p:cNvPr id="58"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1" name="Google Shape;77;p1"/>
          <p:cNvCxnSpPr/>
          <p:nvPr/>
        </p:nvCxnSpPr>
        <p:spPr>
          <a:xfrm>
            <a:off x="212400" y="6621120"/>
            <a:ext cx="11729160" cy="26280"/>
          </a:xfrm>
          <a:prstGeom prst="straightConnector1">
            <a:avLst/>
          </a:prstGeom>
          <a:ln w="57240">
            <a:solidFill>
              <a:srgbClr val="33cccc"/>
            </a:solidFill>
            <a:miter/>
          </a:ln>
        </p:spPr>
      </p:cxnSp>
      <p:cxnSp>
        <p:nvCxnSpPr>
          <p:cNvPr id="62" name="Google Shape;78;p1"/>
          <p:cNvCxnSpPr/>
          <p:nvPr/>
        </p:nvCxnSpPr>
        <p:spPr>
          <a:xfrm>
            <a:off x="757080" y="6364080"/>
            <a:ext cx="10694160" cy="37080"/>
          </a:xfrm>
          <a:prstGeom prst="straightConnector1">
            <a:avLst/>
          </a:prstGeom>
          <a:ln w="38160">
            <a:solidFill>
              <a:srgbClr val="4472c4"/>
            </a:solidFill>
            <a:miter/>
          </a:ln>
        </p:spPr>
      </p:cxnSp>
      <p:sp>
        <p:nvSpPr>
          <p:cNvPr id="63"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64" name="Rectangle 10"/>
          <p:cNvSpPr/>
          <p:nvPr/>
        </p:nvSpPr>
        <p:spPr>
          <a:xfrm>
            <a:off x="960480" y="1163880"/>
            <a:ext cx="10422000" cy="228852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Үзінділерде қолданылған  көркемдегіш құралдарды тауып,  атауымен, дәлелдермен сәйкестендіріңіз.</a:t>
            </a: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65" name="Прямоугольник 11"/>
          <p:cNvSpPr/>
          <p:nvPr/>
        </p:nvSpPr>
        <p:spPr>
          <a:xfrm>
            <a:off x="3011400" y="3073320"/>
            <a:ext cx="9180720" cy="228852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үзінділерді түсініп оқиды;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үзінділерден көркемдегіш құралдарды табады;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көркемдегіш құралдарды   атауымен, дәлелдермен сәйкестендіреді.</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6" name="Рисунок 48" descr=""/>
          <p:cNvPicPr/>
          <p:nvPr/>
        </p:nvPicPr>
        <p:blipFill>
          <a:blip r:embed="rId1"/>
          <a:stretch/>
        </p:blipFill>
        <p:spPr>
          <a:xfrm>
            <a:off x="652320" y="7978680"/>
            <a:ext cx="200160" cy="203400"/>
          </a:xfrm>
          <a:prstGeom prst="rect">
            <a:avLst/>
          </a:prstGeom>
          <a:ln w="0">
            <a:noFill/>
          </a:ln>
        </p:spPr>
      </p:pic>
      <p:sp>
        <p:nvSpPr>
          <p:cNvPr id="6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9" name="Google Shape;77;p1"/>
          <p:cNvCxnSpPr/>
          <p:nvPr/>
        </p:nvCxnSpPr>
        <p:spPr>
          <a:xfrm>
            <a:off x="212400" y="6621120"/>
            <a:ext cx="11729160" cy="26280"/>
          </a:xfrm>
          <a:prstGeom prst="straightConnector1">
            <a:avLst/>
          </a:prstGeom>
          <a:ln w="57240">
            <a:solidFill>
              <a:srgbClr val="33cccc"/>
            </a:solidFill>
            <a:miter/>
          </a:ln>
        </p:spPr>
      </p:cxnSp>
      <p:cxnSp>
        <p:nvCxnSpPr>
          <p:cNvPr id="70" name="Google Shape;78;p1"/>
          <p:cNvCxnSpPr/>
          <p:nvPr/>
        </p:nvCxnSpPr>
        <p:spPr>
          <a:xfrm>
            <a:off x="757080" y="6364080"/>
            <a:ext cx="10694160" cy="37080"/>
          </a:xfrm>
          <a:prstGeom prst="straightConnector1">
            <a:avLst/>
          </a:prstGeom>
          <a:ln w="38160">
            <a:solidFill>
              <a:srgbClr val="4472c4"/>
            </a:solidFill>
            <a:miter/>
          </a:ln>
        </p:spPr>
      </p:cxnSp>
      <p:sp>
        <p:nvSpPr>
          <p:cNvPr id="71"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72" name="Рисунок 10" descr=""/>
          <p:cNvPicPr/>
          <p:nvPr/>
        </p:nvPicPr>
        <p:blipFill>
          <a:blip r:embed="rId2"/>
          <a:srcRect l="1574" t="0" r="877" b="6250"/>
          <a:stretch/>
        </p:blipFill>
        <p:spPr>
          <a:xfrm>
            <a:off x="436680" y="763560"/>
            <a:ext cx="11436120" cy="5924520"/>
          </a:xfrm>
          <a:prstGeom prst="rect">
            <a:avLst/>
          </a:prstGeom>
          <a:ln w="0">
            <a:noFill/>
          </a:ln>
        </p:spPr>
      </p:pic>
      <p:sp>
        <p:nvSpPr>
          <p:cNvPr id="73" name="TextBox 8"/>
          <p:cNvSpPr/>
          <p:nvPr/>
        </p:nvSpPr>
        <p:spPr>
          <a:xfrm>
            <a:off x="1050840" y="1634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77"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pic>
        <p:nvPicPr>
          <p:cNvPr id="78" name="Рисунок 6" descr=""/>
          <p:cNvPicPr/>
          <p:nvPr/>
        </p:nvPicPr>
        <p:blipFill>
          <a:blip r:embed="rId1"/>
          <a:srcRect l="1574" t="0" r="1295" b="6250"/>
          <a:stretch/>
        </p:blipFill>
        <p:spPr>
          <a:xfrm>
            <a:off x="200160" y="988920"/>
            <a:ext cx="11645640" cy="586908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9" name="Рисунок 48" descr=""/>
          <p:cNvPicPr/>
          <p:nvPr/>
        </p:nvPicPr>
        <p:blipFill>
          <a:blip r:embed="rId1"/>
          <a:stretch/>
        </p:blipFill>
        <p:spPr>
          <a:xfrm>
            <a:off x="652320" y="7978680"/>
            <a:ext cx="200160" cy="203400"/>
          </a:xfrm>
          <a:prstGeom prst="rect">
            <a:avLst/>
          </a:prstGeom>
          <a:ln w="0">
            <a:noFill/>
          </a:ln>
        </p:spPr>
      </p:pic>
      <p:sp>
        <p:nvSpPr>
          <p:cNvPr id="8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83" name="Google Shape;77;p1"/>
          <p:cNvCxnSpPr/>
          <p:nvPr/>
        </p:nvCxnSpPr>
        <p:spPr>
          <a:xfrm>
            <a:off x="212400" y="6621120"/>
            <a:ext cx="11729160" cy="26280"/>
          </a:xfrm>
          <a:prstGeom prst="straightConnector1">
            <a:avLst/>
          </a:prstGeom>
          <a:ln w="57240">
            <a:solidFill>
              <a:srgbClr val="33cccc"/>
            </a:solidFill>
            <a:miter/>
          </a:ln>
        </p:spPr>
      </p:cxnSp>
      <p:cxnSp>
        <p:nvCxnSpPr>
          <p:cNvPr id="84" name="Google Shape;78;p1"/>
          <p:cNvCxnSpPr/>
          <p:nvPr/>
        </p:nvCxnSpPr>
        <p:spPr>
          <a:xfrm>
            <a:off x="757080" y="6364080"/>
            <a:ext cx="10694160" cy="37080"/>
          </a:xfrm>
          <a:prstGeom prst="straightConnector1">
            <a:avLst/>
          </a:prstGeom>
          <a:ln w="38160">
            <a:solidFill>
              <a:srgbClr val="4472c4"/>
            </a:solidFill>
            <a:miter/>
          </a:ln>
        </p:spPr>
      </p:cxnSp>
      <p:sp>
        <p:nvSpPr>
          <p:cNvPr id="85"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86" name="Rectangle 10"/>
          <p:cNvSpPr/>
          <p:nvPr/>
        </p:nvSpPr>
        <p:spPr>
          <a:xfrm>
            <a:off x="504720" y="929520"/>
            <a:ext cx="11373120" cy="1739880"/>
          </a:xfrm>
          <a:prstGeom prst="rect">
            <a:avLst/>
          </a:prstGeom>
          <a:noFill/>
          <a:ln w="0">
            <a:noFill/>
          </a:ln>
        </p:spPr>
        <p:style>
          <a:lnRef idx="0"/>
          <a:fillRef idx="0"/>
          <a:effectRef idx="0"/>
          <a:fontRef idx="minor"/>
        </p:style>
        <p:txBody>
          <a:bodyPr lIns="90000" rIns="90000" tIns="46800" bIns="46800" anchor="ctr">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Шығармадан  алынған үзінділердегі  көркемдегіш құралдардың қолданысына  талдау жасаңыз.</a:t>
            </a:r>
            <a:endParaRPr b="0" lang="ru-RU" sz="2400" strike="noStrike" u="none">
              <a:solidFill>
                <a:srgbClr val="000000"/>
              </a:solidFill>
              <a:uFillTx/>
              <a:latin typeface="Calibri"/>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87" name="Прямоугольник 12"/>
          <p:cNvSpPr/>
          <p:nvPr/>
        </p:nvSpPr>
        <p:spPr>
          <a:xfrm>
            <a:off x="3057480" y="3046320"/>
            <a:ext cx="8939160" cy="173988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шығармадан  алынған үзіндіні оқиды;</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көркемдегіш құралдардың қолданысына  талдау жасайды.</a:t>
            </a:r>
            <a:endParaRPr b="0" lang="ru-RU" sz="24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6735</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Nazgul</cp:lastModifiedBy>
  <cp:lastPrinted>2020-03-24T14:36:16Z</cp:lastPrinted>
  <dcterms:modified xsi:type="dcterms:W3CDTF">2021-02-15T08:12:20Z</dcterms:modified>
  <cp:revision>469</cp:revision>
  <dc:subject/>
  <dc:title>Презентация PowerPoint</dc:title>
</cp:coreProperties>
</file>