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4.jpeg" ContentType="image/jpeg"/>
  <Override PartName="/ppt/media/image2.jpeg" ContentType="image/jpeg"/>
  <Override PartName="/ppt/media/image3.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F66BC93-26C7-4616-9C5D-1EFA594830AA}"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9277C770-3822-442C-8922-C8DAB5058D7A}"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873000" y="3753000"/>
            <a:ext cx="47768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0000"/>
                </a:solidFill>
                <a:uFillTx/>
                <a:latin typeface="Times New Roman"/>
                <a:ea typeface="Times New Roman"/>
              </a:rPr>
              <a:t>Сабақтың тақырыбы:</a:t>
            </a:r>
            <a:endParaRPr b="0" lang="ru-RU" sz="3200" strike="noStrike" u="none">
              <a:solidFill>
                <a:srgbClr val="000000"/>
              </a:solidFill>
              <a:uFillTx/>
              <a:latin typeface="Calibri"/>
            </a:endParaRPr>
          </a:p>
        </p:txBody>
      </p:sp>
      <p:sp>
        <p:nvSpPr>
          <p:cNvPr id="12" name="TextBox 9"/>
          <p:cNvSpPr/>
          <p:nvPr/>
        </p:nvSpPr>
        <p:spPr>
          <a:xfrm>
            <a:off x="8194320" y="0"/>
            <a:ext cx="3915360" cy="106956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ҚАЗАҚ ӘДЕБИЕТІ </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8-СЫНЫП</a:t>
            </a:r>
            <a:endParaRPr b="0" lang="ru-RU" sz="3200" strike="noStrike" u="none">
              <a:solidFill>
                <a:srgbClr val="000000"/>
              </a:solidFill>
              <a:uFillTx/>
              <a:latin typeface="Calibri"/>
            </a:endParaRPr>
          </a:p>
        </p:txBody>
      </p:sp>
      <p:sp>
        <p:nvSpPr>
          <p:cNvPr id="13" name="TextBox 1"/>
          <p:cNvSpPr/>
          <p:nvPr/>
        </p:nvSpPr>
        <p:spPr>
          <a:xfrm>
            <a:off x="633240" y="210960"/>
            <a:ext cx="352944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Бөлім тақырыбы:</a:t>
            </a:r>
            <a:endParaRPr b="0" lang="ru-RU" sz="3200" strike="noStrike" u="none">
              <a:solidFill>
                <a:srgbClr val="000000"/>
              </a:solidFill>
              <a:uFillTx/>
              <a:latin typeface="Calibri"/>
            </a:endParaRPr>
          </a:p>
        </p:txBody>
      </p:sp>
      <p:sp>
        <p:nvSpPr>
          <p:cNvPr id="14" name="TextBox 25"/>
          <p:cNvSpPr/>
          <p:nvPr/>
        </p:nvSpPr>
        <p:spPr>
          <a:xfrm>
            <a:off x="1282680" y="4600440"/>
            <a:ext cx="1030464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«Ұшқан ұя» повесіндегі кейіпкерлер қарым-қатынасы</a:t>
            </a:r>
            <a:endParaRPr b="0" lang="ru-RU" sz="3200" strike="noStrike" u="none">
              <a:solidFill>
                <a:srgbClr val="000000"/>
              </a:solidFill>
              <a:uFillTx/>
              <a:latin typeface="Calibri"/>
            </a:endParaRPr>
          </a:p>
        </p:txBody>
      </p:sp>
      <p:sp>
        <p:nvSpPr>
          <p:cNvPr id="15" name="TextBox 25"/>
          <p:cNvSpPr/>
          <p:nvPr/>
        </p:nvSpPr>
        <p:spPr>
          <a:xfrm>
            <a:off x="887400" y="1600200"/>
            <a:ext cx="921240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Махаббат және абырой</a:t>
            </a:r>
            <a:endParaRPr b="0" lang="ru-RU" sz="32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5" name="Рисунок 48" descr=""/>
          <p:cNvPicPr/>
          <p:nvPr/>
        </p:nvPicPr>
        <p:blipFill>
          <a:blip r:embed="rId1"/>
          <a:stretch/>
        </p:blipFill>
        <p:spPr>
          <a:xfrm>
            <a:off x="652320" y="7978680"/>
            <a:ext cx="200160" cy="203400"/>
          </a:xfrm>
          <a:prstGeom prst="rect">
            <a:avLst/>
          </a:prstGeom>
          <a:ln w="0">
            <a:noFill/>
          </a:ln>
        </p:spPr>
      </p:pic>
      <p:sp>
        <p:nvSpPr>
          <p:cNvPr id="86"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89" name="Google Shape;77;p1"/>
          <p:cNvCxnSpPr/>
          <p:nvPr/>
        </p:nvCxnSpPr>
        <p:spPr>
          <a:xfrm>
            <a:off x="212400" y="6621120"/>
            <a:ext cx="11729160" cy="26280"/>
          </a:xfrm>
          <a:prstGeom prst="straightConnector1">
            <a:avLst/>
          </a:prstGeom>
          <a:ln w="57240">
            <a:solidFill>
              <a:srgbClr val="33cccc"/>
            </a:solidFill>
            <a:miter/>
          </a:ln>
        </p:spPr>
      </p:cxnSp>
      <p:cxnSp>
        <p:nvCxnSpPr>
          <p:cNvPr id="90" name="Google Shape;78;p1"/>
          <p:cNvCxnSpPr/>
          <p:nvPr/>
        </p:nvCxnSpPr>
        <p:spPr>
          <a:xfrm>
            <a:off x="757080" y="6364080"/>
            <a:ext cx="10694160" cy="37080"/>
          </a:xfrm>
          <a:prstGeom prst="straightConnector1">
            <a:avLst/>
          </a:prstGeom>
          <a:ln w="38160">
            <a:solidFill>
              <a:srgbClr val="4472c4"/>
            </a:solidFill>
            <a:miter/>
          </a:ln>
        </p:spPr>
      </p:cxnSp>
      <p:sp>
        <p:nvSpPr>
          <p:cNvPr id="91"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3-т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92" name="Rectangle 10"/>
          <p:cNvSpPr/>
          <p:nvPr/>
        </p:nvSpPr>
        <p:spPr>
          <a:xfrm>
            <a:off x="1419120" y="1028160"/>
            <a:ext cx="10248840" cy="119124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Шығармадағы әже бейнесіне талдау жасап, ашып жазыңыз. Жазушы әжесі туралы қандай естеліктермен бөліседі? Ол қандай кісі болған?</a:t>
            </a:r>
            <a:endParaRPr b="0" lang="ru-RU" sz="2400" strike="noStrike" u="none">
              <a:solidFill>
                <a:srgbClr val="000000"/>
              </a:solidFill>
              <a:uFillTx/>
              <a:latin typeface="Calibri"/>
            </a:endParaRPr>
          </a:p>
        </p:txBody>
      </p:sp>
      <p:sp>
        <p:nvSpPr>
          <p:cNvPr id="93" name="Прямоугольник 12"/>
          <p:cNvSpPr/>
          <p:nvPr/>
        </p:nvSpPr>
        <p:spPr>
          <a:xfrm>
            <a:off x="6354720" y="2951280"/>
            <a:ext cx="6095880" cy="1739880"/>
          </a:xfrm>
          <a:prstGeom prst="rect">
            <a:avLst/>
          </a:prstGeom>
          <a:noFill/>
          <a:ln w="0">
            <a:noFill/>
          </a:ln>
        </p:spPr>
        <p:style>
          <a:lnRef idx="0"/>
          <a:fillRef idx="0"/>
          <a:effectRef idx="0"/>
          <a:fontRef idx="minor"/>
        </p:style>
        <p:txBody>
          <a:bodyPr lIns="90000" rIns="90000" tIns="46800" bIns="46800" anchor="t">
            <a:spAutoFit/>
          </a:bodyPr>
          <a:p>
            <a:pP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5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кейіпкер бейнесіне талдау жасайды;</a:t>
            </a:r>
            <a:endParaRPr b="0" lang="ru-RU" sz="2400" strike="noStrike" u="none">
              <a:solidFill>
                <a:srgbClr val="000000"/>
              </a:solidFill>
              <a:uFillTx/>
              <a:latin typeface="Calibri"/>
            </a:endParaRPr>
          </a:p>
          <a:p>
            <a:pPr>
              <a:lnSpc>
                <a:spcPct val="15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кейіпкер бейнесін ашып жазады.</a:t>
            </a:r>
            <a:endParaRPr b="0" lang="ru-RU" sz="2400" strike="noStrike" u="none">
              <a:solidFill>
                <a:srgbClr val="000000"/>
              </a:solidFill>
              <a:uFillTx/>
              <a:latin typeface="Calibri"/>
            </a:endParaRPr>
          </a:p>
        </p:txBody>
      </p:sp>
      <p:pic>
        <p:nvPicPr>
          <p:cNvPr id="94" name="Picture 14" descr="Абайдың әжесі » Толқын - Арал аудандық қоғамдық-саяси газет"/>
          <p:cNvPicPr/>
          <p:nvPr/>
        </p:nvPicPr>
        <p:blipFill>
          <a:blip r:embed="rId2"/>
          <a:stretch/>
        </p:blipFill>
        <p:spPr>
          <a:xfrm>
            <a:off x="1673280" y="2214720"/>
            <a:ext cx="3267000" cy="4049640"/>
          </a:xfrm>
          <a:prstGeom prst="rect">
            <a:avLst/>
          </a:prstGeom>
          <a:ln w="0">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5" name="Рисунок 48" descr=""/>
          <p:cNvPicPr/>
          <p:nvPr/>
        </p:nvPicPr>
        <p:blipFill>
          <a:blip r:embed="rId1"/>
          <a:stretch/>
        </p:blipFill>
        <p:spPr>
          <a:xfrm>
            <a:off x="652320" y="7978680"/>
            <a:ext cx="200160" cy="203400"/>
          </a:xfrm>
          <a:prstGeom prst="rect">
            <a:avLst/>
          </a:prstGeom>
          <a:ln w="0">
            <a:noFill/>
          </a:ln>
        </p:spPr>
      </p:pic>
      <p:sp>
        <p:nvSpPr>
          <p:cNvPr id="96"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9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9" name="Google Shape;77;p1"/>
          <p:cNvCxnSpPr/>
          <p:nvPr/>
        </p:nvCxnSpPr>
        <p:spPr>
          <a:xfrm>
            <a:off x="212400" y="6621120"/>
            <a:ext cx="11729160" cy="26280"/>
          </a:xfrm>
          <a:prstGeom prst="straightConnector1">
            <a:avLst/>
          </a:prstGeom>
          <a:ln w="57240">
            <a:solidFill>
              <a:srgbClr val="33cccc"/>
            </a:solidFill>
            <a:miter/>
          </a:ln>
        </p:spPr>
      </p:cxnSp>
      <p:cxnSp>
        <p:nvCxnSpPr>
          <p:cNvPr id="100" name="Google Shape;78;p1"/>
          <p:cNvCxnSpPr/>
          <p:nvPr/>
        </p:nvCxnSpPr>
        <p:spPr>
          <a:xfrm>
            <a:off x="757080" y="6364080"/>
            <a:ext cx="10694160" cy="37080"/>
          </a:xfrm>
          <a:prstGeom prst="straightConnector1">
            <a:avLst/>
          </a:prstGeom>
          <a:ln w="38160">
            <a:solidFill>
              <a:srgbClr val="4472c4"/>
            </a:solidFill>
            <a:miter/>
          </a:ln>
        </p:spPr>
      </p:cxnSp>
      <p:sp>
        <p:nvSpPr>
          <p:cNvPr id="101" name="TextBox 8"/>
          <p:cNvSpPr/>
          <p:nvPr/>
        </p:nvSpPr>
        <p:spPr>
          <a:xfrm>
            <a:off x="795240" y="2062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sp>
        <p:nvSpPr>
          <p:cNvPr id="102" name="Rectangle 1"/>
          <p:cNvSpPr/>
          <p:nvPr/>
        </p:nvSpPr>
        <p:spPr>
          <a:xfrm>
            <a:off x="219240" y="1004400"/>
            <a:ext cx="11763360" cy="497268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Туындыда кездесетін негізгі кейіпкерлердің бірі – ұрпағының бойына қайсарлық пен батылдықтың, мейірімділік пен ізгіліктің, адамгершілік пен адалдықтың нәрін сіңдіре білген, Бауыржанның әжесі  - Қызтумас. Әже бейнесі – шығармадағы өзіндік орны бар асқақ тұлға. Жазушы шығарманың өн бойында әже бейнесін тектіліктің, кемеңгерліктің діңгегі ретінде суреттейді. Отбасының ғана емес, ауылдың ақылшысына айналған әже образы ерекше бір тебіреніспен бейнеленеді. Суреткер өз өмірінің темірқазығына айналған тәлім мен тектіліктің негізін осы әжесінен алғандығын айтады. Бесік жырынан бастап, халық ауыз әдебиетінің небір үлгілерімен әже арқылы танысады. Әртүрлі өмірлік жағдаятқа байланысты аңыз-әңгімелерді әжесінің аузынан естіп, тәлім-тәрбие алып өседі.  Шығармадағы әже тек ғазиз жан ғана емес, қатал сыншы, айтқанын бұлжытпай орындататын адуынды да айбарлы тұлға. Мұны жазушы өзі көрген жайттар арқылы ашады. Әжесі Момынқұл ағасына ашуланғанда қаталданып кетсе, сәлден соң, ашуы басылған соң, аналық қамқор көңілмен баласын іздей бастайды. Жазушы кейде әже бейнесін юморлық тәсілдермен де ашады. «Қазанның түп күйесіндей» болған ұлдарына өзі таңдап аққұба қыздарды айттыруы, біржағынан алғанда, езутартқызар жағдай болғанымен, оның астарында болашақ ұрпағының қамын ойлаған даналық ой жатыр. Бұл шығармадағы әже бейнесі тек Бауыржанның әжесінің бейнесі емес, бүкіл қазақ халқының танымындағы ұрпағын толыққанды адам етіп тәрбиелеп отырған әжелердің жинақталған бейнесі. </a:t>
            </a:r>
            <a:endParaRPr b="0" lang="ru-RU" sz="20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3" name="Рисунок 48" descr=""/>
          <p:cNvPicPr/>
          <p:nvPr/>
        </p:nvPicPr>
        <p:blipFill>
          <a:blip r:embed="rId1"/>
          <a:stretch/>
        </p:blipFill>
        <p:spPr>
          <a:xfrm>
            <a:off x="652320" y="7978680"/>
            <a:ext cx="200160" cy="203400"/>
          </a:xfrm>
          <a:prstGeom prst="rect">
            <a:avLst/>
          </a:prstGeom>
          <a:ln w="0">
            <a:noFill/>
          </a:ln>
        </p:spPr>
      </p:pic>
      <p:sp>
        <p:nvSpPr>
          <p:cNvPr id="104"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0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0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07" name="Google Shape;77;p1"/>
          <p:cNvCxnSpPr/>
          <p:nvPr/>
        </p:nvCxnSpPr>
        <p:spPr>
          <a:xfrm>
            <a:off x="212400" y="6621120"/>
            <a:ext cx="11729160" cy="26280"/>
          </a:xfrm>
          <a:prstGeom prst="straightConnector1">
            <a:avLst/>
          </a:prstGeom>
          <a:ln w="57240">
            <a:solidFill>
              <a:srgbClr val="33cccc"/>
            </a:solidFill>
            <a:miter/>
          </a:ln>
        </p:spPr>
      </p:cxnSp>
      <p:cxnSp>
        <p:nvCxnSpPr>
          <p:cNvPr id="108" name="Google Shape;78;p1"/>
          <p:cNvCxnSpPr/>
          <p:nvPr/>
        </p:nvCxnSpPr>
        <p:spPr>
          <a:xfrm>
            <a:off x="757080" y="6364080"/>
            <a:ext cx="10694160" cy="37080"/>
          </a:xfrm>
          <a:prstGeom prst="straightConnector1">
            <a:avLst/>
          </a:prstGeom>
          <a:ln w="38160">
            <a:solidFill>
              <a:srgbClr val="4472c4"/>
            </a:solidFill>
            <a:miter/>
          </a:ln>
        </p:spPr>
      </p:cxnSp>
      <p:sp>
        <p:nvSpPr>
          <p:cNvPr id="109" name="TextBox 8"/>
          <p:cNvSpPr/>
          <p:nvPr/>
        </p:nvSpPr>
        <p:spPr>
          <a:xfrm>
            <a:off x="1474920" y="217440"/>
            <a:ext cx="65372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Сабақты бекіту</a:t>
            </a:r>
            <a:endParaRPr b="0" lang="ru-RU" sz="3200" strike="noStrike" u="none">
              <a:solidFill>
                <a:srgbClr val="000000"/>
              </a:solidFill>
              <a:uFillTx/>
              <a:latin typeface="Calibri"/>
            </a:endParaRPr>
          </a:p>
        </p:txBody>
      </p:sp>
      <p:sp>
        <p:nvSpPr>
          <p:cNvPr id="110" name="Rectangle 9"/>
          <p:cNvSpPr/>
          <p:nvPr/>
        </p:nvSpPr>
        <p:spPr>
          <a:xfrm>
            <a:off x="1187280" y="1518120"/>
            <a:ext cx="9690120" cy="228852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Кейіпкерлерге қатысты сөйлемдерді теріп жазып, автордың  көзқарасына талдау жасадыңыз;</a:t>
            </a:r>
            <a:endParaRPr b="0" lang="ru-RU" sz="2400" strike="noStrike" u="none">
              <a:solidFill>
                <a:srgbClr val="000000"/>
              </a:solidFill>
              <a:uFillTx/>
              <a:latin typeface="Calibri"/>
            </a:endParaRPr>
          </a:p>
          <a:p>
            <a:pPr algn="just">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Үзіндіде айтылған дәстүрді анықтап, маңыздылығын  аштыңыз;</a:t>
            </a:r>
            <a:endParaRPr b="0" lang="ru-RU" sz="2400" strike="noStrike" u="none">
              <a:solidFill>
                <a:srgbClr val="000000"/>
              </a:solidFill>
              <a:uFillTx/>
              <a:latin typeface="Calibri"/>
            </a:endParaRPr>
          </a:p>
          <a:p>
            <a:pPr algn="just">
              <a:lnSpc>
                <a:spcPct val="150000"/>
              </a:lnSpc>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Шығармадағы әже бейнесіне талдау жасадыңыз.</a:t>
            </a:r>
            <a:endParaRPr b="0" lang="ru-RU" sz="2400" strike="noStrike" u="none">
              <a:solidFill>
                <a:srgbClr val="000000"/>
              </a:solidFill>
              <a:uFillTx/>
              <a:latin typeface="Calibri"/>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1" name="Рисунок 48" descr=""/>
          <p:cNvPicPr/>
          <p:nvPr/>
        </p:nvPicPr>
        <p:blipFill>
          <a:blip r:embed="rId1"/>
          <a:stretch/>
        </p:blipFill>
        <p:spPr>
          <a:xfrm>
            <a:off x="652320" y="7978680"/>
            <a:ext cx="200160" cy="203400"/>
          </a:xfrm>
          <a:prstGeom prst="rect">
            <a:avLst/>
          </a:prstGeom>
          <a:ln w="0">
            <a:noFill/>
          </a:ln>
        </p:spPr>
      </p:pic>
      <p:sp>
        <p:nvSpPr>
          <p:cNvPr id="112"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p:txBody>
      </p:sp>
      <p:sp>
        <p:nvSpPr>
          <p:cNvPr id="11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1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15" name="Google Shape;77;p1"/>
          <p:cNvCxnSpPr/>
          <p:nvPr/>
        </p:nvCxnSpPr>
        <p:spPr>
          <a:xfrm>
            <a:off x="212400" y="6621120"/>
            <a:ext cx="11729160" cy="26280"/>
          </a:xfrm>
          <a:prstGeom prst="straightConnector1">
            <a:avLst/>
          </a:prstGeom>
          <a:ln w="57240">
            <a:solidFill>
              <a:srgbClr val="33cccc"/>
            </a:solidFill>
            <a:miter/>
          </a:ln>
        </p:spPr>
      </p:cxnSp>
      <p:cxnSp>
        <p:nvCxnSpPr>
          <p:cNvPr id="116" name="Google Shape;78;p1"/>
          <p:cNvCxnSpPr/>
          <p:nvPr/>
        </p:nvCxnSpPr>
        <p:spPr>
          <a:xfrm>
            <a:off x="757080" y="6364080"/>
            <a:ext cx="10694160" cy="37080"/>
          </a:xfrm>
          <a:prstGeom prst="straightConnector1">
            <a:avLst/>
          </a:prstGeom>
          <a:ln w="38160">
            <a:solidFill>
              <a:srgbClr val="4472c4"/>
            </a:solidFill>
            <a:miter/>
          </a:ln>
        </p:spPr>
      </p:cxnSp>
      <p:sp>
        <p:nvSpPr>
          <p:cNvPr id="117" name="Rectangle 10"/>
          <p:cNvSpPr/>
          <p:nvPr/>
        </p:nvSpPr>
        <p:spPr>
          <a:xfrm>
            <a:off x="1692360" y="1407600"/>
            <a:ext cx="8912160" cy="173988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Бауыржанның балалық шағы мен қазіргі заман балаларының өмірін салыстырыңыз.</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18" name="Прямоугольник 10"/>
          <p:cNvSpPr/>
          <p:nvPr/>
        </p:nvSpPr>
        <p:spPr>
          <a:xfrm>
            <a:off x="1159200" y="184320"/>
            <a:ext cx="418356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Қосымша тапсырма: </a:t>
            </a:r>
            <a:endParaRPr b="0" lang="ru-RU" sz="32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Рисунок 48" descr=""/>
          <p:cNvPicPr/>
          <p:nvPr/>
        </p:nvPicPr>
        <p:blipFill>
          <a:blip r:embed="rId1"/>
          <a:stretch/>
        </p:blipFill>
        <p:spPr>
          <a:xfrm>
            <a:off x="652320" y="7978680"/>
            <a:ext cx="200160" cy="203400"/>
          </a:xfrm>
          <a:prstGeom prst="rect">
            <a:avLst/>
          </a:prstGeom>
          <a:ln w="0">
            <a:noFill/>
          </a:ln>
        </p:spPr>
      </p:pic>
      <p:sp>
        <p:nvSpPr>
          <p:cNvPr id="1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20" name="Google Shape;77;p1"/>
          <p:cNvCxnSpPr/>
          <p:nvPr/>
        </p:nvCxnSpPr>
        <p:spPr>
          <a:xfrm>
            <a:off x="212400" y="6621120"/>
            <a:ext cx="11729160" cy="26280"/>
          </a:xfrm>
          <a:prstGeom prst="straightConnector1">
            <a:avLst/>
          </a:prstGeom>
          <a:ln w="57240">
            <a:solidFill>
              <a:srgbClr val="33cccc"/>
            </a:solidFill>
            <a:miter/>
          </a:ln>
        </p:spPr>
      </p:cxnSp>
      <p:cxnSp>
        <p:nvCxnSpPr>
          <p:cNvPr id="21" name="Google Shape;78;p1"/>
          <p:cNvCxnSpPr/>
          <p:nvPr/>
        </p:nvCxnSpPr>
        <p:spPr>
          <a:xfrm>
            <a:off x="652320" y="3389040"/>
            <a:ext cx="10694160" cy="37080"/>
          </a:xfrm>
          <a:prstGeom prst="straightConnector1">
            <a:avLst/>
          </a:prstGeom>
          <a:ln w="38160">
            <a:solidFill>
              <a:srgbClr val="4472c4"/>
            </a:solidFill>
            <a:miter/>
          </a:ln>
        </p:spPr>
      </p:cxnSp>
      <p:sp>
        <p:nvSpPr>
          <p:cNvPr id="22" name="TextBox 8"/>
          <p:cNvSpPr/>
          <p:nvPr/>
        </p:nvSpPr>
        <p:spPr>
          <a:xfrm>
            <a:off x="1133640" y="25884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Оқу мақсаты:</a:t>
            </a:r>
            <a:endParaRPr b="0" lang="ru-RU" sz="3200" strike="noStrike" u="none">
              <a:solidFill>
                <a:srgbClr val="000000"/>
              </a:solidFill>
              <a:uFillTx/>
              <a:latin typeface="Calibri"/>
            </a:endParaRPr>
          </a:p>
        </p:txBody>
      </p:sp>
      <p:sp>
        <p:nvSpPr>
          <p:cNvPr id="23" name="TextBox 1"/>
          <p:cNvSpPr/>
          <p:nvPr/>
        </p:nvSpPr>
        <p:spPr>
          <a:xfrm>
            <a:off x="1146960" y="3740040"/>
            <a:ext cx="3543120" cy="6426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0000"/>
                </a:solidFill>
                <a:uFillTx/>
                <a:latin typeface="Times New Roman"/>
                <a:ea typeface="Times New Roman"/>
              </a:rPr>
              <a:t>Сабақ мақсаты:</a:t>
            </a:r>
            <a:endParaRPr b="0" lang="ru-RU" sz="3600" strike="noStrike" u="none">
              <a:solidFill>
                <a:srgbClr val="000000"/>
              </a:solidFill>
              <a:uFillTx/>
              <a:latin typeface="Calibri"/>
            </a:endParaRPr>
          </a:p>
        </p:txBody>
      </p:sp>
      <p:sp>
        <p:nvSpPr>
          <p:cNvPr id="24" name="Прямоугольник 9"/>
          <p:cNvSpPr/>
          <p:nvPr/>
        </p:nvSpPr>
        <p:spPr>
          <a:xfrm>
            <a:off x="1460520" y="1208160"/>
            <a:ext cx="9334440" cy="20451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8.2.1.1 Композицияны тұтастан бөлшекке, бөлшектен тұтасқа қарай  талдау.</a:t>
            </a:r>
            <a:endParaRPr b="0" lang="ru-RU" sz="32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3200" strike="noStrike" u="none">
                <a:solidFill>
                  <a:srgbClr val="000000"/>
                </a:solidFill>
                <a:uFillTx/>
                <a:latin typeface="Times New Roman"/>
                <a:ea typeface="Times New Roman"/>
              </a:rPr>
              <a:t>8.2.2.1 </a:t>
            </a:r>
            <a:r>
              <a:rPr b="0" lang="kk-KZ" sz="3200" strike="noStrike" u="none">
                <a:solidFill>
                  <a:srgbClr val="000000"/>
                </a:solidFill>
                <a:uFillTx/>
                <a:latin typeface="Times New Roman"/>
                <a:ea typeface="Times New Roman"/>
              </a:rPr>
              <a:t>Автор бейнесі мен кейіпкерлер қарым-қатынасының тілдік көрінісін талдау.</a:t>
            </a:r>
            <a:endParaRPr b="0" lang="ru-RU" sz="3200" strike="noStrike" u="none">
              <a:solidFill>
                <a:srgbClr val="000000"/>
              </a:solidFill>
              <a:uFillTx/>
              <a:latin typeface="Calibri"/>
            </a:endParaRPr>
          </a:p>
        </p:txBody>
      </p:sp>
      <p:sp>
        <p:nvSpPr>
          <p:cNvPr id="25" name="Прямоугольник 10"/>
          <p:cNvSpPr/>
          <p:nvPr/>
        </p:nvSpPr>
        <p:spPr>
          <a:xfrm>
            <a:off x="1677960" y="4253040"/>
            <a:ext cx="10045800" cy="20451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Оқушылар шығарманың композициясын тұтастан бөлшекке, бөлшектен тұтасқа қарай  талдап және автор бейнесі мен кейіпкерлер қарым-қатынасының тілдік көрінісіне талдау жасайды.</a:t>
            </a:r>
            <a:endParaRPr b="0" lang="ru-RU" sz="32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6" name="Рисунок 48" descr=""/>
          <p:cNvPicPr/>
          <p:nvPr/>
        </p:nvPicPr>
        <p:blipFill>
          <a:blip r:embed="rId1"/>
          <a:stretch/>
        </p:blipFill>
        <p:spPr>
          <a:xfrm>
            <a:off x="652320" y="7978680"/>
            <a:ext cx="200160" cy="203400"/>
          </a:xfrm>
          <a:prstGeom prst="rect">
            <a:avLst/>
          </a:prstGeom>
          <a:ln w="0">
            <a:noFill/>
          </a:ln>
        </p:spPr>
      </p:pic>
      <p:sp>
        <p:nvSpPr>
          <p:cNvPr id="2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2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0" name="Google Shape;77;p1"/>
          <p:cNvCxnSpPr/>
          <p:nvPr/>
        </p:nvCxnSpPr>
        <p:spPr>
          <a:xfrm>
            <a:off x="212400" y="6621120"/>
            <a:ext cx="11729160" cy="26280"/>
          </a:xfrm>
          <a:prstGeom prst="straightConnector1">
            <a:avLst/>
          </a:prstGeom>
          <a:ln w="57240">
            <a:solidFill>
              <a:srgbClr val="33cccc"/>
            </a:solidFill>
            <a:miter/>
          </a:ln>
        </p:spPr>
      </p:cxnSp>
      <p:cxnSp>
        <p:nvCxnSpPr>
          <p:cNvPr id="31" name="Google Shape;78;p1"/>
          <p:cNvCxnSpPr/>
          <p:nvPr/>
        </p:nvCxnSpPr>
        <p:spPr>
          <a:xfrm>
            <a:off x="757080" y="6364080"/>
            <a:ext cx="10694160" cy="37080"/>
          </a:xfrm>
          <a:prstGeom prst="straightConnector1">
            <a:avLst/>
          </a:prstGeom>
          <a:ln w="38160">
            <a:solidFill>
              <a:srgbClr val="4472c4"/>
            </a:solidFill>
            <a:miter/>
          </a:ln>
        </p:spPr>
      </p:cxnSp>
      <p:sp>
        <p:nvSpPr>
          <p:cNvPr id="3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3" name="TextBox 9"/>
          <p:cNvSpPr/>
          <p:nvPr/>
        </p:nvSpPr>
        <p:spPr>
          <a:xfrm>
            <a:off x="1133640" y="258840"/>
            <a:ext cx="57178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Бағалау </a:t>
            </a:r>
            <a:r>
              <a:rPr b="1" lang="kk-KZ" sz="3200" strike="noStrike" u="none">
                <a:solidFill>
                  <a:srgbClr val="ffffff"/>
                </a:solidFill>
                <a:uFillTx/>
                <a:latin typeface="Times New Roman"/>
                <a:ea typeface="Times New Roman"/>
              </a:rPr>
              <a:t>критерийлері: </a:t>
            </a:r>
            <a:endParaRPr b="0" lang="ru-RU" sz="3200" strike="noStrike" u="none">
              <a:solidFill>
                <a:srgbClr val="000000"/>
              </a:solidFill>
              <a:uFillTx/>
              <a:latin typeface="Calibri"/>
            </a:endParaRPr>
          </a:p>
        </p:txBody>
      </p:sp>
      <p:sp>
        <p:nvSpPr>
          <p:cNvPr id="34" name="Rectangle 10"/>
          <p:cNvSpPr/>
          <p:nvPr/>
        </p:nvSpPr>
        <p:spPr>
          <a:xfrm>
            <a:off x="396720" y="1638000"/>
            <a:ext cx="11517480" cy="302004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Кейіпкерлерге қатысты сөйлемдерді теріп жазып, автордың  көзқарасына талдау жасайды;</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Үзіндіде айтылған дәстүрді анықтап, маңыздылығын  ашады;</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Шығармадағы әже бейнесіне талдау жасайды.</a:t>
            </a:r>
            <a:endParaRPr b="0" lang="ru-RU" sz="32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 name="Рисунок 48" descr=""/>
          <p:cNvPicPr/>
          <p:nvPr/>
        </p:nvPicPr>
        <p:blipFill>
          <a:blip r:embed="rId1"/>
          <a:stretch/>
        </p:blipFill>
        <p:spPr>
          <a:xfrm>
            <a:off x="652320" y="7978680"/>
            <a:ext cx="200160" cy="203400"/>
          </a:xfrm>
          <a:prstGeom prst="rect">
            <a:avLst/>
          </a:prstGeom>
          <a:ln w="0">
            <a:noFill/>
          </a:ln>
        </p:spPr>
      </p:pic>
      <p:sp>
        <p:nvSpPr>
          <p:cNvPr id="36"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                               </a:t>
            </a:r>
            <a:endParaRPr b="0" lang="ru-RU" sz="1800" strike="noStrike" u="none">
              <a:solidFill>
                <a:srgbClr val="000000"/>
              </a:solidFill>
              <a:uFillTx/>
              <a:latin typeface="Calibri"/>
            </a:endParaRPr>
          </a:p>
        </p:txBody>
      </p:sp>
      <p:sp>
        <p:nvSpPr>
          <p:cNvPr id="3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3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9" name="Google Shape;77;p1"/>
          <p:cNvCxnSpPr/>
          <p:nvPr/>
        </p:nvCxnSpPr>
        <p:spPr>
          <a:xfrm>
            <a:off x="212400" y="6621120"/>
            <a:ext cx="11729160" cy="26280"/>
          </a:xfrm>
          <a:prstGeom prst="straightConnector1">
            <a:avLst/>
          </a:prstGeom>
          <a:ln w="57240">
            <a:solidFill>
              <a:srgbClr val="33cccc"/>
            </a:solidFill>
            <a:miter/>
          </a:ln>
        </p:spPr>
      </p:cxnSp>
      <p:cxnSp>
        <p:nvCxnSpPr>
          <p:cNvPr id="40" name="Google Shape;78;p1"/>
          <p:cNvCxnSpPr/>
          <p:nvPr/>
        </p:nvCxnSpPr>
        <p:spPr>
          <a:xfrm>
            <a:off x="757080" y="6364080"/>
            <a:ext cx="10694160" cy="37080"/>
          </a:xfrm>
          <a:prstGeom prst="straightConnector1">
            <a:avLst/>
          </a:prstGeom>
          <a:ln w="38160">
            <a:solidFill>
              <a:srgbClr val="4472c4"/>
            </a:solidFill>
            <a:miter/>
          </a:ln>
        </p:spPr>
      </p:cxnSp>
      <p:sp>
        <p:nvSpPr>
          <p:cNvPr id="41" name="Rectangle 9"/>
          <p:cNvSpPr/>
          <p:nvPr/>
        </p:nvSpPr>
        <p:spPr>
          <a:xfrm>
            <a:off x="4476600" y="1278720"/>
            <a:ext cx="7220160" cy="393660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0" lang="kk-KZ" sz="2800" strike="noStrike" u="none">
                <a:solidFill>
                  <a:srgbClr val="000000"/>
                </a:solidFill>
                <a:uFillTx/>
                <a:latin typeface="Times New Roman"/>
                <a:ea typeface="Times New Roman"/>
              </a:rPr>
              <a:t>	</a:t>
            </a:r>
            <a:r>
              <a:rPr b="0" lang="kk-KZ" sz="2800" strike="noStrike" u="none">
                <a:solidFill>
                  <a:srgbClr val="000000"/>
                </a:solidFill>
                <a:uFillTx/>
                <a:latin typeface="Times New Roman"/>
                <a:ea typeface="Times New Roman"/>
              </a:rPr>
              <a:t>Отанға деген сүйіспеншілік – еліміздің келешегіне, оның кемел ұрпағына біздің аманат етер ең қасиетті өсиетіміз деп білейік. Отанын Бауыржан Момышұлындай сүюді өнеге етіп қалдырған басқа қаламгер жоқ.</a:t>
            </a:r>
            <a:endParaRPr b="0" lang="ru-RU" sz="2800" strike="noStrike" u="none">
              <a:solidFill>
                <a:srgbClr val="000000"/>
              </a:solidFill>
              <a:uFillTx/>
              <a:latin typeface="Calibri"/>
            </a:endParaRPr>
          </a:p>
          <a:p>
            <a:pPr algn="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0" i="1" lang="kk-KZ" sz="2800" strike="noStrike" u="none">
                <a:solidFill>
                  <a:srgbClr val="000000"/>
                </a:solidFill>
                <a:uFillTx/>
                <a:latin typeface="Times New Roman"/>
                <a:ea typeface="Times New Roman"/>
              </a:rPr>
              <a:t>Н.Назарбаев</a:t>
            </a:r>
            <a:endParaRPr b="0" lang="ru-RU" sz="2800" strike="noStrike" u="none">
              <a:solidFill>
                <a:srgbClr val="000000"/>
              </a:solidFill>
              <a:uFillTx/>
              <a:latin typeface="Calibri"/>
            </a:endParaRPr>
          </a:p>
        </p:txBody>
      </p:sp>
      <p:sp>
        <p:nvSpPr>
          <p:cNvPr id="42" name="Прямоугольник 9"/>
          <p:cNvSpPr/>
          <p:nvPr/>
        </p:nvSpPr>
        <p:spPr>
          <a:xfrm>
            <a:off x="1087200" y="201600"/>
            <a:ext cx="337860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Сабаққа кіріспе: </a:t>
            </a:r>
            <a:endParaRPr b="0" lang="ru-RU" sz="3200" strike="noStrike" u="none">
              <a:solidFill>
                <a:srgbClr val="000000"/>
              </a:solidFill>
              <a:uFillTx/>
              <a:latin typeface="Calibri"/>
            </a:endParaRPr>
          </a:p>
        </p:txBody>
      </p:sp>
      <p:pic>
        <p:nvPicPr>
          <p:cNvPr id="43" name="Picture 11" descr="Легенда по имени Бауыржан | GonzoKZ"/>
          <p:cNvPicPr/>
          <p:nvPr/>
        </p:nvPicPr>
        <p:blipFill>
          <a:blip r:embed="rId2"/>
          <a:stretch/>
        </p:blipFill>
        <p:spPr>
          <a:xfrm>
            <a:off x="676440" y="1187280"/>
            <a:ext cx="3458880" cy="455328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4" name="Рисунок 48" descr=""/>
          <p:cNvPicPr/>
          <p:nvPr/>
        </p:nvPicPr>
        <p:blipFill>
          <a:blip r:embed="rId1"/>
          <a:stretch/>
        </p:blipFill>
        <p:spPr>
          <a:xfrm>
            <a:off x="652320" y="7978680"/>
            <a:ext cx="200160" cy="203400"/>
          </a:xfrm>
          <a:prstGeom prst="rect">
            <a:avLst/>
          </a:prstGeom>
          <a:ln w="0">
            <a:noFill/>
          </a:ln>
        </p:spPr>
      </p:pic>
      <p:sp>
        <p:nvSpPr>
          <p:cNvPr id="4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4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pic>
        <p:nvPicPr>
          <p:cNvPr id="47" name="Схема 8" descr=""/>
          <p:cNvPicPr/>
          <p:nvPr/>
        </p:nvPicPr>
        <p:blipFill>
          <a:blip r:embed="rId2"/>
          <a:stretch/>
        </p:blipFill>
        <p:spPr>
          <a:xfrm>
            <a:off x="-6480" y="171360"/>
            <a:ext cx="12204720" cy="6869160"/>
          </a:xfrm>
          <a:prstGeom prst="rect">
            <a:avLst/>
          </a:prstGeom>
          <a:ln w="0">
            <a:noFill/>
          </a:ln>
        </p:spPr>
      </p:pic>
      <p:sp>
        <p:nvSpPr>
          <p:cNvPr id="48" name="Скругленный прямоугольник 9"/>
          <p:cNvSpPr/>
          <p:nvPr/>
        </p:nvSpPr>
        <p:spPr>
          <a:xfrm>
            <a:off x="163440" y="204840"/>
            <a:ext cx="3916440" cy="24429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      </a:t>
            </a:r>
            <a:r>
              <a:rPr b="0" lang="kk-KZ" sz="1800" strike="noStrike" u="none">
                <a:solidFill>
                  <a:srgbClr val="ffffff"/>
                </a:solidFill>
                <a:uFillTx/>
                <a:latin typeface="Times New Roman"/>
                <a:ea typeface="Times New Roman"/>
              </a:rPr>
              <a:t>Айталық, шығарманы идеялық мазмұны жағынан, тақырыпты баяндау ерекшеліктері тұрғысынан, сюжеттік, композициялық құрылысы, жанрлық сипаты жағынан талдауға болады</a:t>
            </a:r>
            <a:endParaRPr b="0" lang="ru-RU" sz="1800" strike="noStrike" u="none">
              <a:solidFill>
                <a:srgbClr val="000000"/>
              </a:solidFill>
              <a:uFillTx/>
              <a:latin typeface="Calibri"/>
            </a:endParaRPr>
          </a:p>
        </p:txBody>
      </p:sp>
      <p:sp>
        <p:nvSpPr>
          <p:cNvPr id="49" name="Скругленный прямоугольник 10"/>
          <p:cNvSpPr/>
          <p:nvPr/>
        </p:nvSpPr>
        <p:spPr>
          <a:xfrm>
            <a:off x="8134200" y="190440"/>
            <a:ext cx="3811680" cy="26481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  </a:t>
            </a:r>
            <a:r>
              <a:rPr b="0" lang="kk-KZ" sz="1800" strike="noStrike" u="none">
                <a:solidFill>
                  <a:srgbClr val="ffffff"/>
                </a:solidFill>
                <a:uFillTx/>
                <a:latin typeface="Times New Roman"/>
                <a:ea typeface="Times New Roman"/>
              </a:rPr>
              <a:t>Ал, поэзиялық шығарма болса интонациялык өзгешеліктері, ұйқасу түрі жағынан, әр түрлі шумақ, тармақтарды мазмұны жағынан талдауға болады</a:t>
            </a:r>
            <a:endParaRPr b="0" lang="ru-RU" sz="1800" strike="noStrike" u="none">
              <a:solidFill>
                <a:srgbClr val="000000"/>
              </a:solidFill>
              <a:uFillTx/>
              <a:latin typeface="Calibri"/>
            </a:endParaRPr>
          </a:p>
        </p:txBody>
      </p:sp>
      <p:sp>
        <p:nvSpPr>
          <p:cNvPr id="50" name="Скругленный прямоугольник 11"/>
          <p:cNvSpPr/>
          <p:nvPr/>
        </p:nvSpPr>
        <p:spPr>
          <a:xfrm>
            <a:off x="8215200" y="3924360"/>
            <a:ext cx="3754440" cy="26193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      </a:t>
            </a:r>
            <a:r>
              <a:rPr b="0" lang="kk-KZ" sz="1800" strike="noStrike" u="none">
                <a:solidFill>
                  <a:srgbClr val="ffffff"/>
                </a:solidFill>
                <a:uFillTx/>
                <a:latin typeface="Times New Roman"/>
                <a:ea typeface="Times New Roman"/>
              </a:rPr>
              <a:t>Шығарманың жекелеген бөлшектерін осылай әртүрлі қырынан талдағанда  шығарманы тұтас кабылдағандағы алатын әсерімізді толықтырып, байыта түсетіні сөзсіз.</a:t>
            </a:r>
            <a:endParaRPr b="0" lang="ru-RU" sz="1800" strike="noStrike" u="none">
              <a:solidFill>
                <a:srgbClr val="000000"/>
              </a:solidFill>
              <a:uFillTx/>
              <a:latin typeface="Calibri"/>
            </a:endParaRPr>
          </a:p>
        </p:txBody>
      </p:sp>
      <p:sp>
        <p:nvSpPr>
          <p:cNvPr id="51" name="Скругленный прямоугольник 12"/>
          <p:cNvSpPr/>
          <p:nvPr/>
        </p:nvSpPr>
        <p:spPr>
          <a:xfrm>
            <a:off x="163440" y="3905280"/>
            <a:ext cx="3794040" cy="26733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  </a:t>
            </a:r>
            <a:r>
              <a:rPr b="0" lang="kk-KZ" sz="1800" strike="noStrike" u="none">
                <a:solidFill>
                  <a:srgbClr val="ffffff"/>
                </a:solidFill>
                <a:uFillTx/>
                <a:latin typeface="Times New Roman"/>
                <a:ea typeface="Times New Roman"/>
              </a:rPr>
              <a:t>Әдеби шығарманың көркемдік, тілдік ерекшеліктерін зерттегенде, ұсақ, көзге түсе бермейтін сипат белгілеріне зер салып, сол аркылы көркем шығарманың бойындағы, құрылыс-бітіміндегі зор мәні бар қасиеттерін айқынырақ бағдарлауға ұмтыламыз. </a:t>
            </a:r>
            <a:endParaRPr b="0" lang="ru-RU" sz="18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2" name="Рисунок 48" descr=""/>
          <p:cNvPicPr/>
          <p:nvPr/>
        </p:nvPicPr>
        <p:blipFill>
          <a:blip r:embed="rId1"/>
          <a:stretch/>
        </p:blipFill>
        <p:spPr>
          <a:xfrm>
            <a:off x="652320" y="7978680"/>
            <a:ext cx="200160" cy="203400"/>
          </a:xfrm>
          <a:prstGeom prst="rect">
            <a:avLst/>
          </a:prstGeom>
          <a:ln w="0">
            <a:noFill/>
          </a:ln>
        </p:spPr>
      </p:pic>
      <p:sp>
        <p:nvSpPr>
          <p:cNvPr id="53"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5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56" name="Google Shape;77;p1"/>
          <p:cNvCxnSpPr/>
          <p:nvPr/>
        </p:nvCxnSpPr>
        <p:spPr>
          <a:xfrm>
            <a:off x="212400" y="6621120"/>
            <a:ext cx="11729160" cy="26280"/>
          </a:xfrm>
          <a:prstGeom prst="straightConnector1">
            <a:avLst/>
          </a:prstGeom>
          <a:ln w="57240">
            <a:solidFill>
              <a:srgbClr val="33cccc"/>
            </a:solidFill>
            <a:miter/>
          </a:ln>
        </p:spPr>
      </p:cxnSp>
      <p:cxnSp>
        <p:nvCxnSpPr>
          <p:cNvPr id="57" name="Google Shape;78;p1"/>
          <p:cNvCxnSpPr/>
          <p:nvPr/>
        </p:nvCxnSpPr>
        <p:spPr>
          <a:xfrm>
            <a:off x="757080" y="6364080"/>
            <a:ext cx="10694160" cy="37080"/>
          </a:xfrm>
          <a:prstGeom prst="straightConnector1">
            <a:avLst/>
          </a:prstGeom>
          <a:ln w="38160">
            <a:solidFill>
              <a:srgbClr val="4472c4"/>
            </a:solidFill>
            <a:miter/>
          </a:ln>
        </p:spPr>
      </p:cxnSp>
      <p:sp>
        <p:nvSpPr>
          <p:cNvPr id="58"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1-т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59" name="Rectangle 10"/>
          <p:cNvSpPr/>
          <p:nvPr/>
        </p:nvSpPr>
        <p:spPr>
          <a:xfrm>
            <a:off x="987480" y="894600"/>
            <a:ext cx="10422000" cy="173988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Берілген кестеге шығармадан атасына, әжесіне, әкесіне қатысты сөйлемдерді теріп жазып, автордың  көзқарасына талдау жасаңыз.</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60" name="Прямоугольник 11"/>
          <p:cNvSpPr/>
          <p:nvPr/>
        </p:nvSpPr>
        <p:spPr>
          <a:xfrm>
            <a:off x="3011400" y="2268360"/>
            <a:ext cx="9180720" cy="1739880"/>
          </a:xfrm>
          <a:prstGeom prst="rect">
            <a:avLst/>
          </a:prstGeom>
          <a:noFill/>
          <a:ln w="0">
            <a:noFill/>
          </a:ln>
        </p:spPr>
        <p:style>
          <a:lnRef idx="0"/>
          <a:fillRef idx="0"/>
          <a:effectRef idx="0"/>
          <a:fontRef idx="minor"/>
        </p:style>
        <p:txBody>
          <a:bodyPr lIns="90000" rIns="90000" tIns="46800" bIns="46800" anchor="t">
            <a:spAutoFit/>
          </a:bodyPr>
          <a:p>
            <a:pP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Дескрипторы:</a:t>
            </a:r>
            <a:endParaRPr b="0" lang="ru-RU" sz="2400" strike="noStrike" u="none">
              <a:solidFill>
                <a:srgbClr val="000000"/>
              </a:solidFill>
              <a:uFillTx/>
              <a:latin typeface="Calibri"/>
            </a:endParaRPr>
          </a:p>
          <a:p>
            <a:pPr>
              <a:lnSpc>
                <a:spcPct val="15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шығармадан кейпкерлерге қатысты сөйлемдерді көшіріп жазады;</a:t>
            </a:r>
            <a:endParaRPr b="0" lang="ru-RU" sz="2400" strike="noStrike" u="none">
              <a:solidFill>
                <a:srgbClr val="000000"/>
              </a:solidFill>
              <a:uFillTx/>
              <a:latin typeface="Calibri"/>
            </a:endParaRPr>
          </a:p>
          <a:p>
            <a:pPr>
              <a:lnSpc>
                <a:spcPct val="15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кейіпкерлерге деген автордың көзқарасына талдау жасайды. </a:t>
            </a:r>
            <a:endParaRPr b="0" lang="ru-RU" sz="2400" strike="noStrike" u="none">
              <a:solidFill>
                <a:srgbClr val="000000"/>
              </a:solidFill>
              <a:uFillTx/>
              <a:latin typeface="Calibri"/>
            </a:endParaRPr>
          </a:p>
        </p:txBody>
      </p:sp>
      <p:graphicFrame>
        <p:nvGraphicFramePr>
          <p:cNvPr id="61" name=""/>
          <p:cNvGraphicFramePr/>
          <p:nvPr/>
        </p:nvGraphicFramePr>
        <p:xfrm>
          <a:off x="1881360" y="4216320"/>
          <a:ext cx="8640720" cy="1683000"/>
        </p:xfrm>
        <a:graphic>
          <a:graphicData uri="http://schemas.openxmlformats.org/drawingml/2006/table">
            <a:tbl>
              <a:tblPr/>
              <a:tblGrid>
                <a:gridCol w="2261880"/>
                <a:gridCol w="3189600"/>
                <a:gridCol w="3189240"/>
              </a:tblGrid>
              <a:tr h="420840">
                <a:tc>
                  <a:txBody>
                    <a:bodyPr lIns="68760" rIns="68760" tIns="0" bIns="0" anchor="t">
                      <a:noAutofit/>
                    </a:bodyPr>
                    <a:p>
                      <a:pPr algn="ct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Кейіпкерлер</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Шығармадан үзінді</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Автордың көзқарасы</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2048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Атасы </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2084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Әжесі</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2084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Әкесі</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6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sp>
        <p:nvSpPr>
          <p:cNvPr id="65"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graphicFrame>
        <p:nvGraphicFramePr>
          <p:cNvPr id="66" name=""/>
          <p:cNvGraphicFramePr/>
          <p:nvPr/>
        </p:nvGraphicFramePr>
        <p:xfrm>
          <a:off x="204840" y="1028880"/>
          <a:ext cx="11791800" cy="5524200"/>
        </p:xfrm>
        <a:graphic>
          <a:graphicData uri="http://schemas.openxmlformats.org/drawingml/2006/table">
            <a:tbl>
              <a:tblPr/>
              <a:tblGrid>
                <a:gridCol w="979560"/>
                <a:gridCol w="8431200"/>
                <a:gridCol w="2381040"/>
              </a:tblGrid>
              <a:tr h="1716480">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Атасы</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Менің бабам Имаш мың да тоғыз жүз он бірінші жылы тоқсан жасында дүние салған. Орта бойлы, орақ мұрын, от жанарлы сол шымыр шалдың ...</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Сонда Имаш бабам былай деген екен:</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Алатаудың қыраны мол еді – </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Қырағы болсын, құлыным. </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Қойнауы суға мол еді – </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Бұлағы болсын, құлыным. </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Автор өзінің атасы Имаштың бата беруі арқылы тілге ұста,  шешен, сөзге шалымды көсемдігін танытады. </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r>
              <a:tr h="1961640">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Әжесі</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Әжемнің аты Қызтумас еді. Қартайғанда сары кемпір атанған. Жарықтық, аса ажарлы, ақ дидарлы кісі екен. Ондай ару ол кезде ел арасында некен -саяқ. Ауылдағы келін-кепшікті бір шыбықпен айдайтын адуынды Қызтумас әжемнің өзі:</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Момыштан сұраңдар, Момыш біледі, – деп отырады екен.</a:t>
                      </a:r>
                      <a:endParaRPr b="0" lang="ru-RU" sz="14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...Таңертең әкем оны жақсылап сөгіп салып, басқа бір ауылға бір аптаға аттандырып жіберді. Сол екі ортада әжем енді Момынқұлды сағынып: – Әй, әлгі тентек неме қашан келеді? – деп қайта-қайта сұрай бергені ғой, жарықтық.</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Бұл үзінділердегі автордың әжесі немерелерінің еркелігін көтере білетін мейірбан ғазиз жан. Сонынмен қатар қатал сыншы, айтқанын бұлжытпай орындататын  адуынды,  айбарлы тұлға. </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r>
              <a:tr h="1961640">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Әкесі</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Әкем өз бетінше талпынып жүріп, ескіше сауатын ашып алыпты. Содан өле-өлгенше өз бетінше оқып-тоқыған адам. Ол есеп-қисапты тәуір білетін. Тіпті орыс алфавитін де ежіктеп шығара беруші еді. Жас күнінде ағаш ұста болыпты, етікші де атаныпты, тәуіпшілдігі де бар екен. Әсіресе зергерлікті жақсы көрген. Біздің елде одан өткен зергер ұста болмаған. Жігіт күйінде қыз-келіншектің көңілін аулау амалымен үйренген зергерлік өнерін әкем қартайғанда тастамаған. ... Әкем өз жанынан өлең шығарып, жиын-тойда айтысқа да түсіп жүріпті. Ескі ақын-жыраулардың термелерін, қиссаларын жақсы көріп тыңдайтын. Бірақ жатқа айта алмаушы еді. Ағайын-туған арасындағы алыс-беріс, көші-қон мәселесі, ас-той, дау- дамай – бәрі-бәрі Момыштың араласуынсыз шешілмеген. </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Әкесі Момыш автордың баяндауы бойынша өз өңіріндегі табиғи ортамен, сан алуан қасиеттерімен ағайын, ауыл-аймаққа беделді болғандығы байқалады. </a:t>
                      </a:r>
                      <a:endParaRPr b="0" lang="ru-RU" sz="14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r>
            </a:tbl>
          </a:graphicData>
        </a:graphic>
      </p:graphicFrame>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7" name="Рисунок 48" descr=""/>
          <p:cNvPicPr/>
          <p:nvPr/>
        </p:nvPicPr>
        <p:blipFill>
          <a:blip r:embed="rId1"/>
          <a:stretch/>
        </p:blipFill>
        <p:spPr>
          <a:xfrm>
            <a:off x="652320" y="7978680"/>
            <a:ext cx="200160" cy="203400"/>
          </a:xfrm>
          <a:prstGeom prst="rect">
            <a:avLst/>
          </a:prstGeom>
          <a:ln w="0">
            <a:noFill/>
          </a:ln>
        </p:spPr>
      </p:pic>
      <p:sp>
        <p:nvSpPr>
          <p:cNvPr id="68"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7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71" name="Google Shape;77;p1"/>
          <p:cNvCxnSpPr/>
          <p:nvPr/>
        </p:nvCxnSpPr>
        <p:spPr>
          <a:xfrm>
            <a:off x="212400" y="6621120"/>
            <a:ext cx="11729160" cy="26280"/>
          </a:xfrm>
          <a:prstGeom prst="straightConnector1">
            <a:avLst/>
          </a:prstGeom>
          <a:ln w="57240">
            <a:solidFill>
              <a:srgbClr val="33cccc"/>
            </a:solidFill>
            <a:miter/>
          </a:ln>
        </p:spPr>
      </p:cxnSp>
      <p:cxnSp>
        <p:nvCxnSpPr>
          <p:cNvPr id="72" name="Google Shape;78;p1"/>
          <p:cNvCxnSpPr/>
          <p:nvPr/>
        </p:nvCxnSpPr>
        <p:spPr>
          <a:xfrm>
            <a:off x="757080" y="6364080"/>
            <a:ext cx="10694160" cy="37080"/>
          </a:xfrm>
          <a:prstGeom prst="straightConnector1">
            <a:avLst/>
          </a:prstGeom>
          <a:ln w="38160">
            <a:solidFill>
              <a:srgbClr val="4472c4"/>
            </a:solidFill>
            <a:miter/>
          </a:ln>
        </p:spPr>
      </p:cxnSp>
      <p:sp>
        <p:nvSpPr>
          <p:cNvPr id="73"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2-т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74" name="Rectangle 10"/>
          <p:cNvSpPr/>
          <p:nvPr/>
        </p:nvSpPr>
        <p:spPr>
          <a:xfrm>
            <a:off x="504720" y="957960"/>
            <a:ext cx="11373120" cy="8254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Үзіндіде қандай дәстүр туралы айтылғанын анықтап, аталған дәстүрдің маңыздылығын  ашыңыз? </a:t>
            </a:r>
            <a:endParaRPr b="0" lang="ru-RU" sz="2400" strike="noStrike" u="none">
              <a:solidFill>
                <a:srgbClr val="000000"/>
              </a:solidFill>
              <a:uFillTx/>
              <a:latin typeface="Calibri"/>
            </a:endParaRPr>
          </a:p>
        </p:txBody>
      </p:sp>
      <p:sp>
        <p:nvSpPr>
          <p:cNvPr id="75" name="Прямоугольник 12"/>
          <p:cNvSpPr/>
          <p:nvPr/>
        </p:nvSpPr>
        <p:spPr>
          <a:xfrm>
            <a:off x="7275600" y="3046320"/>
            <a:ext cx="4721040" cy="1557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үзіндіні түсініп оқиды</a:t>
            </a:r>
            <a:endParaRPr b="0" lang="ru-RU" sz="2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үзіндідегі дәстүрді анықтайды </a:t>
            </a:r>
            <a:endParaRPr b="0" lang="ru-RU" sz="2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дәстүрдің маңыздылығын  ашады</a:t>
            </a:r>
            <a:endParaRPr b="0" lang="ru-RU" sz="2400" strike="noStrike" u="none">
              <a:solidFill>
                <a:srgbClr val="000000"/>
              </a:solidFill>
              <a:uFillTx/>
              <a:latin typeface="Calibri"/>
            </a:endParaRPr>
          </a:p>
        </p:txBody>
      </p:sp>
      <p:sp>
        <p:nvSpPr>
          <p:cNvPr id="76" name="Вертикальный свиток 14"/>
          <p:cNvSpPr/>
          <p:nvPr/>
        </p:nvSpPr>
        <p:spPr>
          <a:xfrm>
            <a:off x="204840" y="1828800"/>
            <a:ext cx="7383240" cy="4449600"/>
          </a:xfrm>
          <a:prstGeom prst="verticalScroll">
            <a:avLst>
              <a:gd name="adj" fmla="val 12500"/>
            </a:avLst>
          </a:prstGeom>
          <a:solidFill>
            <a:srgbClr val="ffffff"/>
          </a:solidFill>
          <a:ln w="38160">
            <a:solidFill>
              <a:srgbClr val="5b9bd5"/>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Әкем маған ататегіміздің аты-жөнін үйретуші еді.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Кімнің баласысың? – деп сұрайтын.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Мен Момыштың ұлымын.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Момыш кімнің баласы?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Момыш – Имаштың баласы.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Осылайша жеті атаға дейін жетелеп отырып санатады.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Ал келген қонақ ең алдымен атымды сұрайтын. Сонан соң менің жеті ата жөніндегі білімімді тексеретін.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Ел танудың басы ең алдымен осылай басталатынын ол кезде кім білген.</a:t>
            </a:r>
            <a:endParaRPr b="0" lang="ru-RU" sz="2000" strike="noStrike" u="none">
              <a:solidFill>
                <a:srgbClr val="000000"/>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7" name="Рисунок 48" descr=""/>
          <p:cNvPicPr/>
          <p:nvPr/>
        </p:nvPicPr>
        <p:blipFill>
          <a:blip r:embed="rId1"/>
          <a:stretch/>
        </p:blipFill>
        <p:spPr>
          <a:xfrm>
            <a:off x="652320" y="7978680"/>
            <a:ext cx="200160" cy="203400"/>
          </a:xfrm>
          <a:prstGeom prst="rect">
            <a:avLst/>
          </a:prstGeom>
          <a:ln w="0">
            <a:noFill/>
          </a:ln>
        </p:spPr>
      </p:pic>
      <p:sp>
        <p:nvSpPr>
          <p:cNvPr id="78"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81" name="Google Shape;77;p1"/>
          <p:cNvCxnSpPr/>
          <p:nvPr/>
        </p:nvCxnSpPr>
        <p:spPr>
          <a:xfrm>
            <a:off x="212400" y="6621120"/>
            <a:ext cx="11729160" cy="26280"/>
          </a:xfrm>
          <a:prstGeom prst="straightConnector1">
            <a:avLst/>
          </a:prstGeom>
          <a:ln w="57240">
            <a:solidFill>
              <a:srgbClr val="33cccc"/>
            </a:solidFill>
            <a:miter/>
          </a:ln>
        </p:spPr>
      </p:cxnSp>
      <p:cxnSp>
        <p:nvCxnSpPr>
          <p:cNvPr id="82" name="Google Shape;78;p1"/>
          <p:cNvCxnSpPr/>
          <p:nvPr/>
        </p:nvCxnSpPr>
        <p:spPr>
          <a:xfrm>
            <a:off x="757080" y="6364080"/>
            <a:ext cx="10694160" cy="37080"/>
          </a:xfrm>
          <a:prstGeom prst="straightConnector1">
            <a:avLst/>
          </a:prstGeom>
          <a:ln w="38160">
            <a:solidFill>
              <a:srgbClr val="4472c4"/>
            </a:solidFill>
            <a:miter/>
          </a:ln>
        </p:spPr>
      </p:cxnSp>
      <p:sp>
        <p:nvSpPr>
          <p:cNvPr id="83" name="TextBox 8"/>
          <p:cNvSpPr/>
          <p:nvPr/>
        </p:nvSpPr>
        <p:spPr>
          <a:xfrm>
            <a:off x="795240" y="2062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sp>
        <p:nvSpPr>
          <p:cNvPr id="84" name="Rectangle 1"/>
          <p:cNvSpPr/>
          <p:nvPr/>
        </p:nvSpPr>
        <p:spPr>
          <a:xfrm>
            <a:off x="450720" y="1371600"/>
            <a:ext cx="11382480" cy="448308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Бұл үзіндіде автор атадан балаға жалғасып келе жатқан қазақтың тәрбиелік дәстүрі өз ұрпағына жеті атасын үйрету дәстүрі берілген. Қазақтар негізінен жеті атаны былайша таратады: 1. Бала. 2. Әке. 3. Ата. 4. Үлкен ата. 5. Баба. 6. Түп ата. 7. Тек ата.   Бала өзінен бастап әкесі, атасы, бабасы т. б. жеті атасының нақтылы есімдерін жаттап өседі. Әрбір қазақ баласы өзінен бастап жеті атасының аты-жөнін білуге міндетті. Мұны әке-шешесі, ата-әжесі үйретіп, жаттатуға тиіс. "Жеті атасын білмеген жетесіз", «Жеті атасын білген ұл, Жеті жұрттың қамын жер. Өзін ғана білген ұл, Құлағы мен жағын жер.» деген аталы сөз бар.  Бұлардан тараған ұрпақтар бір атаның балалары саналады. Жеті атаға толмай бір - бірімен қыз алыспайды. Үшіншіден, бір атадан тараған туыстар бір - бірімен туыстық, бауырмалдылық, сыйластықта болады. </a:t>
            </a: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6983</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Nazgul</cp:lastModifiedBy>
  <cp:lastPrinted>2020-03-24T14:36:16Z</cp:lastPrinted>
  <dcterms:modified xsi:type="dcterms:W3CDTF">2021-02-01T08:56:02Z</dcterms:modified>
  <cp:revision>463</cp:revision>
  <dc:subject/>
  <dc:title>Презентация PowerPoint</dc:title>
</cp:coreProperties>
</file>