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87F7A72-8C40-46F9-BFC8-3B8B78DACEDB}"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C07CD98-4F0E-45A4-964E-8CA82E78D43D}"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7640" y="-58680"/>
            <a:ext cx="12188880" cy="977760"/>
          </a:xfrm>
          <a:custGeom>
            <a:avLst/>
            <a:gdLst>
              <a:gd name="textAreaLeft" fmla="*/ 0 w 12188880"/>
              <a:gd name="textAreaRight" fmla="*/ 12189240 w 121888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2400" y="5344920"/>
            <a:ext cx="10694160" cy="35640"/>
          </a:xfrm>
          <a:prstGeom prst="straightConnector1">
            <a:avLst/>
          </a:prstGeom>
          <a:ln w="57240">
            <a:solidFill>
              <a:srgbClr val="4472c4"/>
            </a:solidFill>
            <a:miter/>
          </a:ln>
        </p:spPr>
      </p:cxnSp>
      <p:sp>
        <p:nvSpPr>
          <p:cNvPr id="11" name="TextBox 25"/>
          <p:cNvSpPr/>
          <p:nvPr/>
        </p:nvSpPr>
        <p:spPr>
          <a:xfrm>
            <a:off x="996840" y="3578400"/>
            <a:ext cx="1044900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Сабақтың тақырыбы:   М.Дулатов – алғаш роман жазған</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r>
              <a:rPr b="1" lang="ru-RU" sz="3000" strike="noStrike" u="none">
                <a:solidFill>
                  <a:srgbClr val="000000"/>
                </a:solidFill>
                <a:uFillTx/>
                <a:latin typeface="Times New Roman"/>
                <a:ea typeface="Times New Roman"/>
              </a:rPr>
              <a:t>қаламгер</a:t>
            </a:r>
            <a:endParaRPr b="0" lang="ru-RU" sz="3000" strike="noStrike" u="none">
              <a:solidFill>
                <a:srgbClr val="000000"/>
              </a:solidFill>
              <a:uFillTx/>
              <a:latin typeface="Calibri"/>
            </a:endParaRPr>
          </a:p>
        </p:txBody>
      </p:sp>
      <p:sp>
        <p:nvSpPr>
          <p:cNvPr id="12" name="TextBox 9"/>
          <p:cNvSpPr/>
          <p:nvPr/>
        </p:nvSpPr>
        <p:spPr>
          <a:xfrm>
            <a:off x="8860320" y="30240"/>
            <a:ext cx="30470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d966"/>
                </a:solidFill>
                <a:uFillTx/>
                <a:latin typeface="Times New Roman"/>
                <a:ea typeface="Times New Roman"/>
              </a:rPr>
              <a:t>ҚАЗАҚ ӘДЕБИЕТІ </a:t>
            </a:r>
            <a:r>
              <a:rPr b="1" lang="en-US" sz="2000" strike="noStrike" u="none">
                <a:solidFill>
                  <a:srgbClr val="ffd966"/>
                </a:solidFill>
                <a:uFillTx/>
                <a:latin typeface="Times New Roman"/>
                <a:ea typeface="Times New Roman"/>
              </a:rPr>
              <a:t> </a:t>
            </a:r>
            <a:r>
              <a:rPr b="1" lang="kk-KZ" sz="2000" strike="noStrike" u="none">
                <a:solidFill>
                  <a:srgbClr val="ffd966"/>
                </a:solidFill>
                <a:uFillTx/>
                <a:latin typeface="Times New Roman"/>
                <a:ea typeface="Times New Roman"/>
              </a:rPr>
              <a:t>(Т1)</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d966"/>
                </a:solidFill>
                <a:uFillTx/>
                <a:latin typeface="Times New Roman"/>
                <a:ea typeface="Times New Roman"/>
              </a:rPr>
              <a:t>8-СЫНЫП</a:t>
            </a:r>
            <a:endParaRPr b="0" lang="ru-RU" sz="2000" strike="noStrike" u="none">
              <a:solidFill>
                <a:srgbClr val="000000"/>
              </a:solidFill>
              <a:uFillTx/>
              <a:latin typeface="Calibri"/>
            </a:endParaRPr>
          </a:p>
        </p:txBody>
      </p:sp>
      <p:sp>
        <p:nvSpPr>
          <p:cNvPr id="13" name="TextBox 1"/>
          <p:cNvSpPr/>
          <p:nvPr/>
        </p:nvSpPr>
        <p:spPr>
          <a:xfrm>
            <a:off x="3681360" y="992160"/>
            <a:ext cx="79549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000" strike="noStrike" u="none">
                <a:solidFill>
                  <a:srgbClr val="000000"/>
                </a:solidFill>
                <a:uFillTx/>
                <a:latin typeface="Times New Roman"/>
                <a:ea typeface="Times New Roman"/>
              </a:rPr>
              <a:t>Бөлім тақырыбы: </a:t>
            </a:r>
            <a:r>
              <a:rPr b="1" lang="kk-KZ" sz="3200" strike="noStrike" u="none">
                <a:solidFill>
                  <a:srgbClr val="000000"/>
                </a:solidFill>
                <a:uFillTx/>
                <a:latin typeface="Times New Roman"/>
                <a:ea typeface="Times New Roman"/>
              </a:rPr>
              <a:t>Махаббат және абырой</a:t>
            </a:r>
            <a:endParaRPr b="0" lang="ru-RU" sz="32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Calibri"/>
              </a:rPr>
              <a:t> </a:t>
            </a:r>
            <a:r>
              <a:rPr b="1" lang="kk-KZ" sz="3000" strike="noStrike" u="none">
                <a:solidFill>
                  <a:srgbClr val="000000"/>
                </a:solidFill>
                <a:uFillTx/>
                <a:latin typeface="Times New Roman"/>
                <a:ea typeface="Times New Roman"/>
              </a:rPr>
              <a:t> </a:t>
            </a:r>
            <a:r>
              <a:rPr b="0" lang="kk-KZ" sz="3000" strike="noStrike" u="none">
                <a:solidFill>
                  <a:srgbClr val="000000"/>
                </a:solidFill>
                <a:uFillTx/>
                <a:latin typeface="Times New Roman"/>
                <a:ea typeface="Times New Roman"/>
              </a:rPr>
              <a:t> </a:t>
            </a:r>
            <a:r>
              <a:rPr b="1" lang="kk-KZ" sz="3000" strike="noStrike" u="none">
                <a:solidFill>
                  <a:srgbClr val="000000"/>
                </a:solidFill>
                <a:uFillTx/>
                <a:latin typeface="Times New Roman"/>
                <a:ea typeface="Consolas"/>
              </a:rPr>
              <a:t>  </a:t>
            </a:r>
            <a:r>
              <a:rPr b="1" lang="kk-KZ"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pic>
        <p:nvPicPr>
          <p:cNvPr id="14" name="Рисунок 11" descr=""/>
          <p:cNvPicPr/>
          <p:nvPr/>
        </p:nvPicPr>
        <p:blipFill>
          <a:blip r:embed="rId2"/>
          <a:stretch/>
        </p:blipFill>
        <p:spPr>
          <a:xfrm>
            <a:off x="426960" y="1127160"/>
            <a:ext cx="2992680" cy="242100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60" name=""/>
          <p:cNvGraphicFramePr/>
          <p:nvPr/>
        </p:nvGraphicFramePr>
        <p:xfrm>
          <a:off x="588960" y="2075040"/>
          <a:ext cx="10449000" cy="3200400"/>
        </p:xfrm>
        <a:graphic>
          <a:graphicData uri="http://schemas.openxmlformats.org/drawingml/2006/table">
            <a:tbl>
              <a:tblPr/>
              <a:tblGrid>
                <a:gridCol w="6184800"/>
                <a:gridCol w="4264200"/>
              </a:tblGrid>
              <a:tr h="36612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Шығармадан үзінді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                           </a:t>
                      </a:r>
                      <a:r>
                        <a:rPr b="1" lang="kk-KZ" sz="1800" strike="noStrike" u="none">
                          <a:solidFill>
                            <a:srgbClr val="ffffff"/>
                          </a:solidFill>
                          <a:uFillTx/>
                          <a:latin typeface="Calibri"/>
                        </a:rPr>
                        <a:t>Сіздің пікіріңіз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8350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«Бұл кім екен, неқылған адам екен», - деп тани алмай</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тұрғанда, біреуі: «Мұның қалтасында не бар екен» деп</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шапанының қалтасына қол салғанда, қарындашпен</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жазылған бір қағаз шықты. Оқып кѳрсе бұл Байжанның</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келіні Жамал екен, бұл қағазға Ғалиды жоқтап һәм</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басына келген зарын жазған екен. Елден кісі келіп,</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Жамалды Байжандарға апарып берген соң, ертеңіне</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бауыры суық қара жерге тапсырды. Манағы Жамалдың</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қалтасынан шыққан қағазды жолаушылар ѳздері оқып</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һәм солай деп мәнісін айтып, елдеріне таратқан еді.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
        <p:nvSpPr>
          <p:cNvPr id="61" name="TextBox 2"/>
          <p:cNvSpPr/>
          <p:nvPr/>
        </p:nvSpPr>
        <p:spPr>
          <a:xfrm>
            <a:off x="1195560" y="385920"/>
            <a:ext cx="9555120" cy="1739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3- тапсырма .Шығарма эпилогі екенін дәлелдеп  жазыңыз. Мына сұрақтарға жауап беріңіз.</a:t>
            </a:r>
            <a:endParaRPr b="0" lang="ru-RU" sz="1800" strike="noStrike" u="none">
              <a:solidFill>
                <a:srgbClr val="000000"/>
              </a:solidFill>
              <a:uFillTx/>
              <a:latin typeface="Calibri"/>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Шығарма кейіпкері Жамалдың тағдырының соңы немен бітті? </a:t>
            </a:r>
            <a:endParaRPr b="0" lang="ru-RU" sz="1800" strike="noStrike" u="none">
              <a:solidFill>
                <a:srgbClr val="000000"/>
              </a:solidFill>
              <a:uFillTx/>
              <a:latin typeface="Calibri"/>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Жамал өз басының теңдігі үшін кұресе алды ма, оқырманына нендей ой салып кетті?</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2" name="Рисунок 48" descr=""/>
          <p:cNvPicPr/>
          <p:nvPr/>
        </p:nvPicPr>
        <p:blipFill>
          <a:blip r:embed="rId1"/>
          <a:stretch/>
        </p:blipFill>
        <p:spPr>
          <a:xfrm>
            <a:off x="652320" y="7978680"/>
            <a:ext cx="200160" cy="203400"/>
          </a:xfrm>
          <a:prstGeom prst="rect">
            <a:avLst/>
          </a:prstGeom>
          <a:ln w="0">
            <a:noFill/>
          </a:ln>
        </p:spPr>
      </p:pic>
      <p:sp>
        <p:nvSpPr>
          <p:cNvPr id="63" name="object 2"/>
          <p:cNvSpPr/>
          <p:nvPr/>
        </p:nvSpPr>
        <p:spPr>
          <a:xfrm>
            <a:off x="7920" y="-568440"/>
            <a:ext cx="12192120" cy="978120"/>
          </a:xfrm>
          <a:custGeom>
            <a:avLst/>
            <a:gdLst>
              <a:gd name="textAreaLeft" fmla="*/ 0 w 12192120"/>
              <a:gd name="textAreaRight" fmla="*/ 12192480 w 12192120"/>
              <a:gd name="textAreaTop" fmla="*/ 0 h 978120"/>
              <a:gd name="textAreaBottom" fmla="*/ 978480 h 97812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4"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6" name="Google Shape;77;p1"/>
          <p:cNvCxnSpPr/>
          <p:nvPr/>
        </p:nvCxnSpPr>
        <p:spPr>
          <a:xfrm>
            <a:off x="212400" y="6621120"/>
            <a:ext cx="11729160" cy="26280"/>
          </a:xfrm>
          <a:prstGeom prst="straightConnector1">
            <a:avLst/>
          </a:prstGeom>
          <a:ln w="57240">
            <a:solidFill>
              <a:srgbClr val="33cccc"/>
            </a:solidFill>
            <a:miter/>
          </a:ln>
        </p:spPr>
      </p:cxnSp>
      <p:cxnSp>
        <p:nvCxnSpPr>
          <p:cNvPr id="67" name="Google Shape;78;p1"/>
          <p:cNvCxnSpPr/>
          <p:nvPr/>
        </p:nvCxnSpPr>
        <p:spPr>
          <a:xfrm>
            <a:off x="757080" y="6364080"/>
            <a:ext cx="10694160" cy="37080"/>
          </a:xfrm>
          <a:prstGeom prst="straightConnector1">
            <a:avLst/>
          </a:prstGeom>
          <a:ln w="38160">
            <a:solidFill>
              <a:srgbClr val="4472c4"/>
            </a:solidFill>
            <a:miter/>
          </a:ln>
        </p:spPr>
      </p:cxnSp>
      <p:sp>
        <p:nvSpPr>
          <p:cNvPr id="68"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69" name="TextBox 2"/>
          <p:cNvSpPr/>
          <p:nvPr/>
        </p:nvSpPr>
        <p:spPr>
          <a:xfrm>
            <a:off x="338040" y="1633680"/>
            <a:ext cx="11207880" cy="3385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Ықтимал жауап:</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«Бақытсыз Жамал» романының соңы  Жамалдың боранды түнде, далада үсіп өлуімен аяқталды. Трагедиямен.  Жамал сияқты қаншама  қыздардың тағдыры осы трагедиямен аяқталған шығар деп ойлаймын. Жарық күнді аңсаған Жамалдың үмітін даланың суық аязды бораны өзімен бірге ұшырып әкеткендей.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Романның аты айтып тұрғандай «бақытсыз» жандардың құрбаны болған надан саяси өмірдің құрбандары болған жандар қаншама?</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Жамал  - өз махаббаты үшін күресе білген жан. Ғали екеуінің пәк сезімін сақтай біліп, оны өзімен бірге әкете барды.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Ол - жаңа заманның өмірін, бостандықты аңсаған  адам. Оның білімге деген құлшынысы, зеректігі соған дәлел.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Автор Жамалдың бейнесі арқылы болашақта қыз баланың  құқығы қорғалып,  ер азаматпен тең  дәрежеде тұра алатын қыздардың  образын ашқысы келді деп санаймын.</a:t>
            </a:r>
            <a:endParaRPr b="0" lang="ru-RU" sz="18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0" name="Рисунок 48" descr=""/>
          <p:cNvPicPr/>
          <p:nvPr/>
        </p:nvPicPr>
        <p:blipFill>
          <a:blip r:embed="rId1"/>
          <a:stretch/>
        </p:blipFill>
        <p:spPr>
          <a:xfrm>
            <a:off x="652320" y="7978680"/>
            <a:ext cx="200160" cy="203400"/>
          </a:xfrm>
          <a:prstGeom prst="rect">
            <a:avLst/>
          </a:prstGeom>
          <a:ln w="0">
            <a:noFill/>
          </a:ln>
        </p:spPr>
      </p:pic>
      <p:sp>
        <p:nvSpPr>
          <p:cNvPr id="71" name="object 2"/>
          <p:cNvSpPr/>
          <p:nvPr/>
        </p:nvSpPr>
        <p:spPr>
          <a:xfrm>
            <a:off x="7920" y="0"/>
            <a:ext cx="12192120" cy="977760"/>
          </a:xfrm>
          <a:custGeom>
            <a:avLst/>
            <a:gdLst>
              <a:gd name="textAreaLeft" fmla="*/ 0 w 12192120"/>
              <a:gd name="textAreaRight" fmla="*/ 12192480 w 1219212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2"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4" name="Google Shape;77;p1"/>
          <p:cNvCxnSpPr/>
          <p:nvPr/>
        </p:nvCxnSpPr>
        <p:spPr>
          <a:xfrm>
            <a:off x="212400" y="6621120"/>
            <a:ext cx="11729160" cy="26280"/>
          </a:xfrm>
          <a:prstGeom prst="straightConnector1">
            <a:avLst/>
          </a:prstGeom>
          <a:ln w="57240">
            <a:solidFill>
              <a:srgbClr val="33cccc"/>
            </a:solidFill>
            <a:miter/>
          </a:ln>
        </p:spPr>
      </p:cxnSp>
      <p:cxnSp>
        <p:nvCxnSpPr>
          <p:cNvPr id="75" name="Google Shape;78;p1"/>
          <p:cNvCxnSpPr/>
          <p:nvPr/>
        </p:nvCxnSpPr>
        <p:spPr>
          <a:xfrm>
            <a:off x="757080" y="6364080"/>
            <a:ext cx="10694160" cy="37080"/>
          </a:xfrm>
          <a:prstGeom prst="straightConnector1">
            <a:avLst/>
          </a:prstGeom>
          <a:ln w="38160">
            <a:solidFill>
              <a:srgbClr val="4472c4"/>
            </a:solidFill>
            <a:miter/>
          </a:ln>
        </p:spPr>
      </p:cxnSp>
      <p:sp>
        <p:nvSpPr>
          <p:cNvPr id="76"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77" name="TextBox 2"/>
          <p:cNvSpPr/>
          <p:nvPr/>
        </p:nvSpPr>
        <p:spPr>
          <a:xfrm>
            <a:off x="1868400" y="90360"/>
            <a:ext cx="84171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«Дұрыс / бұрыс» әдісі арқылы кестедегі дұрыс немесе бұрыс жауапты анықтауыңыз керек. Үзіндіден пролог пен эпилогті анықтап белгілеуіңіз керек.</a:t>
            </a:r>
            <a:endParaRPr b="0" lang="ru-RU" sz="1800" strike="noStrike" u="none">
              <a:solidFill>
                <a:srgbClr val="000000"/>
              </a:solidFill>
              <a:uFillTx/>
              <a:latin typeface="Calibri"/>
            </a:endParaRPr>
          </a:p>
        </p:txBody>
      </p:sp>
      <p:graphicFrame>
        <p:nvGraphicFramePr>
          <p:cNvPr id="78" name=""/>
          <p:cNvGraphicFramePr/>
          <p:nvPr/>
        </p:nvGraphicFramePr>
        <p:xfrm>
          <a:off x="765000" y="1055520"/>
          <a:ext cx="10353960" cy="4991400"/>
        </p:xfrm>
        <a:graphic>
          <a:graphicData uri="http://schemas.openxmlformats.org/drawingml/2006/table">
            <a:tbl>
              <a:tblPr/>
              <a:tblGrid>
                <a:gridCol w="8320320"/>
                <a:gridCol w="1042920"/>
                <a:gridCol w="990720"/>
              </a:tblGrid>
              <a:tr h="61164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Берілген үзінділерден эпилог пен  прологті   анықтаңыз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Дұрыс</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Бұрыс</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78084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Бір күні түс кезінде кѳлдің жел жағынан шаңдатып шауып келе жатқан бір орыс, бір қазақ кѳрінді. Балалар қашып үйге тығылып, үлкендер бұл екеуі қайда тоқтар екен деп тұрғанда, барды да Бекжан деген ауылнайдың үйіне түсті.</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94572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Мир-Якуб - тѳмендердің аласасы,</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 </a:t>
                      </a:r>
                      <a:r>
                        <a:rPr b="0" lang="ru-RU" sz="1400" strike="noStrike" u="none">
                          <a:solidFill>
                            <a:srgbClr val="000000"/>
                          </a:solidFill>
                          <a:uFillTx/>
                          <a:latin typeface="Calibri"/>
                        </a:rPr>
                        <a:t>Сѳзімнің бар ма, жоқ па тамашасы.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Жылтырап тесік моншақ жерде қалмас,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Қазақша бір роман жаза салшы. </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86048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Хан қызындай басымды</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 </a:t>
                      </a:r>
                      <a:r>
                        <a:rPr b="0" lang="ru-RU" sz="1400" strike="noStrike" u="none">
                          <a:solidFill>
                            <a:srgbClr val="000000"/>
                          </a:solidFill>
                          <a:uFillTx/>
                          <a:latin typeface="Calibri"/>
                        </a:rPr>
                        <a:t>Бір жаманға тең еттің,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Ботасыз нардай боздатып,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Мінекей, мені еңіреттің,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Қаһарыңды жіберіп,</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Тең құрбымнан кем еттің,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Мұндай зарлы, Ғали жоқ,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ісіне кѳндім құдіреттің</a:t>
                      </a:r>
                      <a:r>
                        <a:rPr b="0" lang="ru-RU" sz="1800" strike="noStrike" u="none">
                          <a:solidFill>
                            <a:srgbClr val="000000"/>
                          </a:solidFill>
                          <a:uFillTx/>
                          <a:latin typeface="Calibri"/>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000000"/>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000000"/>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000000"/>
                      </a:solidFill>
                      <a:prstDash val="solid"/>
                    </a:lnB>
                    <a:solidFill>
                      <a:srgbClr val="d2deef"/>
                    </a:solidFill>
                  </a:tcPr>
                </a:tc>
              </a:tr>
              <a:tr h="79308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a:t>
                      </a:r>
                      <a:r>
                        <a:rPr b="0" lang="ru-RU" sz="1800" strike="noStrike" u="none">
                          <a:solidFill>
                            <a:srgbClr val="000000"/>
                          </a:solidFill>
                          <a:uFillTx/>
                          <a:latin typeface="Calibri"/>
                        </a:rPr>
                        <a:t>	</a:t>
                      </a:r>
                      <a:r>
                        <a:rPr b="0" lang="ru-RU" sz="1400" strike="noStrike" u="none">
                          <a:solidFill>
                            <a:srgbClr val="000000"/>
                          </a:solidFill>
                          <a:uFillTx/>
                          <a:latin typeface="Calibri"/>
                        </a:rPr>
                        <a:t>Ғали, Ғали, қиналды жаным, қайдасың? - деп, ақырғы тіршілігінің минуты осы болып, бір ояздай елге әңгіме болған сұлу Жамал мақсатына жете алмай, жапан далада, декабрьдің рақымсыз боранды түнінде жан тәсілім қылды...</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solidFill>
                      <a:srgbClr val="eaeff7"/>
                    </a:solid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9" name="Рисунок 48" descr=""/>
          <p:cNvPicPr/>
          <p:nvPr/>
        </p:nvPicPr>
        <p:blipFill>
          <a:blip r:embed="rId1"/>
          <a:stretch/>
        </p:blipFill>
        <p:spPr>
          <a:xfrm>
            <a:off x="652320" y="7978680"/>
            <a:ext cx="200160" cy="203400"/>
          </a:xfrm>
          <a:prstGeom prst="rect">
            <a:avLst/>
          </a:prstGeom>
          <a:ln w="0">
            <a:noFill/>
          </a:ln>
        </p:spPr>
      </p:pic>
      <p:sp>
        <p:nvSpPr>
          <p:cNvPr id="80" name="object 2"/>
          <p:cNvSpPr/>
          <p:nvPr/>
        </p:nvSpPr>
        <p:spPr>
          <a:xfrm>
            <a:off x="7920" y="0"/>
            <a:ext cx="12192120" cy="977760"/>
          </a:xfrm>
          <a:custGeom>
            <a:avLst/>
            <a:gdLst>
              <a:gd name="textAreaLeft" fmla="*/ 0 w 12192120"/>
              <a:gd name="textAreaRight" fmla="*/ 12192480 w 1219212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1"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83" name="Google Shape;77;p1"/>
          <p:cNvCxnSpPr/>
          <p:nvPr/>
        </p:nvCxnSpPr>
        <p:spPr>
          <a:xfrm>
            <a:off x="212400" y="6621120"/>
            <a:ext cx="11729160" cy="26280"/>
          </a:xfrm>
          <a:prstGeom prst="straightConnector1">
            <a:avLst/>
          </a:prstGeom>
          <a:ln w="57240">
            <a:solidFill>
              <a:srgbClr val="33cccc"/>
            </a:solidFill>
            <a:miter/>
          </a:ln>
        </p:spPr>
      </p:cxnSp>
      <p:cxnSp>
        <p:nvCxnSpPr>
          <p:cNvPr id="84" name="Google Shape;78;p1"/>
          <p:cNvCxnSpPr/>
          <p:nvPr/>
        </p:nvCxnSpPr>
        <p:spPr>
          <a:xfrm>
            <a:off x="757080" y="6364080"/>
            <a:ext cx="10694160" cy="37080"/>
          </a:xfrm>
          <a:prstGeom prst="straightConnector1">
            <a:avLst/>
          </a:prstGeom>
          <a:ln w="38160">
            <a:solidFill>
              <a:srgbClr val="4472c4"/>
            </a:solidFill>
            <a:miter/>
          </a:ln>
        </p:spPr>
      </p:cxnSp>
      <p:sp>
        <p:nvSpPr>
          <p:cNvPr id="85"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86" name="TextBox 2"/>
          <p:cNvSpPr/>
          <p:nvPr/>
        </p:nvSpPr>
        <p:spPr>
          <a:xfrm>
            <a:off x="1868400" y="90360"/>
            <a:ext cx="8417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Өз жауабыңызды дұрыс жауаппен тексеріңіз</a:t>
            </a:r>
            <a:endParaRPr b="0" lang="ru-RU" sz="1800" strike="noStrike" u="none">
              <a:solidFill>
                <a:srgbClr val="000000"/>
              </a:solidFill>
              <a:uFillTx/>
              <a:latin typeface="Calibri"/>
            </a:endParaRPr>
          </a:p>
        </p:txBody>
      </p:sp>
      <p:graphicFrame>
        <p:nvGraphicFramePr>
          <p:cNvPr id="87" name=""/>
          <p:cNvGraphicFramePr/>
          <p:nvPr/>
        </p:nvGraphicFramePr>
        <p:xfrm>
          <a:off x="765000" y="1055520"/>
          <a:ext cx="10353960" cy="4991400"/>
        </p:xfrm>
        <a:graphic>
          <a:graphicData uri="http://schemas.openxmlformats.org/drawingml/2006/table">
            <a:tbl>
              <a:tblPr/>
              <a:tblGrid>
                <a:gridCol w="8320320"/>
                <a:gridCol w="1042920"/>
                <a:gridCol w="990720"/>
              </a:tblGrid>
              <a:tr h="61164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Берілген үзінділерден эпилог пен  прологті   анықтаңыз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Дұрыс</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Бұрыс</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78084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Бір күні түс кезінде кѳлдің жел жағынан шаңдатып шауып келе жатқан бір орыс, бір қазақ кѳрінді. Балалар қашып үйге тығылып, үлкендер бұл екеуі қайда тоқтар екен деп тұрғанда, барды да Бекжан деген ауылнайдың үйіне түсті.</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l-GR" sz="1800" strike="noStrike" u="none">
                          <a:solidFill>
                            <a:srgbClr val="000000"/>
                          </a:solidFill>
                          <a:uFillTx/>
                          <a:latin typeface="Calibri"/>
                        </a:rPr>
                        <a:t>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94572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Мир-Якуб - тѳмендердің аласасы,</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 </a:t>
                      </a:r>
                      <a:r>
                        <a:rPr b="0" lang="ru-RU" sz="1400" strike="noStrike" u="none">
                          <a:solidFill>
                            <a:srgbClr val="000000"/>
                          </a:solidFill>
                          <a:uFillTx/>
                          <a:latin typeface="Calibri"/>
                        </a:rPr>
                        <a:t>Сѳзімнің бар ма, жоқ па тамашасы.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Жылтырап тесік моншақ жерде қалмас,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Қазақша бір роман жаза салшы. </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l-GR" sz="1800" strike="noStrike" u="none">
                          <a:solidFill>
                            <a:srgbClr val="000000"/>
                          </a:solidFill>
                          <a:uFillTx/>
                          <a:latin typeface="Calibri"/>
                        </a:rPr>
                        <a:t>ν</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86048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Хан қызындай басымды</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 </a:t>
                      </a:r>
                      <a:r>
                        <a:rPr b="0" lang="ru-RU" sz="1400" strike="noStrike" u="none">
                          <a:solidFill>
                            <a:srgbClr val="000000"/>
                          </a:solidFill>
                          <a:uFillTx/>
                          <a:latin typeface="Calibri"/>
                        </a:rPr>
                        <a:t>Бір жаманға тең еттің,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Ботасыз нардай боздатып,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Мінекей, мені еңіреттің,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Қаһарыңды жіберіп,</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Тең құрбымнан кем еттің,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Мұндай зарлы, Ғали жоқ, </a:t>
                      </a:r>
                      <a:endParaRPr b="0" lang="ru-RU" sz="14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000000"/>
                          </a:solidFill>
                          <a:uFillTx/>
                          <a:latin typeface="Calibri"/>
                        </a:rPr>
                        <a:t>ісіне кѳндім құдіреттің</a:t>
                      </a:r>
                      <a:r>
                        <a:rPr b="0" lang="ru-RU" sz="1800" strike="noStrike" u="none">
                          <a:solidFill>
                            <a:srgbClr val="000000"/>
                          </a:solidFill>
                          <a:uFillTx/>
                          <a:latin typeface="Calibri"/>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000000"/>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l-GR" sz="1800" strike="noStrike" u="none">
                          <a:solidFill>
                            <a:srgbClr val="000000"/>
                          </a:solidFill>
                          <a:uFillTx/>
                          <a:latin typeface="Calibri"/>
                        </a:rPr>
                        <a:t>ν</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000000"/>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000000"/>
                      </a:solidFill>
                      <a:prstDash val="solid"/>
                    </a:lnB>
                    <a:solidFill>
                      <a:srgbClr val="d2deef"/>
                    </a:solidFill>
                  </a:tcPr>
                </a:tc>
              </a:tr>
              <a:tr h="79308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a:t>
                      </a:r>
                      <a:r>
                        <a:rPr b="0" lang="ru-RU" sz="1800" strike="noStrike" u="none">
                          <a:solidFill>
                            <a:srgbClr val="000000"/>
                          </a:solidFill>
                          <a:uFillTx/>
                          <a:latin typeface="Calibri"/>
                        </a:rPr>
                        <a:t>	</a:t>
                      </a:r>
                      <a:r>
                        <a:rPr b="0" lang="ru-RU" sz="1400" strike="noStrike" u="none">
                          <a:solidFill>
                            <a:srgbClr val="000000"/>
                          </a:solidFill>
                          <a:uFillTx/>
                          <a:latin typeface="Calibri"/>
                        </a:rPr>
                        <a:t>Ғали, Ғали, қиналды жаным, қайдасың? - деп, ақырғы тіршілігінің минуты осы болып, бір ояздай елге әңгіме болған сұлу Жамал мақсатына жете алмай, жапан далада, декабрьдің рақымсыз боранды түнінде жан тәсілім қылды...</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l-GR" sz="1800" strike="noStrike" u="none">
                          <a:solidFill>
                            <a:srgbClr val="000000"/>
                          </a:solidFill>
                          <a:uFillTx/>
                          <a:latin typeface="Calibri"/>
                        </a:rPr>
                        <a:t>ν</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solidFill>
                      <a:srgbClr val="eaeff7"/>
                    </a:solidFill>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9360" y="144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2" name="Google Shape;77;p1"/>
          <p:cNvCxnSpPr/>
          <p:nvPr/>
        </p:nvCxnSpPr>
        <p:spPr>
          <a:xfrm>
            <a:off x="212400" y="6621120"/>
            <a:ext cx="11729160" cy="26280"/>
          </a:xfrm>
          <a:prstGeom prst="straightConnector1">
            <a:avLst/>
          </a:prstGeom>
          <a:ln w="57240">
            <a:solidFill>
              <a:srgbClr val="33cccc"/>
            </a:solidFill>
            <a:miter/>
          </a:ln>
        </p:spPr>
      </p:cxnSp>
      <p:cxnSp>
        <p:nvCxnSpPr>
          <p:cNvPr id="93" name="Google Shape;78;p1"/>
          <p:cNvCxnSpPr/>
          <p:nvPr/>
        </p:nvCxnSpPr>
        <p:spPr>
          <a:xfrm>
            <a:off x="757080" y="6364080"/>
            <a:ext cx="10694160" cy="37080"/>
          </a:xfrm>
          <a:prstGeom prst="straightConnector1">
            <a:avLst/>
          </a:prstGeom>
          <a:ln w="38160">
            <a:solidFill>
              <a:srgbClr val="4472c4"/>
            </a:solidFill>
            <a:miter/>
          </a:ln>
        </p:spPr>
      </p:cxnSp>
      <p:sp>
        <p:nvSpPr>
          <p:cNvPr id="94" name="Прямоугольник 2"/>
          <p:cNvSpPr/>
          <p:nvPr/>
        </p:nvSpPr>
        <p:spPr>
          <a:xfrm>
            <a:off x="1044720" y="992160"/>
            <a:ext cx="11147400" cy="485280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Сабақты қорытындылау.</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Кері байланыс:</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«3-2-1»</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Сабақтағы 3 маңызды ақпарат;</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Times New Roman"/>
                <a:ea typeface="Calibri"/>
              </a:rPr>
              <a:t>1_______________________________</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Times New Roman"/>
                <a:ea typeface="Calibri"/>
              </a:rPr>
              <a:t>2_______________________________</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Times New Roman"/>
                <a:ea typeface="Calibri"/>
              </a:rPr>
              <a:t>3_______________________________</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Қиындық тудырған 2 мәселе;</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1______________________________</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2______________________________</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Сабақта ұнаған 1 аспект</a:t>
            </a: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1______________________________</a:t>
            </a:r>
            <a:endParaRPr b="0" lang="ru-RU" sz="16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5" name="Рисунок 48" descr=""/>
          <p:cNvPicPr/>
          <p:nvPr/>
        </p:nvPicPr>
        <p:blipFill>
          <a:blip r:embed="rId1"/>
          <a:stretch/>
        </p:blipFill>
        <p:spPr>
          <a:xfrm>
            <a:off x="652320" y="7978680"/>
            <a:ext cx="200160" cy="203400"/>
          </a:xfrm>
          <a:prstGeom prst="rect">
            <a:avLst/>
          </a:prstGeom>
          <a:ln w="0">
            <a:noFill/>
          </a:ln>
        </p:spPr>
      </p:pic>
      <p:sp>
        <p:nvSpPr>
          <p:cNvPr id="96"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9" name="Google Shape;77;p1"/>
          <p:cNvCxnSpPr/>
          <p:nvPr/>
        </p:nvCxnSpPr>
        <p:spPr>
          <a:xfrm>
            <a:off x="212400" y="6621120"/>
            <a:ext cx="11729160" cy="26280"/>
          </a:xfrm>
          <a:prstGeom prst="straightConnector1">
            <a:avLst/>
          </a:prstGeom>
          <a:ln w="57240">
            <a:solidFill>
              <a:srgbClr val="33cccc"/>
            </a:solidFill>
            <a:miter/>
          </a:ln>
        </p:spPr>
      </p:cxnSp>
      <p:cxnSp>
        <p:nvCxnSpPr>
          <p:cNvPr id="100" name="Google Shape;78;p1"/>
          <p:cNvCxnSpPr/>
          <p:nvPr/>
        </p:nvCxnSpPr>
        <p:spPr>
          <a:xfrm>
            <a:off x="757080" y="6364080"/>
            <a:ext cx="10694160" cy="37080"/>
          </a:xfrm>
          <a:prstGeom prst="straightConnector1">
            <a:avLst/>
          </a:prstGeom>
          <a:ln w="38160">
            <a:solidFill>
              <a:srgbClr val="4472c4"/>
            </a:solidFill>
            <a:miter/>
          </a:ln>
        </p:spPr>
      </p:cxnSp>
      <p:sp>
        <p:nvSpPr>
          <p:cNvPr id="101" name="Прямоугольник 1"/>
          <p:cNvSpPr/>
          <p:nvPr/>
        </p:nvSpPr>
        <p:spPr>
          <a:xfrm>
            <a:off x="447840" y="1382760"/>
            <a:ext cx="11629800" cy="4230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102" name="Прямоугольник 1"/>
          <p:cNvSpPr/>
          <p:nvPr/>
        </p:nvSpPr>
        <p:spPr>
          <a:xfrm>
            <a:off x="447840" y="1309680"/>
            <a:ext cx="11182320" cy="514440"/>
          </a:xfrm>
          <a:prstGeom prst="rect">
            <a:avLst/>
          </a:prstGeom>
          <a:noFill/>
          <a:ln w="0">
            <a:noFill/>
          </a:ln>
        </p:spPr>
        <p:style>
          <a:lnRef idx="0"/>
          <a:fillRef idx="0"/>
          <a:effectRef idx="0"/>
          <a:fontRef idx="minor"/>
        </p:style>
        <p:txBody>
          <a:bodyPr lIns="90000" rIns="90000" tIns="46800" bIns="46800" anchor="t">
            <a:sp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103" name="TextBox 1"/>
          <p:cNvSpPr/>
          <p:nvPr/>
        </p:nvSpPr>
        <p:spPr>
          <a:xfrm>
            <a:off x="1090440" y="1792440"/>
            <a:ext cx="99871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Қосымша тапсырма:</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«Бақытсыз Жамал»  романындағы кейіпкерлерге  сипаттама беріп, өздерің қалаған кейіпкерлерге класстер құрастырыңыз</a:t>
            </a: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Рисунок 48" descr=""/>
          <p:cNvPicPr/>
          <p:nvPr/>
        </p:nvPicPr>
        <p:blipFill>
          <a:blip r:embed="rId1"/>
          <a:stretch/>
        </p:blipFill>
        <p:spPr>
          <a:xfrm>
            <a:off x="652320" y="7978680"/>
            <a:ext cx="200160" cy="203400"/>
          </a:xfrm>
          <a:prstGeom prst="rect">
            <a:avLst/>
          </a:prstGeom>
          <a:ln w="0">
            <a:noFill/>
          </a:ln>
        </p:spPr>
      </p:pic>
      <p:sp>
        <p:nvSpPr>
          <p:cNvPr id="105" name="object 2"/>
          <p:cNvSpPr/>
          <p:nvPr/>
        </p:nvSpPr>
        <p:spPr>
          <a:xfrm>
            <a:off x="-17640" y="533520"/>
            <a:ext cx="12188880" cy="446040"/>
          </a:xfrm>
          <a:custGeom>
            <a:avLst/>
            <a:gdLst>
              <a:gd name="textAreaLeft" fmla="*/ 0 w 12188880"/>
              <a:gd name="textAreaRight" fmla="*/ 12189240 w 12188880"/>
              <a:gd name="textAreaTop" fmla="*/ 0 h 446040"/>
              <a:gd name="textAreaBottom" fmla="*/ 446400 h 446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07" name="Прямоугольник 74"/>
          <p:cNvSpPr/>
          <p:nvPr/>
        </p:nvSpPr>
        <p:spPr>
          <a:xfrm>
            <a:off x="212760" y="979560"/>
            <a:ext cx="11709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08" name="Google Shape;77;p1"/>
          <p:cNvCxnSpPr/>
          <p:nvPr/>
        </p:nvCxnSpPr>
        <p:spPr>
          <a:xfrm>
            <a:off x="212400" y="6621120"/>
            <a:ext cx="11729160" cy="26280"/>
          </a:xfrm>
          <a:prstGeom prst="straightConnector1">
            <a:avLst/>
          </a:prstGeom>
          <a:ln w="57240">
            <a:solidFill>
              <a:srgbClr val="33cccc"/>
            </a:solidFill>
            <a:miter/>
          </a:ln>
        </p:spPr>
      </p:cxnSp>
      <p:sp>
        <p:nvSpPr>
          <p:cNvPr id="109" name="Прямоугольник 1"/>
          <p:cNvSpPr/>
          <p:nvPr/>
        </p:nvSpPr>
        <p:spPr>
          <a:xfrm>
            <a:off x="652320" y="1425600"/>
            <a:ext cx="11020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110" name="TextBox 2"/>
          <p:cNvSpPr/>
          <p:nvPr/>
        </p:nvSpPr>
        <p:spPr>
          <a:xfrm>
            <a:off x="2168640" y="1425600"/>
            <a:ext cx="79246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Назар салып тындағандарыңызға рахмет!</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Сау болыңыздар!</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73080" y="-22320"/>
            <a:ext cx="12190320" cy="978120"/>
          </a:xfrm>
          <a:custGeom>
            <a:avLst/>
            <a:gdLst>
              <a:gd name="textAreaLeft" fmla="*/ 0 w 12190320"/>
              <a:gd name="textAreaRight" fmla="*/ 12190680 w 12190320"/>
              <a:gd name="textAreaTop" fmla="*/ 0 h 978120"/>
              <a:gd name="textAreaBottom" fmla="*/ 978480 h 97812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730080" y="3703320"/>
            <a:ext cx="10694160" cy="37080"/>
          </a:xfrm>
          <a:prstGeom prst="straightConnector1">
            <a:avLst/>
          </a:prstGeom>
          <a:ln w="38160">
            <a:solidFill>
              <a:srgbClr val="4472c4"/>
            </a:solidFill>
            <a:miter/>
          </a:ln>
        </p:spPr>
      </p:cxnSp>
      <p:sp>
        <p:nvSpPr>
          <p:cNvPr id="21" name="TextBox 8"/>
          <p:cNvSpPr/>
          <p:nvPr/>
        </p:nvSpPr>
        <p:spPr>
          <a:xfrm>
            <a:off x="752400" y="1235160"/>
            <a:ext cx="9882360" cy="7520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Оқу мақсаты: </a:t>
            </a:r>
            <a:r>
              <a:rPr b="0" lang="kk-KZ" sz="2400" strike="noStrike" u="none">
                <a:solidFill>
                  <a:srgbClr val="000000"/>
                </a:solidFill>
                <a:uFillTx/>
                <a:latin typeface="Times New Roman"/>
                <a:ea typeface="Times New Roman"/>
              </a:rPr>
              <a:t> Т/Ж 1  Әдеби шығарманың жанрына байланысты сюжеттік желілерін, эпилог, прологтарды анықтау.</a:t>
            </a:r>
            <a:endParaRPr b="0" lang="ru-RU" sz="2400" strike="noStrike" u="none">
              <a:solidFill>
                <a:srgbClr val="000000"/>
              </a:solidFill>
              <a:uFillTx/>
              <a:latin typeface="Calibri"/>
            </a:endParaRPr>
          </a:p>
        </p:txBody>
      </p:sp>
      <p:sp>
        <p:nvSpPr>
          <p:cNvPr id="22" name="TextBox 1"/>
          <p:cNvSpPr/>
          <p:nvPr/>
        </p:nvSpPr>
        <p:spPr>
          <a:xfrm>
            <a:off x="579600" y="4135320"/>
            <a:ext cx="1073628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a:t>
            </a: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Әдеби шығарманың жанрына байланысты сюжеттік желілерін талдайды;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Шығарманың  эпилог, прологтарын анықтайды.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3" name="Рисунок 48" descr=""/>
          <p:cNvPicPr/>
          <p:nvPr/>
        </p:nvPicPr>
        <p:blipFill>
          <a:blip r:embed="rId1"/>
          <a:stretch/>
        </p:blipFill>
        <p:spPr>
          <a:xfrm>
            <a:off x="652320" y="7978680"/>
            <a:ext cx="200160" cy="203400"/>
          </a:xfrm>
          <a:prstGeom prst="rect">
            <a:avLst/>
          </a:prstGeom>
          <a:ln w="0">
            <a:noFill/>
          </a:ln>
        </p:spPr>
      </p:pic>
      <p:sp>
        <p:nvSpPr>
          <p:cNvPr id="2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7" name="Google Shape;77;p1"/>
          <p:cNvCxnSpPr/>
          <p:nvPr/>
        </p:nvCxnSpPr>
        <p:spPr>
          <a:xfrm>
            <a:off x="212400" y="6621120"/>
            <a:ext cx="11729160" cy="26280"/>
          </a:xfrm>
          <a:prstGeom prst="straightConnector1">
            <a:avLst/>
          </a:prstGeom>
          <a:ln w="57240">
            <a:solidFill>
              <a:srgbClr val="33cccc"/>
            </a:solidFill>
            <a:miter/>
          </a:ln>
        </p:spPr>
      </p:cxnSp>
      <p:cxnSp>
        <p:nvCxnSpPr>
          <p:cNvPr id="28" name="Google Shape;78;p1"/>
          <p:cNvCxnSpPr/>
          <p:nvPr/>
        </p:nvCxnSpPr>
        <p:spPr>
          <a:xfrm>
            <a:off x="757080" y="6364080"/>
            <a:ext cx="10694160" cy="37080"/>
          </a:xfrm>
          <a:prstGeom prst="straightConnector1">
            <a:avLst/>
          </a:prstGeom>
          <a:ln w="38160">
            <a:solidFill>
              <a:srgbClr val="4472c4"/>
            </a:solidFill>
            <a:miter/>
          </a:ln>
        </p:spPr>
      </p:cxnSp>
      <p:sp>
        <p:nvSpPr>
          <p:cNvPr id="29"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0" name="TextBox 9"/>
          <p:cNvSpPr/>
          <p:nvPr/>
        </p:nvSpPr>
        <p:spPr>
          <a:xfrm>
            <a:off x="652320" y="1852560"/>
            <a:ext cx="10882440" cy="18298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600" strike="noStrike" u="none">
                <a:solidFill>
                  <a:srgbClr val="000000"/>
                </a:solidFill>
                <a:uFillTx/>
                <a:latin typeface="Times New Roman"/>
                <a:ea typeface="Times New Roman"/>
              </a:rPr>
              <a:t>Бағалау </a:t>
            </a:r>
            <a:r>
              <a:rPr b="1" lang="kk-KZ" sz="3600" strike="noStrike" u="none">
                <a:solidFill>
                  <a:srgbClr val="000000"/>
                </a:solidFill>
                <a:uFillTx/>
                <a:latin typeface="Times New Roman"/>
                <a:ea typeface="Times New Roman"/>
              </a:rPr>
              <a:t>критерийі:</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3600" strike="noStrike" u="none">
                <a:solidFill>
                  <a:srgbClr val="000000"/>
                </a:solidFill>
                <a:uFillTx/>
                <a:latin typeface="Times New Roman"/>
                <a:ea typeface="Times New Roman"/>
              </a:rPr>
              <a:t>романының сюжеттік  желілерін талдайды</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3600" strike="noStrike" u="none">
                <a:solidFill>
                  <a:srgbClr val="000000"/>
                </a:solidFill>
                <a:uFillTx/>
                <a:latin typeface="Times New Roman"/>
                <a:ea typeface="Times New Roman"/>
              </a:rPr>
              <a:t>шығарманың эпилог пен прологін анықтайды </a:t>
            </a:r>
            <a:endParaRPr b="0" lang="ru-RU" sz="36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1" name="Рисунок 48" descr=""/>
          <p:cNvPicPr/>
          <p:nvPr/>
        </p:nvPicPr>
        <p:blipFill>
          <a:blip r:embed="rId1"/>
          <a:stretch/>
        </p:blipFill>
        <p:spPr>
          <a:xfrm>
            <a:off x="652320" y="7978680"/>
            <a:ext cx="200160" cy="203400"/>
          </a:xfrm>
          <a:prstGeom prst="rect">
            <a:avLst/>
          </a:prstGeom>
          <a:ln w="0">
            <a:noFill/>
          </a:ln>
        </p:spPr>
      </p:pic>
      <p:sp>
        <p:nvSpPr>
          <p:cNvPr id="32"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5" name="Google Shape;77;p1"/>
          <p:cNvCxnSpPr/>
          <p:nvPr/>
        </p:nvCxnSpPr>
        <p:spPr>
          <a:xfrm>
            <a:off x="212400" y="6621120"/>
            <a:ext cx="11729160" cy="26280"/>
          </a:xfrm>
          <a:prstGeom prst="straightConnector1">
            <a:avLst/>
          </a:prstGeom>
          <a:ln w="57240">
            <a:solidFill>
              <a:srgbClr val="33cccc"/>
            </a:solidFill>
            <a:miter/>
          </a:ln>
        </p:spPr>
      </p:cxnSp>
      <p:cxnSp>
        <p:nvCxnSpPr>
          <p:cNvPr id="36" name="Google Shape;78;p1"/>
          <p:cNvCxnSpPr/>
          <p:nvPr/>
        </p:nvCxnSpPr>
        <p:spPr>
          <a:xfrm>
            <a:off x="757080" y="6364080"/>
            <a:ext cx="10694160" cy="37080"/>
          </a:xfrm>
          <a:prstGeom prst="straightConnector1">
            <a:avLst/>
          </a:prstGeom>
          <a:ln w="38160">
            <a:solidFill>
              <a:srgbClr val="4472c4"/>
            </a:solidFill>
            <a:miter/>
          </a:ln>
        </p:spPr>
      </p:cxnSp>
      <p:sp>
        <p:nvSpPr>
          <p:cNvPr id="37" name="TextBox 9"/>
          <p:cNvSpPr/>
          <p:nvPr/>
        </p:nvSpPr>
        <p:spPr>
          <a:xfrm>
            <a:off x="2181240" y="1955880"/>
            <a:ext cx="7210440" cy="344736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Балалар, қазір «Бақытсыз Жамал» романының қысқаша аудио мазмұнын тындап, сұрақтарға жауап беріңіздер</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Автор шығарманың идеясы арқылы қандай ой айтқысы келді?</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Романда қай тарихи кезең суреттелген?</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Не себепті автор романды «Бақытсыз Жамал» деп атаған?</a:t>
            </a:r>
            <a:endParaRPr b="0" lang="ru-RU" sz="2400" strike="noStrike" u="none">
              <a:solidFill>
                <a:srgbClr val="000000"/>
              </a:solidFill>
              <a:uFillTx/>
              <a:latin typeface="Calibri"/>
            </a:endParaRPr>
          </a:p>
          <a:p>
            <a:pPr algn="ct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8" name=""/>
          <p:cNvGraphicFramePr/>
          <p:nvPr/>
        </p:nvGraphicFramePr>
        <p:xfrm>
          <a:off x="206280" y="758880"/>
          <a:ext cx="10856880" cy="5765760"/>
        </p:xfrm>
        <a:graphic>
          <a:graphicData uri="http://schemas.openxmlformats.org/drawingml/2006/table">
            <a:tbl>
              <a:tblPr/>
              <a:tblGrid>
                <a:gridCol w="7740720"/>
                <a:gridCol w="3116160"/>
              </a:tblGrid>
              <a:tr h="36792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   </a:t>
                      </a:r>
                      <a:r>
                        <a:rPr b="1" lang="kk-KZ" sz="1800" strike="noStrike" u="none">
                          <a:solidFill>
                            <a:srgbClr val="ffffff"/>
                          </a:solidFill>
                          <a:uFillTx/>
                          <a:latin typeface="Calibri"/>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Сюжет тақырыбы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64044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Сәрсенбай бағзы уақытта ѳзі де һәм жаны ашитын жақындарының сѳзімен де бала үшін бір тоқал алуды ойласа да, Қалампырдан аса алмай, әне-міне деп жүруші еді. </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Қалампырдың келісімі</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040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Бір күні бір мәжілісте отырған уақытта бір құрдасының қымыз ішіп қызып отырып, әзілмен болсада, шынымен болса да сѳз арасында: «Әй, қубас! Сонша малды айдап жүріп, дұрыстап зекет бермейсің, қажыға бармайсың, кім үшін жинап жүрсің? Ақырында  Қалампырдан қорқып, тоқал да алмадың», - деген сѳзін естіп, ол күні үйіне бек мұңайып келіп, қатынымен сѳйлеспестен жатып қалып еді.</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Тоқал алуда Қалампырдан аса алмады.</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91476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uFillTx/>
                          <a:latin typeface="Calibri"/>
                        </a:rPr>
                        <a:t>He </a:t>
                      </a:r>
                      <a:r>
                        <a:rPr b="0" lang="ru-RU" sz="1600" strike="noStrike" u="none">
                          <a:solidFill>
                            <a:srgbClr val="000000"/>
                          </a:solidFill>
                          <a:uFillTx/>
                          <a:latin typeface="Calibri"/>
                        </a:rPr>
                        <a:t>қылсаңдар ықтияр. Әуелінде де мен тоқал алма деген жерім жоқ, маған несін айтасыңдар?!-деп түсі бұзылып, үйден шығып кетті. </a:t>
                      </a:r>
                      <a:endParaRPr b="0" lang="ru-RU" sz="16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Сарсенбайдың Шолпанды айттыруы</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06668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Мұнан кейін кѳп уақыт ѳткізбей, Сәрсенбай бір қыз айттырды. Сәрсенбайдың айттырғаны осы молланың қызы Шолпан еді. Шолпанның жасы он тѳртке жетіп тұрған соң, Сәрсенбай малын түгел беріп, келер жылында алып та қойды </a:t>
                      </a:r>
                      <a:endParaRPr b="0" lang="ru-RU" sz="16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Сарсенбайды тоқал алуына түрткі болған оқиға</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64044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 </a:t>
                      </a:r>
                      <a:r>
                        <a:rPr b="0" lang="ru-RU" sz="1600" strike="noStrike" u="none">
                          <a:solidFill>
                            <a:srgbClr val="000000"/>
                          </a:solidFill>
                          <a:uFillTx/>
                          <a:latin typeface="Calibri"/>
                        </a:rPr>
                        <a:t>Қалампыр әр уақыт Шолпанды күндестікпен сѳзімен де, қолымен де ренжітіп жүрді. </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Жамалдың дүниеге келуі</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82296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Шолпан он жеті жасқа келгенде, манағы Сәрсенбайдан топ ішінде сүйінші сұраған қыз бала тауып, Сәрсенбай қырық беске келгенде ғұмырында кѳрген  баласы осы еді.</a:t>
                      </a:r>
                      <a:endParaRPr b="0" lang="ru-RU" sz="16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Күндестік</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39" name="TextBox 2"/>
          <p:cNvSpPr/>
          <p:nvPr/>
        </p:nvSpPr>
        <p:spPr>
          <a:xfrm>
            <a:off x="1066680" y="235080"/>
            <a:ext cx="835848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1-тапсырма. Үзіндідегі сюжет желісі бойынша тақырыптарды сәйкестендір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0" name=""/>
          <p:cNvGraphicFramePr/>
          <p:nvPr/>
        </p:nvGraphicFramePr>
        <p:xfrm>
          <a:off x="206280" y="758880"/>
          <a:ext cx="10856880" cy="5405400"/>
        </p:xfrm>
        <a:graphic>
          <a:graphicData uri="http://schemas.openxmlformats.org/drawingml/2006/table">
            <a:tbl>
              <a:tblPr/>
              <a:tblGrid>
                <a:gridCol w="7740720"/>
                <a:gridCol w="3116160"/>
              </a:tblGrid>
              <a:tr h="37116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64044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Сәрсенбай бағзы уақытта ѳзі де һәм жаны ашитын жақындарының сѳзімен де бала үшін бір тоқал алуды ойласа да, Қалампырдан аса алмай, әне-міне деп жүруші еді. </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Тоқал алуда Қалампырдан аса алмады.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040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Бір күні бір мәжілісте отырған уақытта бір құрдасының қымыз ішіп қызып отырып, әзілмен болсада, шынымен болса да сѳз арасында: «Әй, қубас! Сонша малды айдап жүріп, дұрыстап зекет бермейсің, қажыға бармайсың, кім үшін жинап жүрсің? Ақырында  Қалампырдан қорқып, тоқал да алмадың», - деген сѳзін естіп, ол күні үйіне бек мұңайып келіп, қатынымен сѳйлеспестен жатып қалып еді.</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Сарсенбайды тоқал алуына түрткі болған оқиға</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82296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uFillTx/>
                          <a:latin typeface="Calibri"/>
                        </a:rPr>
                        <a:t>He </a:t>
                      </a:r>
                      <a:r>
                        <a:rPr b="0" lang="ru-RU" sz="1600" strike="noStrike" u="none">
                          <a:solidFill>
                            <a:srgbClr val="000000"/>
                          </a:solidFill>
                          <a:uFillTx/>
                          <a:latin typeface="Calibri"/>
                        </a:rPr>
                        <a:t>қылсаңдар ықтияр. Әуелінде де мен тоқал алма деген жерім жоқ, маған несін айтасыңдар?!-деп түсі бұзылып, үйден шығып кетті. </a:t>
                      </a:r>
                      <a:endParaRPr b="0" lang="ru-RU" sz="16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Қалампырдың келісімі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06668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Мұнан кейін кѳп уақыт ѳткізбей, Сәрсенбай бір қыз айттырды. Сәрсенбайдың айттырғаны осы молланың қызы Шолпан еді. Шолпанның жасы он тѳртке жетіп тұрған соң, Сәрсенбай малын түгел беріп, келер жылында алып та қойды </a:t>
                      </a:r>
                      <a:endParaRPr b="0" lang="ru-RU" sz="16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Сарсенбайдың Шолпанды айттыруы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7116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 </a:t>
                      </a:r>
                      <a:r>
                        <a:rPr b="0" lang="ru-RU" sz="1600" strike="noStrike" u="none">
                          <a:solidFill>
                            <a:srgbClr val="000000"/>
                          </a:solidFill>
                          <a:uFillTx/>
                          <a:latin typeface="Calibri"/>
                        </a:rPr>
                        <a:t>Қалампыр әр уақыт Шолпанды күндестікпен сѳзімен де, қолымен де ренжітіп жүрді. </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Жамалдың дүниеге келуі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822960">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Calibri"/>
                        </a:rPr>
                        <a:t>Шолпан он жеті жасқа келгенде, манағы Сәрсенбайдан топ ішінде сүйінші сұраған қыз бала тауып, Сәрсенбай қырық беске келгенде ғұмырында кѳрген 5 баласы осы еді.</a:t>
                      </a:r>
                      <a:endParaRPr b="0" lang="ru-RU" sz="16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Күндестік</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41" name="TextBox 2"/>
          <p:cNvSpPr/>
          <p:nvPr/>
        </p:nvSpPr>
        <p:spPr>
          <a:xfrm>
            <a:off x="3889440" y="279360"/>
            <a:ext cx="18489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Ықтимал жауап: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Рисунок 48" descr=""/>
          <p:cNvPicPr/>
          <p:nvPr/>
        </p:nvPicPr>
        <p:blipFill>
          <a:blip r:embed="rId1"/>
          <a:stretch/>
        </p:blipFill>
        <p:spPr>
          <a:xfrm>
            <a:off x="652320" y="7978680"/>
            <a:ext cx="200160" cy="203400"/>
          </a:xfrm>
          <a:prstGeom prst="rect">
            <a:avLst/>
          </a:prstGeom>
          <a:ln w="0">
            <a:noFill/>
          </a:ln>
        </p:spPr>
      </p:pic>
      <p:sp>
        <p:nvSpPr>
          <p:cNvPr id="43" name="object 2"/>
          <p:cNvSpPr/>
          <p:nvPr/>
        </p:nvSpPr>
        <p:spPr>
          <a:xfrm>
            <a:off x="9360" y="14400"/>
            <a:ext cx="12190680" cy="257040"/>
          </a:xfrm>
          <a:custGeom>
            <a:avLst/>
            <a:gdLst>
              <a:gd name="textAreaLeft" fmla="*/ 0 w 12190680"/>
              <a:gd name="textAreaRight" fmla="*/ 12191040 w 12190680"/>
              <a:gd name="textAreaTop" fmla="*/ 0 h 257040"/>
              <a:gd name="textAreaBottom" fmla="*/ 257400 h 257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46" name="Прямоугольник 1"/>
          <p:cNvSpPr/>
          <p:nvPr/>
        </p:nvSpPr>
        <p:spPr>
          <a:xfrm>
            <a:off x="404640" y="1677960"/>
            <a:ext cx="11368440" cy="22323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r>
              <a:rPr b="0" lang="kk-KZ" sz="2200" strike="noStrike" u="none">
                <a:solidFill>
                  <a:srgbClr val="000000"/>
                </a:solidFill>
                <a:uFillTx/>
                <a:latin typeface="Times New Roman"/>
                <a:ea typeface="Calibri"/>
              </a:rPr>
              <a:t> </a:t>
            </a:r>
            <a:endParaRPr b="0" lang="ru-RU" sz="22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p:txBody>
      </p:sp>
      <p:sp>
        <p:nvSpPr>
          <p:cNvPr id="47" name="Прямоугольник 1"/>
          <p:cNvSpPr/>
          <p:nvPr/>
        </p:nvSpPr>
        <p:spPr>
          <a:xfrm>
            <a:off x="84240" y="1014480"/>
            <a:ext cx="11985480" cy="51444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48" name="TextBox 3"/>
          <p:cNvSpPr/>
          <p:nvPr/>
        </p:nvSpPr>
        <p:spPr>
          <a:xfrm>
            <a:off x="1523880" y="762120"/>
            <a:ext cx="9390240" cy="36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9" name="Прямоугольник 4"/>
          <p:cNvSpPr/>
          <p:nvPr/>
        </p:nvSpPr>
        <p:spPr>
          <a:xfrm>
            <a:off x="1184400" y="504720"/>
            <a:ext cx="9272520" cy="5644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70c0"/>
                </a:solidFill>
                <a:uFillTx/>
                <a:latin typeface="Times New Roman"/>
              </a:rPr>
              <a:t>       </a:t>
            </a:r>
            <a:r>
              <a:rPr b="0" lang="ru-RU" sz="2800" strike="noStrike" u="none">
                <a:solidFill>
                  <a:srgbClr val="000000"/>
                </a:solidFill>
                <a:uFillTx/>
                <a:latin typeface="Times New Roman"/>
              </a:rPr>
              <a:t>Келесі тапсырманы орындамас бұрын,әдебиет теориясына көз жүгіртіп, эпилог пен прологтің анықтамасын есімізге түсірсек.</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rPr>
              <a:t>Эпилог</a:t>
            </a:r>
            <a:r>
              <a:rPr b="0" lang="ru-RU" sz="2800" strike="noStrike" u="none">
                <a:solidFill>
                  <a:srgbClr val="000000"/>
                </a:solidFill>
                <a:uFillTx/>
                <a:latin typeface="Times New Roman"/>
              </a:rPr>
              <a:t> – көркем шығарманы қорытындылайтын компонент. Эпилог негізгі оқиға желісінен бөлек тұрса да авторлық идеяны толықтыра түсіп, шығарманың басты кейіпкерлері жайында қысқаша мәлімет береді, олардың кейінгі іс-әрекеттерінің жалғасын көрсетеді. </a:t>
            </a: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rPr>
              <a:t>Пролог (гр. </a:t>
            </a:r>
            <a:r>
              <a:rPr b="1" lang="en-US" sz="2800" strike="noStrike" u="none">
                <a:solidFill>
                  <a:srgbClr val="000000"/>
                </a:solidFill>
                <a:uFillTx/>
                <a:latin typeface="Times New Roman"/>
              </a:rPr>
              <a:t>prologos – </a:t>
            </a:r>
            <a:r>
              <a:rPr b="1" lang="ru-RU" sz="2800" strike="noStrike" u="none">
                <a:solidFill>
                  <a:srgbClr val="000000"/>
                </a:solidFill>
                <a:uFillTx/>
                <a:latin typeface="Times New Roman"/>
              </a:rPr>
              <a:t>кіріспесі) </a:t>
            </a:r>
            <a:r>
              <a:rPr b="0" lang="ru-RU" sz="2800" strike="noStrike" u="none">
                <a:solidFill>
                  <a:srgbClr val="000000"/>
                </a:solidFill>
                <a:uFillTx/>
                <a:latin typeface="Times New Roman"/>
              </a:rPr>
              <a:t>көркем шығарманың оқиға мазмұнымен мәнін оқырманға таныстыратын кіріспе бөлімі. Ол шығарма  идеясын  дұрыс түсіндіру. </a:t>
            </a:r>
            <a:endParaRPr b="0" lang="ru-RU" sz="2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TextBox 2"/>
          <p:cNvSpPr/>
          <p:nvPr/>
        </p:nvSpPr>
        <p:spPr>
          <a:xfrm>
            <a:off x="1802880" y="1224000"/>
            <a:ext cx="778608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2- тапсырма. Шығарма прологінде айтылған ойды өз көзқарасың арқылы жаз</a:t>
            </a:r>
            <a:endParaRPr b="0" lang="ru-RU" sz="1800" strike="noStrike" u="none">
              <a:solidFill>
                <a:srgbClr val="000000"/>
              </a:solidFill>
              <a:uFillTx/>
              <a:latin typeface="Calibri"/>
            </a:endParaRPr>
          </a:p>
        </p:txBody>
      </p:sp>
      <p:graphicFrame>
        <p:nvGraphicFramePr>
          <p:cNvPr id="51" name=""/>
          <p:cNvGraphicFramePr/>
          <p:nvPr/>
        </p:nvGraphicFramePr>
        <p:xfrm>
          <a:off x="1535040" y="2109960"/>
          <a:ext cx="8594640" cy="2989080"/>
        </p:xfrm>
        <a:graphic>
          <a:graphicData uri="http://schemas.openxmlformats.org/drawingml/2006/table">
            <a:tbl>
              <a:tblPr/>
              <a:tblGrid>
                <a:gridCol w="4297320"/>
                <a:gridCol w="4297320"/>
              </a:tblGrid>
              <a:tr h="541080">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Шығармадан үзінді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Прологтағы ойды түсіндір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4480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Мақсаты романның- халық түзетпек, Жазылған еріккеннен ертегі емес.</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Жамалдың жайын жаздық бұл кітапта Бақытсыз бір қыз екен осы шақта.</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Біреуге хас нәрсе емес һәм болған іс, Жайылған бұл бір ғұрып һәр қазақта.</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Айырсын оқушылар мағынасын,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Жай ғана хикая деп қарамасын.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7920" y="-568440"/>
            <a:ext cx="12192120" cy="978120"/>
          </a:xfrm>
          <a:custGeom>
            <a:avLst/>
            <a:gdLst>
              <a:gd name="textAreaLeft" fmla="*/ 0 w 12192120"/>
              <a:gd name="textAreaRight" fmla="*/ 12192480 w 12192120"/>
              <a:gd name="textAreaTop" fmla="*/ 0 h 978120"/>
              <a:gd name="textAreaBottom" fmla="*/ 978480 h 97812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4"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6" name="Google Shape;77;p1"/>
          <p:cNvCxnSpPr/>
          <p:nvPr/>
        </p:nvCxnSpPr>
        <p:spPr>
          <a:xfrm>
            <a:off x="212400" y="6621120"/>
            <a:ext cx="11729160" cy="26280"/>
          </a:xfrm>
          <a:prstGeom prst="straightConnector1">
            <a:avLst/>
          </a:prstGeom>
          <a:ln w="57240">
            <a:solidFill>
              <a:srgbClr val="33cccc"/>
            </a:solidFill>
            <a:miter/>
          </a:ln>
        </p:spPr>
      </p:cxnSp>
      <p:cxnSp>
        <p:nvCxnSpPr>
          <p:cNvPr id="57" name="Google Shape;78;p1"/>
          <p:cNvCxnSpPr/>
          <p:nvPr/>
        </p:nvCxnSpPr>
        <p:spPr>
          <a:xfrm>
            <a:off x="757080" y="6364080"/>
            <a:ext cx="10694160" cy="37080"/>
          </a:xfrm>
          <a:prstGeom prst="straightConnector1">
            <a:avLst/>
          </a:prstGeom>
          <a:ln w="38160">
            <a:solidFill>
              <a:srgbClr val="4472c4"/>
            </a:solidFill>
            <a:miter/>
          </a:ln>
        </p:spPr>
      </p:cxnSp>
      <p:sp>
        <p:nvSpPr>
          <p:cNvPr id="58"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59" name="TextBox 1"/>
          <p:cNvSpPr/>
          <p:nvPr/>
        </p:nvSpPr>
        <p:spPr>
          <a:xfrm>
            <a:off x="1476360" y="1406520"/>
            <a:ext cx="9566280" cy="3508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Ықтимал жауап:</a:t>
            </a: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Қазақ қыздарының сүймеген адамға  айттырылып, ұзатылуы ата дәстүрімізде болғаны анық. Осы тақырыпты яғни «әйел теңсіздігі» мәселесін  алғаш рет қалам тартып,  романға арқау еткен қаламгер жазушы - Міржақып Дулатұлы еді.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Прологта «Бақытсыз Жамал» романының жазылу мақсаты – халықтың санасын ояту арқылы, Жамал сияқты мыңдаған  қыздардың тағдырын түзеу  үшін жазылғанын аңғардым.</a:t>
            </a:r>
            <a:endParaRPr b="0" lang="ru-RU" sz="2000" strike="noStrike" u="none">
              <a:solidFill>
                <a:srgbClr val="000000"/>
              </a:solidFill>
              <a:uFillTx/>
              <a:latin typeface="Calibri"/>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rPr>
              <a:t>   </a:t>
            </a:r>
            <a:r>
              <a:rPr b="0" lang="kk-KZ" sz="2000" strike="noStrike" u="none">
                <a:solidFill>
                  <a:srgbClr val="000000"/>
                </a:solidFill>
                <a:uFillTx/>
                <a:latin typeface="Times New Roman"/>
                <a:ea typeface="Times New Roman"/>
              </a:rPr>
              <a:t>Қыз балалардың құқығын сақтау арқылы надандықтан айырылу  - романның прологінде айтылған ой. </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6942</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Айымгуль</cp:lastModifiedBy>
  <cp:lastPrinted>2020-03-24T14:36:16Z</cp:lastPrinted>
  <dcterms:modified xsi:type="dcterms:W3CDTF">2021-01-08T15:42:30Z</dcterms:modified>
  <cp:revision>532</cp:revision>
  <dc:subject/>
  <dc:title>Презентация PowerPoint</dc:title>
</cp:coreProperties>
</file>