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8"/>
  </p:notesMasterIdLst>
  <p:sldIdLst>
    <p:sldId id="256" r:id="rId2"/>
    <p:sldId id="335" r:id="rId3"/>
    <p:sldId id="259" r:id="rId4"/>
    <p:sldId id="344" r:id="rId5"/>
    <p:sldId id="328" r:id="rId6"/>
    <p:sldId id="311" r:id="rId7"/>
    <p:sldId id="347" r:id="rId8"/>
    <p:sldId id="312" r:id="rId9"/>
    <p:sldId id="313" r:id="rId10"/>
    <p:sldId id="329" r:id="rId11"/>
    <p:sldId id="348" r:id="rId12"/>
    <p:sldId id="330" r:id="rId13"/>
    <p:sldId id="346" r:id="rId14"/>
    <p:sldId id="345" r:id="rId15"/>
    <p:sldId id="349" r:id="rId16"/>
    <p:sldId id="336" r:id="rId17"/>
  </p:sldIdLst>
  <p:sldSz cx="10693400" cy="7561263"/>
  <p:notesSz cx="6797675" cy="9928225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Open Sans" panose="020B0604020202020204" charset="0"/>
      <p:regular r:id="rId27"/>
      <p:bold r:id="rId28"/>
    </p:embeddedFont>
    <p:embeddedFont>
      <p:font typeface="SimSun" panose="02010600030101010101" pitchFamily="2" charset="-122"/>
      <p:regular r:id="rId29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96888" indent="-39688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95363" indent="-80963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492250" indent="-120650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990725" indent="-161925" algn="l" rtl="0" eaLnBrk="0" fontAlgn="base" hangingPunct="0">
      <a:spcBef>
        <a:spcPct val="0"/>
      </a:spcBef>
      <a:spcAft>
        <a:spcPct val="0"/>
      </a:spcAft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5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orient="horz" pos="2626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909">
          <p15:clr>
            <a:srgbClr val="A4A3A4"/>
          </p15:clr>
        </p15:guide>
        <p15:guide id="5" pos="4571">
          <p15:clr>
            <a:srgbClr val="A4A3A4"/>
          </p15:clr>
        </p15:guide>
        <p15:guide id="6" pos="2880">
          <p15:clr>
            <a:srgbClr val="A4A3A4"/>
          </p15:clr>
        </p15:guide>
        <p15:guide id="7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DEF1"/>
    <a:srgbClr val="00B050"/>
    <a:srgbClr val="9BBB59"/>
    <a:srgbClr val="8064A2"/>
    <a:srgbClr val="4BACC6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58" y="451"/>
      </p:cViewPr>
      <p:guideLst>
        <p:guide orient="horz" pos="2382"/>
        <p:guide orient="horz" pos="2626"/>
        <p:guide orient="horz" pos="2160"/>
        <p:guide pos="3909"/>
        <p:guide pos="4571"/>
        <p:guide pos="2880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1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030288" y="1241425"/>
            <a:ext cx="4737100" cy="3349625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79450" y="4778375"/>
            <a:ext cx="543877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anose="020B0604020202020204" pitchFamily="34" charset="0"/>
            </a:endParaRPr>
          </a:p>
        </p:txBody>
      </p:sp>
      <p:sp>
        <p:nvSpPr>
          <p:cNvPr id="2054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0" y="942975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5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3849688" y="942975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200"/>
              <a:buFont typeface="Arial" pitchFamily="34" charset="0"/>
              <a:buNone/>
              <a:defRPr sz="12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999C2E08-574C-4CDC-B13D-B643A0E01F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45623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96888" indent="-2476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5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5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09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9214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048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17148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867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74686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662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6123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2641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662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6123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61722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24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91099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229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39534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433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11765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843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8066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6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0AA99-73D6-45AC-9457-030028D80E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3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1D0EC-61F8-4368-A052-6EC6AC1510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529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8774" y="302805"/>
            <a:ext cx="2606517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227" y="302805"/>
            <a:ext cx="7641326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5EB1F-B35B-4B19-9752-F8AF29BF8B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29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B2630-537D-476C-A4DD-8A9EDC3CBD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782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5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AD4C8-6B83-4D56-A759-1801C7DC26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506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9226" y="1764299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81370" y="1764299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CD5C9-CE4D-40EC-BEC6-7008469215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155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0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0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F2A44-1EB9-4642-A39A-15463F0E46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850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CC381-53C6-4E41-BD4A-21FA868A82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758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ECC1-C982-4C07-A21B-029D251052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415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4" y="301054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582268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B63BB-F85A-4704-9E17-88B4FF1D84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800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C863B-21A1-4A12-97AB-741EB9B8BC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856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4988" y="7008813"/>
            <a:ext cx="2495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38" y="7008813"/>
            <a:ext cx="33877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7662863" y="7008813"/>
            <a:ext cx="24955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1F5B907-30C0-4569-B8A3-980790D46D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9784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9569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49353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99138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73063" indent="-3730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038" indent="-3111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00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488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963" indent="-2476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Google Shape;76;p1"/>
          <p:cNvSpPr>
            <a:spLocks noChangeArrowheads="1"/>
          </p:cNvSpPr>
          <p:nvPr/>
        </p:nvSpPr>
        <p:spPr bwMode="auto">
          <a:xfrm>
            <a:off x="788035" y="3522028"/>
            <a:ext cx="901858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650" tIns="28311" rIns="56650" bIns="28311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500" b="1" dirty="0" err="1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Бөлім</a:t>
            </a:r>
            <a:r>
              <a:rPr lang="ru-RU" altLang="ru-RU" sz="2500" b="1" dirty="0" err="1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: Көркем әдебиет және эпикалық сарын</a:t>
            </a:r>
            <a:r>
              <a:rPr lang="ru-RU" altLang="ru-RU" sz="25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.</a:t>
            </a:r>
            <a:endParaRPr lang="ru-RU" altLang="ru-RU" sz="25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kk-KZ" altLang="ru-RU" sz="25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8-сынып</a:t>
            </a: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kk-KZ" altLang="ru-RU" sz="2500" b="1" dirty="0" smtClean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kk-KZ" altLang="ru-RU" sz="2000" b="1" dirty="0" smtClean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28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entury Gothic" panose="020B0502020202020204" pitchFamily="34" charset="0"/>
            </a:endParaRPr>
          </a:p>
        </p:txBody>
      </p:sp>
      <p:cxnSp>
        <p:nvCxnSpPr>
          <p:cNvPr id="3076" name="Google Shape;77;p1"/>
          <p:cNvCxnSpPr>
            <a:cxnSpLocks noChangeShapeType="1"/>
          </p:cNvCxnSpPr>
          <p:nvPr/>
        </p:nvCxnSpPr>
        <p:spPr bwMode="auto">
          <a:xfrm>
            <a:off x="1238250" y="5721350"/>
            <a:ext cx="8115300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" name="Google Shape;78;p1"/>
          <p:cNvCxnSpPr>
            <a:cxnSpLocks noChangeShapeType="1"/>
          </p:cNvCxnSpPr>
          <p:nvPr/>
        </p:nvCxnSpPr>
        <p:spPr bwMode="auto">
          <a:xfrm>
            <a:off x="1379538" y="5843588"/>
            <a:ext cx="7850187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cxnSp>
        <p:nvCxnSpPr>
          <p:cNvPr id="17412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15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31483" y="2134235"/>
          <a:ext cx="9890125" cy="3607748"/>
        </p:xfrm>
        <a:graphic>
          <a:graphicData uri="http://schemas.openxmlformats.org/drawingml/2006/table">
            <a:tbl>
              <a:tblPr/>
              <a:tblGrid>
                <a:gridCol w="4936666"/>
                <a:gridCol w="4953459"/>
              </a:tblGrid>
              <a:tr h="831950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Шығармадан</a:t>
                      </a:r>
                      <a:r>
                        <a:rPr lang="kk-KZ" sz="24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үзінді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95" marR="32595" marT="16299" marB="162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Қандай</a:t>
                      </a:r>
                      <a:r>
                        <a:rPr lang="kk-KZ" sz="24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ұлттық мүдде турасында сөз қозғалды?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95" marR="32595" marT="16299" marB="162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1950">
                <a:tc>
                  <a:txBody>
                    <a:bodyPr/>
                    <a:lstStyle/>
                    <a:p>
                      <a:pPr marL="0" indent="360000" algn="ctr">
                        <a:buNone/>
                      </a:pP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Тентегінің жазасын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мойынға алсын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Егер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оған көнбесе, дайындалсын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Қырылыспай бітпейміз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таусылғанша,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</a:t>
                      </a: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Найман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Тобықты бірі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қалсын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Жауапты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да тез </a:t>
                      </a: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берсін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кешіктірмей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Ертең бесін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намаздың уақыты кірмей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Өзге бітім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болар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деп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ойламасын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Бітімім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жоқ 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</a:t>
                      </a: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өліп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өлтірмей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95" marR="32595" marT="16299" marB="162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360000">
                        <a:buNone/>
                      </a:pP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95" marR="32595" marT="16299" marB="162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16480" y="929640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9396" y="455881"/>
            <a:ext cx="2376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2-тапсырма</a:t>
            </a:r>
          </a:p>
        </p:txBody>
      </p:sp>
      <p:sp>
        <p:nvSpPr>
          <p:cNvPr id="1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09DC9F29-D807-44BF-BB12-6FC96E0BA5B9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CD5C9-CE4D-40EC-BEC6-70084692156F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31520" y="1822103"/>
            <a:ext cx="860389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Дескриптор: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Үзіндіні мұқият оқиды.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Қандай ұлттық мүдде туралы екендігін анықтайды. </a:t>
            </a:r>
            <a:endParaRPr kumimoji="0" lang="kk-KZ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945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09DC9F29-D807-44BF-BB12-6FC96E0BA5B9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400" b="1" dirty="0" smtClean="0">
              <a:solidFill>
                <a:srgbClr val="002060"/>
              </a:solidFill>
            </a:endParaRPr>
          </a:p>
        </p:txBody>
      </p:sp>
      <p:cxnSp>
        <p:nvCxnSpPr>
          <p:cNvPr id="19460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463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01003" y="2058035"/>
          <a:ext cx="9890125" cy="3668708"/>
        </p:xfrm>
        <a:graphic>
          <a:graphicData uri="http://schemas.openxmlformats.org/drawingml/2006/table">
            <a:tbl>
              <a:tblPr/>
              <a:tblGrid>
                <a:gridCol w="4936666"/>
                <a:gridCol w="4953459"/>
              </a:tblGrid>
              <a:tr h="831950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Шығармадан</a:t>
                      </a:r>
                      <a:r>
                        <a:rPr lang="kk-KZ" sz="24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үзінді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95" marR="32595" marT="16299" marB="162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Қандай</a:t>
                      </a:r>
                      <a:r>
                        <a:rPr lang="kk-KZ" sz="24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ұлттық мүдде турасында сөз қозғалды?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95" marR="32595" marT="16299" marB="162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1950">
                <a:tc>
                  <a:txBody>
                    <a:bodyPr/>
                    <a:lstStyle/>
                    <a:p>
                      <a:pPr marL="0" indent="360000" algn="ctr">
                        <a:buNone/>
                      </a:pP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Тентегінің жазасын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мойынға алсын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Егер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оған көнбесе, дайындалсын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Қырылыспай бітпейміз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таусылғанша,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</a:t>
                      </a: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Найман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Тобықты бірі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қалсын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Жауапты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да тез </a:t>
                      </a: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берсін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кешіктірмей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Ертең бесін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намаздың уақыты кірмей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Өзге бітім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болар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деп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ойламасын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Бітімім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жоқ 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</a:t>
                      </a: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өліп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өлтірмей</a:t>
                      </a:r>
                      <a:r>
                        <a:rPr lang="ru-RU" sz="20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95" marR="32595" marT="16299" marB="162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360000" algn="ctr">
                        <a:buNone/>
                      </a:pPr>
                      <a:r>
                        <a:rPr lang="kk-KZ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Ескі дәстүрдің жетегіне ерген қоғам</a:t>
                      </a:r>
                      <a:r>
                        <a:rPr lang="kk-KZ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көрінісі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95" marR="32595" marT="16299" marB="162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87761" y="440641"/>
            <a:ext cx="3337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Ықтимал жауап: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CD5C9-CE4D-40EC-BEC6-70084692156F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" name="Прямоугольник 6"/>
          <p:cNvSpPr/>
          <p:nvPr/>
        </p:nvSpPr>
        <p:spPr>
          <a:xfrm>
            <a:off x="789396" y="455881"/>
            <a:ext cx="2376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3-тапсырма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79830" y="1033811"/>
            <a:ext cx="84061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956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Шығармадан келтірілген үзінді шумақтарын берілген мазмұнымен сәйкестендіріңіз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9560" y="2087880"/>
            <a:ext cx="4907280" cy="13868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Матай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алса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Тобықты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 жата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Азбын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жанын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аяп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ар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сата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Ауыл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шауып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мал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қан төгілер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Ойла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Қалып жүрмелік теріс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батаға!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3840" y="3901440"/>
            <a:ext cx="4953000" cy="13868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Кебекпен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азғана араздастыр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Өлген соң бірге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қосып таспен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бастыр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бала –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Тобықты баласы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ғой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Мұны өлтірме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Кеңгірбай биге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4320" y="5654040"/>
            <a:ext cx="4953000" cy="13868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бесінде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Кебектің аты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шықты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жаяу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бәріне бірдей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мықты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Көзі өткір, қараторы жігіт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екен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бойлы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тапалдау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 иықты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532120" y="2072640"/>
            <a:ext cx="4826000" cy="170688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Еңлік соңғы сөзінде үш тілек айтады. Алғашқысы – Кебекпен ақырғы рет тілдесіп қалу, екіншісі –  сүйген адамымен бірге жерлену, соңғысы – артында қалған баласын өлтірмей, Кеңгірбай биге тапсыруды аманат етеді. 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5867400" y="3992880"/>
            <a:ext cx="4460240" cy="144780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бес жасар Кебектің  сыртқы болмысын ашып көрсеткен. Орта бойлы жігіттің кең иықты екендігін, қара торы, тепсе темір үзетін мықтылығын бейнелеген. 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5684520" y="5641023"/>
            <a:ext cx="4678680" cy="1613217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Екі ел арасында ескіліктің салдарынан алауыздық туындау мүмкіндігі туралы айтылған. Матай мен Тобықтының бір-бірімен араз болып, екі жасқа теріс батасын беру қаупі жөнінде жазылған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CD5C9-CE4D-40EC-BEC6-70084692156F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" name="Прямоугольник 6"/>
          <p:cNvSpPr/>
          <p:nvPr/>
        </p:nvSpPr>
        <p:spPr>
          <a:xfrm>
            <a:off x="487761" y="440641"/>
            <a:ext cx="3337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Ықтимал жауап: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9080" y="1630680"/>
            <a:ext cx="4907280" cy="13868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Матай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алса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Тобықты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 жата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Азбын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жанын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аяп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ар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сата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Ауыл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шауып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мал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қан төгілер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Ойла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Қалып жүрмелік теріс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батаға!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8600" y="5516880"/>
            <a:ext cx="4953000" cy="13868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бесінде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Кебектің аты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шықты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жаяу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бәріне бірдей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мықты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Көзі өткір, қараторы жігіт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екен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бойлы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тапалдау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 иықты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9080" y="3611880"/>
            <a:ext cx="4953000" cy="13868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Кебекпен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азғана араздастыр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Өлген соң бірге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қосып таспен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бастыр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бала –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Тобықты баласы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ғой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Мұны өлтірме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Кеңгірбай биге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5532120" y="1630680"/>
            <a:ext cx="4826000" cy="170688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Еңлік соңғы сөзінде үш тілек айтады. Алғашқысы – Кебекпен ақырғы рет тілдесіп қалу, екіншісі –  сүйген адамымен бірге жерлену, соңғысы – артында қалған баласын өлтірмей, Кеңгірбай биге тапсыруды аманат етеді. 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5745480" y="3764280"/>
            <a:ext cx="4460240" cy="144780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бес жасар Кебектің  сыртқы болмысын ашып көрсеткен. Орта бойлы жігіттің кең иықты екендігін, қара торы, тепсе темір үзетін мықтылығын бейнелеген. 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77840" y="5534343"/>
            <a:ext cx="4678680" cy="1613217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Екі ел арасында ескіліктің салдарынан алауыздық туындау мүмкіндігі туралы айтылған. Матай мен Тобықтының бір-бірімен араз болып, екі жасқа теріс батасын беру қаупі жөнінде жазылған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>
            <a:stCxn id="11" idx="3"/>
          </p:cNvCxnSpPr>
          <p:nvPr/>
        </p:nvCxnSpPr>
        <p:spPr>
          <a:xfrm>
            <a:off x="5166360" y="2324100"/>
            <a:ext cx="518160" cy="3268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4" idx="3"/>
          </p:cNvCxnSpPr>
          <p:nvPr/>
        </p:nvCxnSpPr>
        <p:spPr>
          <a:xfrm flipV="1">
            <a:off x="5212080" y="2423160"/>
            <a:ext cx="289560" cy="1882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5166360" y="4236720"/>
            <a:ext cx="594360" cy="1729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CD5C9-CE4D-40EC-BEC6-70084692156F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87680" y="2385983"/>
            <a:ext cx="950035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zh-CN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Дескриптор:</a:t>
            </a:r>
            <a:endParaRPr kumimoji="0" lang="ru-RU" altLang="zh-CN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zh-CN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Үзінді мен мазмұнды мұқият оқиды.</a:t>
            </a:r>
            <a:endParaRPr kumimoji="0" lang="ru-RU" altLang="zh-CN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zh-CN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Берілген үзінді мен мазмұнды бір-бірімен сәйкестендіреді</a:t>
            </a:r>
            <a:r>
              <a:rPr kumimoji="0" lang="kk-KZ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kk-KZ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2765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68F37B30-06AF-465D-B64C-8C3C174D974B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27652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3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4" name="Прямоугольник 9"/>
          <p:cNvSpPr>
            <a:spLocks noChangeArrowheads="1"/>
          </p:cNvSpPr>
          <p:nvPr/>
        </p:nvSpPr>
        <p:spPr bwMode="auto">
          <a:xfrm>
            <a:off x="817245" y="390525"/>
            <a:ext cx="29181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kk-KZ" alt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 байланыс</a:t>
            </a:r>
            <a:endParaRPr lang="ru-RU" alt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5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img_user_file_5a817003390bc_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960" y="1203960"/>
            <a:ext cx="7781500" cy="583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2560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9E0A9A54-F8C9-4F08-B30D-A43E12477028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25604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5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60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41190" y="5452220"/>
            <a:ext cx="53467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kk-KZ" altLang="ru-RU" sz="20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Әзірлеген: Л.С.Мақаш</a:t>
            </a:r>
          </a:p>
          <a:p>
            <a:pPr algn="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kk-KZ" altLang="ru-RU" sz="20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№64 мектеп-лицейінің қазақ тілі мен </a:t>
            </a:r>
          </a:p>
          <a:p>
            <a:pPr algn="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kk-KZ" altLang="ru-RU" sz="20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әдебиет пәнінің мұғалімі</a:t>
            </a:r>
            <a:endParaRPr lang="ru-RU" altLang="ru-RU" sz="20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794" y="1202641"/>
            <a:ext cx="65513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800" b="1" dirty="0" err="1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Бөлім:</a:t>
            </a:r>
            <a:r>
              <a:rPr lang="ru-RU" altLang="ru-RU" sz="2800" b="1" dirty="0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 </a:t>
            </a:r>
          </a:p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800" b="1" dirty="0" err="1" smtClean="0">
                <a:solidFill>
                  <a:srgbClr val="090F7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 pitchFamily="34" charset="0"/>
              </a:rPr>
              <a:t>Көркем әдебиет және эпикалық сарын</a:t>
            </a:r>
            <a:endParaRPr lang="ru-RU" altLang="ru-RU" sz="2800" b="1" dirty="0">
              <a:solidFill>
                <a:srgbClr val="090F7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Open San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7040" y="411480"/>
            <a:ext cx="1885453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Қазақ әдебиеті</a:t>
            </a:r>
          </a:p>
          <a:p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8-сынып 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56360" y="3291840"/>
            <a:ext cx="8199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Ш.Құдайбердіұлының “Еңлік-Кебек” дастаны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1BA07F-9C03-4CCF-8132-E0B6A0DB0A81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81000" y="1684338"/>
            <a:ext cx="9801225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lIns="106916" tIns="106916" rIns="106916" bIns="106916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57" indent="-74257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796880" y="479788"/>
            <a:ext cx="28884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</a:t>
            </a:r>
            <a:r>
              <a:rPr lang="ru-RU" alt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alt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17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7017" y="1319349"/>
            <a:ext cx="6191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Т/Ж2 әдеби шығарманың идеясы мен пафосын ұлттық мүдде тұрғысынан ашу.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738" y="2505892"/>
            <a:ext cx="7572201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 мақсаты: </a:t>
            </a:r>
          </a:p>
          <a:p>
            <a:endParaRPr lang="kk-KZ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Шығарманың идеясы мен тақырыбын анықтау;</a:t>
            </a:r>
          </a:p>
          <a:p>
            <a:pPr>
              <a:buFontTx/>
              <a:buChar char="-"/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шығарманың пафосын ұлттық мүдде тұрғысынан ашу;</a:t>
            </a:r>
          </a:p>
          <a:p>
            <a:endParaRPr lang="kk-KZ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50965" y="4706983"/>
            <a:ext cx="7918450" cy="1923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 критерийі:</a:t>
            </a:r>
          </a:p>
          <a:p>
            <a:endParaRPr lang="kk-KZ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Шығарманың идеясы мен тақырыбын анықтай алады;</a:t>
            </a:r>
          </a:p>
          <a:p>
            <a:pPr>
              <a:buFontTx/>
              <a:buChar char="-"/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шығарманың пафосын ұлттық мүдде тұрғысынан ашады;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2560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r>
              <a:rPr lang="kk-KZ" altLang="ru-RU" sz="1400" b="1" dirty="0" smtClean="0">
                <a:solidFill>
                  <a:srgbClr val="002060"/>
                </a:solidFill>
              </a:rPr>
              <a:t>3</a:t>
            </a:r>
            <a:endParaRPr lang="ru-RU" altLang="ru-RU" sz="1400" b="1" dirty="0" smtClean="0">
              <a:solidFill>
                <a:srgbClr val="002060"/>
              </a:solidFill>
            </a:endParaRPr>
          </a:p>
        </p:txBody>
      </p:sp>
      <p:cxnSp>
        <p:nvCxnSpPr>
          <p:cNvPr id="25604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5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60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8161" y="502920"/>
            <a:ext cx="93268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“Миға шабуыл” сұрақтары:</a:t>
            </a: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“Еңлік-Кебек” дастаны кімнің тапсырмасымен жазылды?</a:t>
            </a:r>
          </a:p>
          <a:p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Шығармада кездестетін өз заманында балгер болған абыз?</a:t>
            </a:r>
          </a:p>
          <a:p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Поэманың негізгі кейіпкерлердің құрбан болуының себебін атаңыз.</a:t>
            </a:r>
          </a:p>
          <a:p>
            <a:endParaRPr lang="kk-KZ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536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F49AFEA2-2D72-4F1E-AEF1-578E8818EBA2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5364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5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67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85763" y="1463675"/>
          <a:ext cx="9890125" cy="4522148"/>
        </p:xfrm>
        <a:graphic>
          <a:graphicData uri="http://schemas.openxmlformats.org/drawingml/2006/table">
            <a:tbl>
              <a:tblPr/>
              <a:tblGrid>
                <a:gridCol w="4936666"/>
                <a:gridCol w="4953459"/>
              </a:tblGrid>
              <a:tr h="831950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ИДЕЯ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95" marR="32595" marT="16299" marB="162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ТАҚЫРЫП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95" marR="32595" marT="16299" marB="162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1950">
                <a:tc>
                  <a:txBody>
                    <a:bodyPr/>
                    <a:lstStyle/>
                    <a:p>
                      <a:pPr marL="457200" indent="-457200">
                        <a:buAutoNum type="arabicParenR"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ой,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түпкі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ой;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бір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нәрсенің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мысалы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көркем, ғылыми, саяси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шығарма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негізгі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ойы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теориялық жүйенің, логикалық құрылымның, соның ішінде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дүниетанымның негізінде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жатқан анықтаушы түсінік;</a:t>
                      </a:r>
                      <a:endParaRPr lang="ru-RU" sz="24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>
                        <a:buAutoNum type="arabicParenR"/>
                      </a:pP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нәрсе немесе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құбылыс жөніндегі жалпы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түсінік.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95" marR="32595" marT="16299" marB="162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arenR"/>
                      </a:pP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көркем құрылымның,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форма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аспектілерінің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тірек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амал-тәсілдердің</a:t>
                      </a:r>
                      <a:r>
                        <a:rPr lang="ru-RU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ең маңызды компоненттері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бүкіл мәтіннің жаны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туындының ең керемет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жетістігі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тұтас мәтінде айтылатын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ойдың кілті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95" marR="32595" marT="16299" marB="162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0080" y="441960"/>
            <a:ext cx="8469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Әдеби-теориялық ұғымдарды еске түсірейік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74613"/>
            <a:ext cx="10693400" cy="7597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54495518-9DD0-4C5A-A831-8803BCE86613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225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2440" y="335280"/>
            <a:ext cx="9179735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1-тапсырма</a:t>
            </a: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“Еңлік-Кебек”  поэмасының идеясын анықтаңыз.</a:t>
            </a:r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ата-ананың разылығын алу, ескі дәстүрді дәріптеу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Ә) жастардың бостандығы, қоғамның әділетсіздігіне, озбырлығына қарсылық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ел арасындағы даулы жер мәселесі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екі жастың баянды махаббаты</a:t>
            </a:r>
          </a:p>
          <a:p>
            <a:endParaRPr lang="kk-KZ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Шығарманың тақырыбы болатын нұсқаны көрсетіңіз.</a:t>
            </a:r>
          </a:p>
          <a:p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ғасырдағы бай-шонжарлар туралы шығарма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Ә) Ел ішіндегі көне дәстүрді жаңғырту жайындағы поэма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Ескілік, рушылдық, әділетсіздік жайлаған заманның құрбаны болған екі жастың махаббат драмасы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Жаңа заманға сенім артқан бақытты жастар поэзиясы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CD5C9-CE4D-40EC-BEC6-70084692156F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-74613"/>
            <a:ext cx="10693400" cy="7597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" name="TextBox 6"/>
          <p:cNvSpPr txBox="1"/>
          <p:nvPr/>
        </p:nvSpPr>
        <p:spPr>
          <a:xfrm>
            <a:off x="504546" y="1767840"/>
            <a:ext cx="6270499" cy="2046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Дескриптор: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Тест сұрақтарын оқиды.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Сұрақтардың дұрыс жауабын береді.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/>
              <a:t> 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635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1267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EFE655E-ED42-444E-8948-15B91415A232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1268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9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27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9561" y="425669"/>
            <a:ext cx="9525000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Ықтимал жауап:</a:t>
            </a:r>
          </a:p>
          <a:p>
            <a:endParaRPr lang="kk-KZ" dirty="0" smtClean="0"/>
          </a:p>
          <a:p>
            <a:endParaRPr lang="kk-KZ" dirty="0" smtClean="0"/>
          </a:p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“Еңлік-Кебек”  поэмасының идеясын анықтаңыз.</a:t>
            </a:r>
          </a:p>
          <a:p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ата-ананың разылығын алу, ескі дәстүрді дәріптеу</a:t>
            </a:r>
          </a:p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Ә) жастардың бостандығы, қоғамның әділетсіздігіне, озбырлығына қарсылық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ел арасындағы даулы жер мәселесі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екі жастың баянды махаббаты</a:t>
            </a:r>
          </a:p>
          <a:p>
            <a:endParaRPr lang="kk-KZ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Шығарманың тақырыбы болатын нұсқаны көрсетіңіз.</a:t>
            </a:r>
          </a:p>
          <a:p>
            <a:endParaRPr lang="kk-KZ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ғасырдағы бай-шонжарлар туралы шығарма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Ә) Ел ішіндегі көне дәстүрді жаңғырту жайындағы поэма</a:t>
            </a:r>
          </a:p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Ескілік, рушылдық, әділетсіздік жайлаған заманның құрбаны болған екі жастың махаббат драмасы</a:t>
            </a: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Жаңа заманға сенім артқан бақытты жастар поэзиясы</a:t>
            </a:r>
          </a:p>
          <a:p>
            <a:endParaRPr lang="kk-KZ" dirty="0" smtClean="0"/>
          </a:p>
          <a:p>
            <a:endParaRPr lang="kk-KZ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10693400" cy="7597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331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8181975" y="6662738"/>
            <a:ext cx="2405063" cy="401637"/>
          </a:xfrm>
          <a:noFill/>
        </p:spPr>
        <p:txBody>
          <a:bodyPr lIns="90624" tIns="45298" rIns="90624" bIns="45298"/>
          <a:lstStyle>
            <a:lvl1pPr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SzPts val="1100"/>
            </a:pPr>
            <a:fld id="{ED472CCA-BA93-479B-80E0-BBDAB4853F10}" type="slidenum">
              <a:rPr lang="ru-RU" altLang="ru-RU" sz="1400" b="1" smtClean="0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400" b="1" smtClean="0">
              <a:solidFill>
                <a:srgbClr val="002060"/>
              </a:solidFill>
            </a:endParaRPr>
          </a:p>
        </p:txBody>
      </p:sp>
      <p:cxnSp>
        <p:nvCxnSpPr>
          <p:cNvPr id="13316" name="Google Shape;124;p4"/>
          <p:cNvCxnSpPr>
            <a:cxnSpLocks noChangeShapeType="1"/>
          </p:cNvCxnSpPr>
          <p:nvPr/>
        </p:nvCxnSpPr>
        <p:spPr bwMode="auto">
          <a:xfrm>
            <a:off x="350838" y="7178675"/>
            <a:ext cx="10074275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7" name="Google Shape;125;p4"/>
          <p:cNvCxnSpPr>
            <a:cxnSpLocks noChangeShapeType="1"/>
          </p:cNvCxnSpPr>
          <p:nvPr/>
        </p:nvCxnSpPr>
        <p:spPr bwMode="auto">
          <a:xfrm rot="10800000" flipH="1">
            <a:off x="534988" y="7321550"/>
            <a:ext cx="972661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19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975" y="141288"/>
            <a:ext cx="11334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85763" y="1463675"/>
          <a:ext cx="9890125" cy="5619428"/>
        </p:xfrm>
        <a:graphic>
          <a:graphicData uri="http://schemas.openxmlformats.org/drawingml/2006/table">
            <a:tbl>
              <a:tblPr/>
              <a:tblGrid>
                <a:gridCol w="4936666"/>
                <a:gridCol w="4953459"/>
              </a:tblGrid>
              <a:tr h="831950"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ПАФОС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95" marR="32595" marT="16299" marB="162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ҰЛТТЫҚ</a:t>
                      </a:r>
                      <a:r>
                        <a:rPr lang="kk-KZ" sz="24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МҮДДЕ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95" marR="32595" marT="16299" marB="162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1950">
                <a:tc>
                  <a:txBody>
                    <a:bodyPr/>
                    <a:lstStyle/>
                    <a:p>
                      <a:pPr marL="0" indent="360000" algn="just">
                        <a:buNone/>
                      </a:pPr>
                      <a:r>
                        <a:rPr lang="ru-RU" sz="24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</a:t>
                      </a:r>
                      <a:r>
                        <a:rPr lang="ru-RU" sz="24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Құлшыныс,</a:t>
                      </a:r>
                      <a:r>
                        <a:rPr lang="ru-RU" sz="2400" b="0" i="0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құштарлық, асқақтық, қуатты</a:t>
                      </a:r>
                      <a:r>
                        <a:rPr lang="ru-RU" sz="2400" b="0" i="0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сезім</a:t>
                      </a:r>
                      <a:r>
                        <a:rPr lang="ru-RU" sz="24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мен </a:t>
                      </a:r>
                      <a:r>
                        <a:rPr lang="ru-RU" sz="24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терең шабыт</a:t>
                      </a:r>
                      <a:r>
                        <a:rPr lang="ru-RU" sz="24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мағынасында қолданылған. </a:t>
                      </a:r>
                    </a:p>
                    <a:p>
                      <a:pPr marL="0" indent="360000" algn="just">
                        <a:buNone/>
                      </a:pPr>
                      <a:r>
                        <a:rPr lang="ru-RU" sz="24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</a:t>
                      </a:r>
                      <a:r>
                        <a:rPr lang="ru-RU" sz="24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Ежелгі</a:t>
                      </a:r>
                      <a:r>
                        <a:rPr lang="ru-RU" sz="24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грек </a:t>
                      </a:r>
                      <a:r>
                        <a:rPr lang="ru-RU" sz="24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әдебиетінде Пафосты</a:t>
                      </a:r>
                      <a:r>
                        <a:rPr lang="ru-RU" sz="24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қаламгердің</a:t>
                      </a:r>
                      <a:r>
                        <a:rPr lang="ru-RU" sz="2400" b="0" i="0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шығармашылық ойының сын-сипатын</a:t>
                      </a:r>
                      <a:r>
                        <a:rPr lang="ru-RU" sz="24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айқындауда</a:t>
                      </a:r>
                      <a:r>
                        <a:rPr lang="ru-RU" sz="24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24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туындыларында</a:t>
                      </a:r>
                      <a:r>
                        <a:rPr lang="ru-RU" sz="24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заман</a:t>
                      </a:r>
                      <a:r>
                        <a:rPr lang="ru-RU" sz="24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бейнесінің бейнеленуі</a:t>
                      </a:r>
                      <a:r>
                        <a:rPr lang="ru-RU" sz="24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дәрежесін бағалауда негізгі</a:t>
                      </a:r>
                      <a:r>
                        <a:rPr lang="ru-RU" sz="24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көрсеткіш ретінде</a:t>
                      </a:r>
                      <a:r>
                        <a:rPr lang="ru-RU" sz="24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таныды</a:t>
                      </a:r>
                      <a:r>
                        <a:rPr lang="ru-RU" sz="24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Пафос </a:t>
                      </a:r>
                      <a:r>
                        <a:rPr lang="ru-RU" sz="24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арқылы ақын-жазушының қоғамдық-әлеуметтік идеалын</a:t>
                      </a:r>
                      <a:r>
                        <a:rPr lang="ru-RU" sz="24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анықтау </a:t>
                      </a:r>
                      <a:r>
                        <a:rPr lang="ru-RU" sz="24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 </a:t>
                      </a:r>
                      <a:r>
                        <a:rPr lang="ru-RU" sz="24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қалыптасты</a:t>
                      </a:r>
                      <a:r>
                        <a:rPr lang="ru-RU" sz="24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 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95" marR="32595" marT="16299" marB="162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360000" algn="just">
                        <a:buNone/>
                      </a:pPr>
                      <a:r>
                        <a:rPr lang="ru-RU" sz="2400" b="0" i="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</a:t>
                      </a:r>
                      <a:r>
                        <a:rPr lang="ru-RU" sz="24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Кең</a:t>
                      </a:r>
                      <a:r>
                        <a:rPr lang="ru-RU" sz="2400" b="0" i="0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мағынасында</a:t>
                      </a:r>
                      <a:r>
                        <a:rPr lang="ru-RU" sz="2400" b="0" i="0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i="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</a:t>
                      </a:r>
                      <a:r>
                        <a:rPr lang="ru-RU" sz="2400" b="0" i="0" u="none" strike="noStrike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қоғамдық</a:t>
                      </a:r>
                      <a:r>
                        <a:rPr lang="ru-RU" sz="24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өмірдің барлық саласындағы </a:t>
                      </a:r>
                      <a:r>
                        <a:rPr lang="ru-RU" sz="2400" b="0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әлеуметтік</a:t>
                      </a:r>
                      <a:r>
                        <a:rPr lang="ru-RU" sz="24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2400" b="0" i="0" u="none" strike="noStrike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саяси</a:t>
                      </a:r>
                      <a:r>
                        <a:rPr lang="ru-RU" sz="24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24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қажеттіліктерді көрсететін елдің ұлттық-мемлекеттік мүдделері;</a:t>
                      </a:r>
                      <a:r>
                        <a:rPr lang="ru-RU" sz="24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</a:t>
                      </a:r>
                    </a:p>
                    <a:p>
                      <a:pPr marL="0" indent="360000" algn="just">
                        <a:buNone/>
                      </a:pPr>
                      <a:r>
                        <a:rPr lang="ru-RU" sz="24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Тар </a:t>
                      </a:r>
                      <a:r>
                        <a:rPr lang="ru-RU" sz="24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мағынасында</a:t>
                      </a:r>
                      <a:r>
                        <a:rPr lang="ru-RU" sz="2400" b="0" i="0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i="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</a:t>
                      </a:r>
                      <a:r>
                        <a:rPr lang="ru-RU" sz="2400" b="0" i="0" kern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ұ</a:t>
                      </a:r>
                      <a:r>
                        <a:rPr lang="ru-RU" sz="2400" b="0" i="0" u="none" strike="noStrike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лттың</a:t>
                      </a:r>
                      <a:r>
                        <a:rPr lang="ru-RU" sz="24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24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немесе</a:t>
                      </a:r>
                      <a:r>
                        <a:rPr lang="ru-RU" sz="2400" b="0" i="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басқа</a:t>
                      </a:r>
                      <a:r>
                        <a:rPr lang="ru-RU" sz="24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2400" b="0" i="0" u="none" strike="noStrike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этностың</a:t>
                      </a:r>
                      <a:r>
                        <a:rPr lang="ru-RU" sz="24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24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саяси</a:t>
                      </a:r>
                      <a:r>
                        <a:rPr lang="ru-RU" sz="24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 </a:t>
                      </a:r>
                      <a:r>
                        <a:rPr lang="ru-RU" sz="2400" b="0" i="0" u="none" strike="noStrike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экономикалық</a:t>
                      </a:r>
                      <a:r>
                        <a:rPr lang="ru-RU" sz="24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24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әлеуметтік және рухани</a:t>
                      </a:r>
                      <a:r>
                        <a:rPr lang="ru-RU" sz="24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өміріндегі қажеттіліктерінің көрінісі</a:t>
                      </a:r>
                      <a:r>
                        <a:rPr lang="ru-RU" sz="2400" b="0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95" marR="32595" marT="16299" marB="162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91292" y="410161"/>
            <a:ext cx="8469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Әдеби-теориялық ұғымдарды еске түсірейік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2674</TotalTime>
  <Words>760</Words>
  <Application>Microsoft Office PowerPoint</Application>
  <PresentationFormat>Произвольный</PresentationFormat>
  <Paragraphs>138</Paragraphs>
  <Slides>16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Calibri</vt:lpstr>
      <vt:lpstr>Century Gothic</vt:lpstr>
      <vt:lpstr>Times New Roman</vt:lpstr>
      <vt:lpstr>Open Sans</vt:lpstr>
      <vt:lpstr>Arial</vt:lpstr>
      <vt:lpstr>SimSun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Huawei</cp:lastModifiedBy>
  <cp:revision>160</cp:revision>
  <cp:lastPrinted>2020-01-23T03:03:28Z</cp:lastPrinted>
  <dcterms:modified xsi:type="dcterms:W3CDTF">2024-10-29T08:42:12Z</dcterms:modified>
</cp:coreProperties>
</file>