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21B1D909-44A6-4009-B7E3-C0F0F6638AFC}"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379DD981-ACD7-43B3-9A6E-849775990A6C}"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png"/><Relationship Id="rId3"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6.png"/><Relationship Id="rId3"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873000" y="3753000"/>
            <a:ext cx="47768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0000"/>
                </a:solidFill>
                <a:uFillTx/>
                <a:latin typeface="Times New Roman"/>
                <a:ea typeface="Times New Roman"/>
              </a:rPr>
              <a:t>Сабақтың тақырыбы:</a:t>
            </a:r>
            <a:endParaRPr b="0" lang="ru-RU" sz="3200" strike="noStrike" u="none">
              <a:solidFill>
                <a:srgbClr val="000000"/>
              </a:solidFill>
              <a:uFillTx/>
              <a:latin typeface="Calibri"/>
            </a:endParaRPr>
          </a:p>
        </p:txBody>
      </p:sp>
      <p:sp>
        <p:nvSpPr>
          <p:cNvPr id="12" name="TextBox 9"/>
          <p:cNvSpPr/>
          <p:nvPr/>
        </p:nvSpPr>
        <p:spPr>
          <a:xfrm>
            <a:off x="5437080" y="0"/>
            <a:ext cx="6728040" cy="106956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ҚАЗАҚ ТІЛІ МЕН ӘДЕБИЕТІ (Т1)</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8-СЫНЫП</a:t>
            </a:r>
            <a:endParaRPr b="0" lang="ru-RU" sz="3200" strike="noStrike" u="none">
              <a:solidFill>
                <a:srgbClr val="000000"/>
              </a:solidFill>
              <a:uFillTx/>
              <a:latin typeface="Calibri"/>
            </a:endParaRPr>
          </a:p>
        </p:txBody>
      </p:sp>
      <p:sp>
        <p:nvSpPr>
          <p:cNvPr id="13" name="TextBox 1"/>
          <p:cNvSpPr/>
          <p:nvPr/>
        </p:nvSpPr>
        <p:spPr>
          <a:xfrm>
            <a:off x="633240" y="210960"/>
            <a:ext cx="352944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Бөлім тақырыбы:</a:t>
            </a:r>
            <a:endParaRPr b="0" lang="ru-RU" sz="3200" strike="noStrike" u="none">
              <a:solidFill>
                <a:srgbClr val="000000"/>
              </a:solidFill>
              <a:uFillTx/>
              <a:latin typeface="Calibri"/>
            </a:endParaRPr>
          </a:p>
        </p:txBody>
      </p:sp>
      <p:sp>
        <p:nvSpPr>
          <p:cNvPr id="14" name="TextBox 25"/>
          <p:cNvSpPr/>
          <p:nvPr/>
        </p:nvSpPr>
        <p:spPr>
          <a:xfrm>
            <a:off x="1805040" y="4600440"/>
            <a:ext cx="9782280" cy="10695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Мұрат Мөңкеұлының «Үш қиян» толғауы-шоқтығы биік, құнды шығарма.</a:t>
            </a:r>
            <a:endParaRPr b="0" lang="ru-RU" sz="3200" strike="noStrike" u="none">
              <a:solidFill>
                <a:srgbClr val="000000"/>
              </a:solidFill>
              <a:uFillTx/>
              <a:latin typeface="Calibri"/>
            </a:endParaRPr>
          </a:p>
        </p:txBody>
      </p:sp>
      <p:sp>
        <p:nvSpPr>
          <p:cNvPr id="15" name="TextBox 25"/>
          <p:cNvSpPr/>
          <p:nvPr/>
        </p:nvSpPr>
        <p:spPr>
          <a:xfrm>
            <a:off x="1911240" y="1531800"/>
            <a:ext cx="921240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Көркем әдебиет және эпикалық сарын</a:t>
            </a:r>
            <a:endParaRPr b="0" lang="ru-RU" sz="32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0" name="Рисунок 48" descr=""/>
          <p:cNvPicPr/>
          <p:nvPr/>
        </p:nvPicPr>
        <p:blipFill>
          <a:blip r:embed="rId1"/>
          <a:stretch/>
        </p:blipFill>
        <p:spPr>
          <a:xfrm>
            <a:off x="652320" y="7978680"/>
            <a:ext cx="200160" cy="203400"/>
          </a:xfrm>
          <a:prstGeom prst="rect">
            <a:avLst/>
          </a:prstGeom>
          <a:ln w="0">
            <a:noFill/>
          </a:ln>
        </p:spPr>
      </p:pic>
      <p:sp>
        <p:nvSpPr>
          <p:cNvPr id="101"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0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0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104"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2-т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pic>
        <p:nvPicPr>
          <p:cNvPr id="105" name="Picture 8" descr=""/>
          <p:cNvPicPr/>
          <p:nvPr/>
        </p:nvPicPr>
        <p:blipFill>
          <a:blip r:embed="rId2"/>
          <a:srcRect l="18463" t="22579" r="20807" b="10074"/>
          <a:stretch/>
        </p:blipFill>
        <p:spPr>
          <a:xfrm>
            <a:off x="1173240" y="955800"/>
            <a:ext cx="9431280" cy="5879880"/>
          </a:xfrm>
          <a:prstGeom prst="rect">
            <a:avLst/>
          </a:prstGeom>
          <a:ln w="0">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6" name="Рисунок 48" descr=""/>
          <p:cNvPicPr/>
          <p:nvPr/>
        </p:nvPicPr>
        <p:blipFill>
          <a:blip r:embed="rId1"/>
          <a:stretch/>
        </p:blipFill>
        <p:spPr>
          <a:xfrm>
            <a:off x="652320" y="7978680"/>
            <a:ext cx="200160" cy="203400"/>
          </a:xfrm>
          <a:prstGeom prst="rect">
            <a:avLst/>
          </a:prstGeom>
          <a:ln w="0">
            <a:noFill/>
          </a:ln>
        </p:spPr>
      </p:pic>
      <p:sp>
        <p:nvSpPr>
          <p:cNvPr id="107" name="object 2"/>
          <p:cNvSpPr/>
          <p:nvPr/>
        </p:nvSpPr>
        <p:spPr>
          <a:xfrm>
            <a:off x="0" y="0"/>
            <a:ext cx="12190320" cy="977760"/>
          </a:xfrm>
          <a:custGeom>
            <a:avLst/>
            <a:gdLst>
              <a:gd name="textAreaLeft" fmla="*/ 0 w 12190320"/>
              <a:gd name="textAreaRight" fmla="*/ 12190680 w 1219032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0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0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110" name="TextBox 8"/>
          <p:cNvSpPr/>
          <p:nvPr/>
        </p:nvSpPr>
        <p:spPr>
          <a:xfrm>
            <a:off x="795240" y="2062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pic>
        <p:nvPicPr>
          <p:cNvPr id="111" name="Picture 9" descr=""/>
          <p:cNvPicPr/>
          <p:nvPr/>
        </p:nvPicPr>
        <p:blipFill>
          <a:blip r:embed="rId2"/>
          <a:srcRect l="22448" t="22205" r="19548" b="12126"/>
          <a:stretch/>
        </p:blipFill>
        <p:spPr>
          <a:xfrm>
            <a:off x="1173240" y="968400"/>
            <a:ext cx="9308880" cy="5924520"/>
          </a:xfrm>
          <a:prstGeom prst="rect">
            <a:avLst/>
          </a:prstGeom>
          <a:ln w="0">
            <a:noFill/>
          </a:ln>
        </p:spPr>
      </p:pic>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2" name="Рисунок 48" descr=""/>
          <p:cNvPicPr/>
          <p:nvPr/>
        </p:nvPicPr>
        <p:blipFill>
          <a:blip r:embed="rId1"/>
          <a:stretch/>
        </p:blipFill>
        <p:spPr>
          <a:xfrm>
            <a:off x="652320" y="7978680"/>
            <a:ext cx="200160" cy="203400"/>
          </a:xfrm>
          <a:prstGeom prst="rect">
            <a:avLst/>
          </a:prstGeom>
          <a:ln w="0">
            <a:noFill/>
          </a:ln>
        </p:spPr>
      </p:pic>
      <p:sp>
        <p:nvSpPr>
          <p:cNvPr id="11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1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1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16" name="Google Shape;77;p1"/>
          <p:cNvCxnSpPr/>
          <p:nvPr/>
        </p:nvCxnSpPr>
        <p:spPr>
          <a:xfrm>
            <a:off x="212400" y="6621120"/>
            <a:ext cx="11729160" cy="26280"/>
          </a:xfrm>
          <a:prstGeom prst="straightConnector1">
            <a:avLst/>
          </a:prstGeom>
          <a:ln w="57240">
            <a:solidFill>
              <a:srgbClr val="33cccc"/>
            </a:solidFill>
            <a:miter/>
          </a:ln>
        </p:spPr>
      </p:cxnSp>
      <p:cxnSp>
        <p:nvCxnSpPr>
          <p:cNvPr id="117" name="Google Shape;78;p1"/>
          <p:cNvCxnSpPr/>
          <p:nvPr/>
        </p:nvCxnSpPr>
        <p:spPr>
          <a:xfrm>
            <a:off x="757080" y="6364080"/>
            <a:ext cx="10694160" cy="37080"/>
          </a:xfrm>
          <a:prstGeom prst="straightConnector1">
            <a:avLst/>
          </a:prstGeom>
          <a:ln w="38160">
            <a:solidFill>
              <a:srgbClr val="4472c4"/>
            </a:solidFill>
            <a:miter/>
          </a:ln>
        </p:spPr>
      </p:cxnSp>
      <p:sp>
        <p:nvSpPr>
          <p:cNvPr id="118"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3-т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119" name="Rectangle 10"/>
          <p:cNvSpPr/>
          <p:nvPr/>
        </p:nvSpPr>
        <p:spPr>
          <a:xfrm>
            <a:off x="1096920" y="920880"/>
            <a:ext cx="10685520" cy="155700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Алдыңғы орындалған тапсырмаларды негізге ала отырып, автор стилін анықтап, 5 сөйлеммен баға беріңіз.</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20" name="Прямоугольник 12"/>
          <p:cNvSpPr/>
          <p:nvPr/>
        </p:nvSpPr>
        <p:spPr>
          <a:xfrm>
            <a:off x="2984400" y="3019320"/>
            <a:ext cx="7237440" cy="3020040"/>
          </a:xfrm>
          <a:prstGeom prst="rect">
            <a:avLst/>
          </a:prstGeom>
          <a:noFill/>
          <a:ln w="0">
            <a:noFill/>
          </a:ln>
        </p:spPr>
        <p:style>
          <a:lnRef idx="0"/>
          <a:fillRef idx="0"/>
          <a:effectRef idx="0"/>
          <a:fontRef idx="minor"/>
        </p:style>
        <p:txBody>
          <a:bodyPr lIns="90000" rIns="90000" tIns="46800" bIns="46800" anchor="t">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gn="just">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алдыңғы орындалған тапсырмаларды негізге алады;</a:t>
            </a:r>
            <a:endParaRPr b="0" lang="ru-RU" sz="2400" strike="noStrike" u="none">
              <a:solidFill>
                <a:srgbClr val="000000"/>
              </a:solidFill>
              <a:uFillTx/>
              <a:latin typeface="Calibri"/>
            </a:endParaRPr>
          </a:p>
          <a:p>
            <a:pPr algn="just">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автор стилін анықтайды;</a:t>
            </a:r>
            <a:endParaRPr b="0" lang="ru-RU" sz="2400" strike="noStrike" u="none">
              <a:solidFill>
                <a:srgbClr val="000000"/>
              </a:solidFill>
              <a:uFillTx/>
              <a:latin typeface="Calibri"/>
            </a:endParaRPr>
          </a:p>
          <a:p>
            <a:pPr algn="just">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автордың стиліне 5 сөйлеммен баға береді.</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1" name="Рисунок 48" descr=""/>
          <p:cNvPicPr/>
          <p:nvPr/>
        </p:nvPicPr>
        <p:blipFill>
          <a:blip r:embed="rId1"/>
          <a:stretch/>
        </p:blipFill>
        <p:spPr>
          <a:xfrm>
            <a:off x="652320" y="7978680"/>
            <a:ext cx="200160" cy="203400"/>
          </a:xfrm>
          <a:prstGeom prst="rect">
            <a:avLst/>
          </a:prstGeom>
          <a:ln w="0">
            <a:noFill/>
          </a:ln>
        </p:spPr>
      </p:pic>
      <p:sp>
        <p:nvSpPr>
          <p:cNvPr id="122" name="object 2"/>
          <p:cNvSpPr/>
          <p:nvPr/>
        </p:nvSpPr>
        <p:spPr>
          <a:xfrm>
            <a:off x="0" y="0"/>
            <a:ext cx="12190320" cy="977760"/>
          </a:xfrm>
          <a:custGeom>
            <a:avLst/>
            <a:gdLst>
              <a:gd name="textAreaLeft" fmla="*/ 0 w 12190320"/>
              <a:gd name="textAreaRight" fmla="*/ 12190680 w 1219032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2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2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25" name="Google Shape;77;p1"/>
          <p:cNvCxnSpPr/>
          <p:nvPr/>
        </p:nvCxnSpPr>
        <p:spPr>
          <a:xfrm>
            <a:off x="212400" y="6621120"/>
            <a:ext cx="11729160" cy="26280"/>
          </a:xfrm>
          <a:prstGeom prst="straightConnector1">
            <a:avLst/>
          </a:prstGeom>
          <a:ln w="57240">
            <a:solidFill>
              <a:srgbClr val="33cccc"/>
            </a:solidFill>
            <a:miter/>
          </a:ln>
        </p:spPr>
      </p:cxnSp>
      <p:cxnSp>
        <p:nvCxnSpPr>
          <p:cNvPr id="126" name="Google Shape;78;p1"/>
          <p:cNvCxnSpPr/>
          <p:nvPr/>
        </p:nvCxnSpPr>
        <p:spPr>
          <a:xfrm>
            <a:off x="757080" y="6364080"/>
            <a:ext cx="10694160" cy="37080"/>
          </a:xfrm>
          <a:prstGeom prst="straightConnector1">
            <a:avLst/>
          </a:prstGeom>
          <a:ln w="38160">
            <a:solidFill>
              <a:srgbClr val="4472c4"/>
            </a:solidFill>
            <a:miter/>
          </a:ln>
        </p:spPr>
      </p:cxnSp>
      <p:sp>
        <p:nvSpPr>
          <p:cNvPr id="127" name="TextBox 8"/>
          <p:cNvSpPr/>
          <p:nvPr/>
        </p:nvSpPr>
        <p:spPr>
          <a:xfrm>
            <a:off x="795240" y="2062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sp>
        <p:nvSpPr>
          <p:cNvPr id="128" name="Rectangle 1"/>
          <p:cNvSpPr/>
          <p:nvPr/>
        </p:nvSpPr>
        <p:spPr>
          <a:xfrm>
            <a:off x="368280" y="1160640"/>
            <a:ext cx="11382480" cy="448308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Автор толғауда өз заманының тарихи шындығын,   ішкі сырын,  қасиетін ашып жазуда  көркемдегіш құралдарды  шебер пайдаланған. Ол қолданған перифраз, психологиялық параллелизм, гротеск, сарказм т.б. тәсілдер автордың тілі мен стиліне біршама бояу қосады. Бұл тәсілдерді қолдана білудің түрлі қыры мен сыры бар. Мұрат Мөңкеұлының толғауда  бұл амал-тәсілдерді жүйелі қолдануы оның өзіндік авторлық ерекшелігі мен стилін аңғартады. Оқырман автор  суреттеп отырған шындықты көзбен көргендей әсер алады. </a:t>
            </a: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9" name="Рисунок 48" descr=""/>
          <p:cNvPicPr/>
          <p:nvPr/>
        </p:nvPicPr>
        <p:blipFill>
          <a:blip r:embed="rId1"/>
          <a:stretch/>
        </p:blipFill>
        <p:spPr>
          <a:xfrm>
            <a:off x="652320" y="7978680"/>
            <a:ext cx="200160" cy="203400"/>
          </a:xfrm>
          <a:prstGeom prst="rect">
            <a:avLst/>
          </a:prstGeom>
          <a:ln w="0">
            <a:noFill/>
          </a:ln>
        </p:spPr>
      </p:pic>
      <p:sp>
        <p:nvSpPr>
          <p:cNvPr id="130"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3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3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33" name="Google Shape;77;p1"/>
          <p:cNvCxnSpPr/>
          <p:nvPr/>
        </p:nvCxnSpPr>
        <p:spPr>
          <a:xfrm>
            <a:off x="212400" y="6621120"/>
            <a:ext cx="11729160" cy="26280"/>
          </a:xfrm>
          <a:prstGeom prst="straightConnector1">
            <a:avLst/>
          </a:prstGeom>
          <a:ln w="57240">
            <a:solidFill>
              <a:srgbClr val="33cccc"/>
            </a:solidFill>
            <a:miter/>
          </a:ln>
        </p:spPr>
      </p:cxnSp>
      <p:cxnSp>
        <p:nvCxnSpPr>
          <p:cNvPr id="134" name="Google Shape;78;p1"/>
          <p:cNvCxnSpPr/>
          <p:nvPr/>
        </p:nvCxnSpPr>
        <p:spPr>
          <a:xfrm>
            <a:off x="757080" y="6364080"/>
            <a:ext cx="10694160" cy="37080"/>
          </a:xfrm>
          <a:prstGeom prst="straightConnector1">
            <a:avLst/>
          </a:prstGeom>
          <a:ln w="38160">
            <a:solidFill>
              <a:srgbClr val="4472c4"/>
            </a:solidFill>
            <a:miter/>
          </a:ln>
        </p:spPr>
      </p:cxnSp>
      <p:sp>
        <p:nvSpPr>
          <p:cNvPr id="135" name="TextBox 8"/>
          <p:cNvSpPr/>
          <p:nvPr/>
        </p:nvSpPr>
        <p:spPr>
          <a:xfrm>
            <a:off x="1474920" y="217440"/>
            <a:ext cx="65372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Сабақты бекіту</a:t>
            </a:r>
            <a:endParaRPr b="0" lang="ru-RU" sz="3200" strike="noStrike" u="none">
              <a:solidFill>
                <a:srgbClr val="000000"/>
              </a:solidFill>
              <a:uFillTx/>
              <a:latin typeface="Calibri"/>
            </a:endParaRPr>
          </a:p>
        </p:txBody>
      </p:sp>
      <p:sp>
        <p:nvSpPr>
          <p:cNvPr id="136" name="Rectangle 9"/>
          <p:cNvSpPr/>
          <p:nvPr/>
        </p:nvSpPr>
        <p:spPr>
          <a:xfrm>
            <a:off x="1187280" y="1520640"/>
            <a:ext cx="9690120" cy="2837160"/>
          </a:xfrm>
          <a:prstGeom prst="rect">
            <a:avLst/>
          </a:prstGeom>
          <a:noFill/>
          <a:ln w="0">
            <a:noFill/>
          </a:ln>
        </p:spPr>
        <p:style>
          <a:lnRef idx="0"/>
          <a:fillRef idx="0"/>
          <a:effectRef idx="0"/>
          <a:fontRef idx="minor"/>
        </p:style>
        <p:txBody>
          <a:bodyPr lIns="90000" rIns="90000" tIns="46800" bIns="46800" anchor="ctr">
            <a:spAutoFit/>
          </a:bodyPr>
          <a:p>
            <a:pPr>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Үзіндіден көркемдегіш құралдарды тауып,  атауымен, дәлелдермен сәйкестендірдіңіз.</a:t>
            </a:r>
            <a:endParaRPr b="0" lang="ru-RU" sz="2400" strike="noStrike" u="none">
              <a:solidFill>
                <a:srgbClr val="000000"/>
              </a:solidFill>
              <a:uFillTx/>
              <a:latin typeface="Calibri"/>
            </a:endParaRPr>
          </a:p>
          <a:p>
            <a:pPr>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Шығармадан  алынған үзінділердегі  көркемдегіш құралдардың қолданысына  талдау жасадыңыз. </a:t>
            </a:r>
            <a:endParaRPr b="0" lang="ru-RU" sz="2400" strike="noStrike" u="none">
              <a:solidFill>
                <a:srgbClr val="000000"/>
              </a:solidFill>
              <a:uFillTx/>
              <a:latin typeface="Calibri"/>
            </a:endParaRPr>
          </a:p>
          <a:p>
            <a:pPr>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Автор стилін анықтап, 5 сөйлеммен баға бердіңіз.</a:t>
            </a:r>
            <a:endParaRPr b="0" lang="ru-RU" sz="2400" strike="noStrike" u="none">
              <a:solidFill>
                <a:srgbClr val="000000"/>
              </a:solidFill>
              <a:uFillTx/>
              <a:latin typeface="Calibri"/>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7" name="Рисунок 48" descr=""/>
          <p:cNvPicPr/>
          <p:nvPr/>
        </p:nvPicPr>
        <p:blipFill>
          <a:blip r:embed="rId1"/>
          <a:stretch/>
        </p:blipFill>
        <p:spPr>
          <a:xfrm>
            <a:off x="652320" y="7978680"/>
            <a:ext cx="200160" cy="203400"/>
          </a:xfrm>
          <a:prstGeom prst="rect">
            <a:avLst/>
          </a:prstGeom>
          <a:ln w="0">
            <a:noFill/>
          </a:ln>
        </p:spPr>
      </p:pic>
      <p:sp>
        <p:nvSpPr>
          <p:cNvPr id="138" name="object 2"/>
          <p:cNvSpPr/>
          <p:nvPr/>
        </p:nvSpPr>
        <p:spPr>
          <a:xfrm>
            <a:off x="0" y="0"/>
            <a:ext cx="121903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p:txBody>
      </p:sp>
      <p:sp>
        <p:nvSpPr>
          <p:cNvPr id="13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4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41" name="Google Shape;77;p1"/>
          <p:cNvCxnSpPr/>
          <p:nvPr/>
        </p:nvCxnSpPr>
        <p:spPr>
          <a:xfrm>
            <a:off x="212400" y="6621120"/>
            <a:ext cx="11729160" cy="26280"/>
          </a:xfrm>
          <a:prstGeom prst="straightConnector1">
            <a:avLst/>
          </a:prstGeom>
          <a:ln w="57240">
            <a:solidFill>
              <a:srgbClr val="33cccc"/>
            </a:solidFill>
            <a:miter/>
          </a:ln>
        </p:spPr>
      </p:cxnSp>
      <p:cxnSp>
        <p:nvCxnSpPr>
          <p:cNvPr id="142" name="Google Shape;78;p1"/>
          <p:cNvCxnSpPr/>
          <p:nvPr/>
        </p:nvCxnSpPr>
        <p:spPr>
          <a:xfrm>
            <a:off x="757080" y="6364080"/>
            <a:ext cx="10694160" cy="37080"/>
          </a:xfrm>
          <a:prstGeom prst="straightConnector1">
            <a:avLst/>
          </a:prstGeom>
          <a:ln w="38160">
            <a:solidFill>
              <a:srgbClr val="4472c4"/>
            </a:solidFill>
            <a:miter/>
          </a:ln>
        </p:spPr>
      </p:cxnSp>
      <p:sp>
        <p:nvSpPr>
          <p:cNvPr id="143" name="Rectangle 10"/>
          <p:cNvSpPr/>
          <p:nvPr/>
        </p:nvSpPr>
        <p:spPr>
          <a:xfrm>
            <a:off x="1938240" y="1751400"/>
            <a:ext cx="8912160" cy="228852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Шығармадағы көтерілген мәселені басқа да зар заман ақындарының шығармаларынан іздестіріп, үзінділерді жинап, салыстырыңыз. </a:t>
            </a: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44" name="Прямоугольник 10"/>
          <p:cNvSpPr/>
          <p:nvPr/>
        </p:nvSpPr>
        <p:spPr>
          <a:xfrm>
            <a:off x="1159200" y="184320"/>
            <a:ext cx="418356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Қосымша тапсырма: </a:t>
            </a:r>
            <a:endParaRPr b="0" lang="ru-RU" sz="32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 name="Рисунок 48" descr=""/>
          <p:cNvPicPr/>
          <p:nvPr/>
        </p:nvPicPr>
        <p:blipFill>
          <a:blip r:embed="rId1"/>
          <a:stretch/>
        </p:blipFill>
        <p:spPr>
          <a:xfrm>
            <a:off x="652320" y="7978680"/>
            <a:ext cx="200160" cy="203400"/>
          </a:xfrm>
          <a:prstGeom prst="rect">
            <a:avLst/>
          </a:prstGeom>
          <a:ln w="0">
            <a:noFill/>
          </a:ln>
        </p:spPr>
      </p:pic>
      <p:sp>
        <p:nvSpPr>
          <p:cNvPr id="1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0" name="Google Shape;77;p1"/>
          <p:cNvCxnSpPr/>
          <p:nvPr/>
        </p:nvCxnSpPr>
        <p:spPr>
          <a:xfrm>
            <a:off x="212400" y="6621120"/>
            <a:ext cx="11729160" cy="26280"/>
          </a:xfrm>
          <a:prstGeom prst="straightConnector1">
            <a:avLst/>
          </a:prstGeom>
          <a:ln w="57240">
            <a:solidFill>
              <a:srgbClr val="33cccc"/>
            </a:solidFill>
            <a:miter/>
          </a:ln>
        </p:spPr>
      </p:cxnSp>
      <p:cxnSp>
        <p:nvCxnSpPr>
          <p:cNvPr id="21" name="Google Shape;78;p1"/>
          <p:cNvCxnSpPr/>
          <p:nvPr/>
        </p:nvCxnSpPr>
        <p:spPr>
          <a:xfrm>
            <a:off x="652320" y="3389040"/>
            <a:ext cx="10694160" cy="37080"/>
          </a:xfrm>
          <a:prstGeom prst="straightConnector1">
            <a:avLst/>
          </a:prstGeom>
          <a:ln w="38160">
            <a:solidFill>
              <a:srgbClr val="4472c4"/>
            </a:solidFill>
            <a:miter/>
          </a:ln>
        </p:spPr>
      </p:cxnSp>
      <p:sp>
        <p:nvSpPr>
          <p:cNvPr id="22" name="TextBox 8"/>
          <p:cNvSpPr/>
          <p:nvPr/>
        </p:nvSpPr>
        <p:spPr>
          <a:xfrm>
            <a:off x="1133640" y="25884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Оқу мақсаты:</a:t>
            </a:r>
            <a:endParaRPr b="0" lang="ru-RU" sz="3200" strike="noStrike" u="none">
              <a:solidFill>
                <a:srgbClr val="000000"/>
              </a:solidFill>
              <a:uFillTx/>
              <a:latin typeface="Calibri"/>
            </a:endParaRPr>
          </a:p>
        </p:txBody>
      </p:sp>
      <p:sp>
        <p:nvSpPr>
          <p:cNvPr id="23" name="TextBox 1"/>
          <p:cNvSpPr/>
          <p:nvPr/>
        </p:nvSpPr>
        <p:spPr>
          <a:xfrm>
            <a:off x="1146960" y="3740040"/>
            <a:ext cx="3543120" cy="6426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000000"/>
                </a:solidFill>
                <a:uFillTx/>
                <a:latin typeface="Times New Roman"/>
                <a:ea typeface="Times New Roman"/>
              </a:rPr>
              <a:t>Сабақ мақсаты:</a:t>
            </a:r>
            <a:endParaRPr b="0" lang="ru-RU" sz="3600" strike="noStrike" u="none">
              <a:solidFill>
                <a:srgbClr val="000000"/>
              </a:solidFill>
              <a:uFillTx/>
              <a:latin typeface="Calibri"/>
            </a:endParaRPr>
          </a:p>
        </p:txBody>
      </p:sp>
      <p:sp>
        <p:nvSpPr>
          <p:cNvPr id="24" name="Прямоугольник 9"/>
          <p:cNvSpPr/>
          <p:nvPr/>
        </p:nvSpPr>
        <p:spPr>
          <a:xfrm>
            <a:off x="1119240" y="1193760"/>
            <a:ext cx="10017000" cy="25329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8.2.3.1. шығармадағы көркемдегіш құралдардың (психологиялық параллелизм, перифраз, сатира, ирония, гротеск, эллипсис)  қолданысын талдай отырып, автор стилін анықтау.</a:t>
            </a:r>
            <a:endParaRPr b="0" lang="ru-RU" sz="3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p:txBody>
      </p:sp>
      <p:sp>
        <p:nvSpPr>
          <p:cNvPr id="25" name="Прямоугольник 10"/>
          <p:cNvSpPr/>
          <p:nvPr/>
        </p:nvSpPr>
        <p:spPr>
          <a:xfrm>
            <a:off x="831960" y="4303800"/>
            <a:ext cx="10686960" cy="25329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Оқушы шығармадағы көркемдегіш құралдардың (психологиялық параллелизм, перифраз, сатира, ирония, гротеск, эллипсис)  қолданысын талдай отырып, автор стилін анықтайды.</a:t>
            </a:r>
            <a:endParaRPr b="0" lang="ru-RU" sz="3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a:t>
            </a:r>
            <a:endParaRPr b="0" lang="ru-RU" sz="32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6" name="Рисунок 48" descr=""/>
          <p:cNvPicPr/>
          <p:nvPr/>
        </p:nvPicPr>
        <p:blipFill>
          <a:blip r:embed="rId1"/>
          <a:stretch/>
        </p:blipFill>
        <p:spPr>
          <a:xfrm>
            <a:off x="652320" y="7978680"/>
            <a:ext cx="200160" cy="203400"/>
          </a:xfrm>
          <a:prstGeom prst="rect">
            <a:avLst/>
          </a:prstGeom>
          <a:ln w="0">
            <a:noFill/>
          </a:ln>
        </p:spPr>
      </p:pic>
      <p:sp>
        <p:nvSpPr>
          <p:cNvPr id="2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0" name="Google Shape;77;p1"/>
          <p:cNvCxnSpPr/>
          <p:nvPr/>
        </p:nvCxnSpPr>
        <p:spPr>
          <a:xfrm>
            <a:off x="212400" y="6621120"/>
            <a:ext cx="11729160" cy="26280"/>
          </a:xfrm>
          <a:prstGeom prst="straightConnector1">
            <a:avLst/>
          </a:prstGeom>
          <a:ln w="57240">
            <a:solidFill>
              <a:srgbClr val="33cccc"/>
            </a:solidFill>
            <a:miter/>
          </a:ln>
        </p:spPr>
      </p:cxnSp>
      <p:cxnSp>
        <p:nvCxnSpPr>
          <p:cNvPr id="31" name="Google Shape;78;p1"/>
          <p:cNvCxnSpPr/>
          <p:nvPr/>
        </p:nvCxnSpPr>
        <p:spPr>
          <a:xfrm>
            <a:off x="757080" y="6364080"/>
            <a:ext cx="10694160" cy="37080"/>
          </a:xfrm>
          <a:prstGeom prst="straightConnector1">
            <a:avLst/>
          </a:prstGeom>
          <a:ln w="38160">
            <a:solidFill>
              <a:srgbClr val="4472c4"/>
            </a:solidFill>
            <a:miter/>
          </a:ln>
        </p:spPr>
      </p:cxnSp>
      <p:sp>
        <p:nvSpPr>
          <p:cNvPr id="3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3" name="TextBox 9"/>
          <p:cNvSpPr/>
          <p:nvPr/>
        </p:nvSpPr>
        <p:spPr>
          <a:xfrm>
            <a:off x="1133640" y="258840"/>
            <a:ext cx="57178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Бағалау </a:t>
            </a:r>
            <a:r>
              <a:rPr b="1" lang="kk-KZ" sz="3200" strike="noStrike" u="none">
                <a:solidFill>
                  <a:srgbClr val="ffffff"/>
                </a:solidFill>
                <a:uFillTx/>
                <a:latin typeface="Times New Roman"/>
                <a:ea typeface="Times New Roman"/>
              </a:rPr>
              <a:t>критерийлері: </a:t>
            </a:r>
            <a:endParaRPr b="0" lang="ru-RU" sz="3200" strike="noStrike" u="none">
              <a:solidFill>
                <a:srgbClr val="000000"/>
              </a:solidFill>
              <a:uFillTx/>
              <a:latin typeface="Calibri"/>
            </a:endParaRPr>
          </a:p>
        </p:txBody>
      </p:sp>
      <p:sp>
        <p:nvSpPr>
          <p:cNvPr id="34" name="Rectangle 10"/>
          <p:cNvSpPr/>
          <p:nvPr/>
        </p:nvSpPr>
        <p:spPr>
          <a:xfrm>
            <a:off x="450720" y="1546200"/>
            <a:ext cx="11190240" cy="375156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Үзіндіден көркемдегіш құралдарды тауып,  атауымен, дәлелдермен сәйкестендіреді.</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Шығармадан  алынған үзінділердегі  көркемдегіш құралдардың қолданысына  талдау жасайды. </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Автор стилін анықтап, 5 сөйлеммен баға береді.</a:t>
            </a:r>
            <a:endParaRPr b="0" lang="ru-RU" sz="32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5" name="Рисунок 48" descr=""/>
          <p:cNvPicPr/>
          <p:nvPr/>
        </p:nvPicPr>
        <p:blipFill>
          <a:blip r:embed="rId1"/>
          <a:stretch/>
        </p:blipFill>
        <p:spPr>
          <a:xfrm>
            <a:off x="652320" y="7978680"/>
            <a:ext cx="200160" cy="203400"/>
          </a:xfrm>
          <a:prstGeom prst="rect">
            <a:avLst/>
          </a:prstGeom>
          <a:ln w="0">
            <a:noFill/>
          </a:ln>
        </p:spPr>
      </p:pic>
      <p:sp>
        <p:nvSpPr>
          <p:cNvPr id="36"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ea typeface="Arial"/>
              </a:rPr>
              <a:t>                               </a:t>
            </a:r>
            <a:endParaRPr b="0" lang="ru-RU" sz="1800" strike="noStrike" u="none">
              <a:solidFill>
                <a:srgbClr val="000000"/>
              </a:solidFill>
              <a:uFillTx/>
              <a:latin typeface="Calibri"/>
            </a:endParaRPr>
          </a:p>
        </p:txBody>
      </p:sp>
      <p:sp>
        <p:nvSpPr>
          <p:cNvPr id="3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9" name="Google Shape;77;p1"/>
          <p:cNvCxnSpPr/>
          <p:nvPr/>
        </p:nvCxnSpPr>
        <p:spPr>
          <a:xfrm>
            <a:off x="212400" y="6621120"/>
            <a:ext cx="11729160" cy="26280"/>
          </a:xfrm>
          <a:prstGeom prst="straightConnector1">
            <a:avLst/>
          </a:prstGeom>
          <a:ln w="57240">
            <a:solidFill>
              <a:srgbClr val="33cccc"/>
            </a:solidFill>
            <a:miter/>
          </a:ln>
        </p:spPr>
      </p:cxnSp>
      <p:cxnSp>
        <p:nvCxnSpPr>
          <p:cNvPr id="40" name="Google Shape;78;p1"/>
          <p:cNvCxnSpPr/>
          <p:nvPr/>
        </p:nvCxnSpPr>
        <p:spPr>
          <a:xfrm>
            <a:off x="757080" y="6364080"/>
            <a:ext cx="10694160" cy="37080"/>
          </a:xfrm>
          <a:prstGeom prst="straightConnector1">
            <a:avLst/>
          </a:prstGeom>
          <a:ln w="38160">
            <a:solidFill>
              <a:srgbClr val="4472c4"/>
            </a:solidFill>
            <a:miter/>
          </a:ln>
        </p:spPr>
      </p:cxnSp>
      <p:sp>
        <p:nvSpPr>
          <p:cNvPr id="41" name="Прямоугольник 9"/>
          <p:cNvSpPr/>
          <p:nvPr/>
        </p:nvSpPr>
        <p:spPr>
          <a:xfrm>
            <a:off x="1087200" y="201600"/>
            <a:ext cx="337860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Сабаққа кіріспе: </a:t>
            </a:r>
            <a:endParaRPr b="0" lang="ru-RU" sz="3200" strike="noStrike" u="none">
              <a:solidFill>
                <a:srgbClr val="000000"/>
              </a:solidFill>
              <a:uFillTx/>
              <a:latin typeface="Calibri"/>
            </a:endParaRPr>
          </a:p>
        </p:txBody>
      </p:sp>
      <p:sp>
        <p:nvSpPr>
          <p:cNvPr id="42" name="Прямоугольник 9"/>
          <p:cNvSpPr/>
          <p:nvPr/>
        </p:nvSpPr>
        <p:spPr>
          <a:xfrm>
            <a:off x="1882800" y="1819440"/>
            <a:ext cx="9499680" cy="3020040"/>
          </a:xfrm>
          <a:prstGeom prst="rect">
            <a:avLst/>
          </a:prstGeom>
          <a:noFill/>
          <a:ln w="0">
            <a:noFill/>
          </a:ln>
        </p:spPr>
        <p:style>
          <a:lnRef idx="0"/>
          <a:fillRef idx="0"/>
          <a:effectRef idx="0"/>
          <a:fontRef idx="minor"/>
        </p:style>
        <p:txBody>
          <a:bodyPr lIns="90000" rIns="90000" tIns="46800" bIns="46800" anchor="t">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       </a:t>
            </a:r>
            <a:r>
              <a:rPr b="1" lang="kk-KZ" sz="3200" strike="noStrike" u="none">
                <a:solidFill>
                  <a:srgbClr val="000000"/>
                </a:solidFill>
                <a:uFillTx/>
                <a:latin typeface="Times New Roman"/>
                <a:ea typeface="Times New Roman"/>
              </a:rPr>
              <a:t>Бүгінгі сабақта: </a:t>
            </a:r>
            <a:endParaRPr b="0" lang="ru-RU" sz="3200" strike="noStrike" u="none">
              <a:solidFill>
                <a:srgbClr val="000000"/>
              </a:solidFill>
              <a:uFillTx/>
              <a:latin typeface="Calibri"/>
            </a:endParaRPr>
          </a:p>
          <a:p>
            <a:pPr algn="just">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Шығармадан  алынған үзінділердегі  көркемдегіш құралдардың қолданысына  талдау жасайсыз. </a:t>
            </a:r>
            <a:endParaRPr b="0" lang="ru-RU" sz="3200" strike="noStrike" u="none">
              <a:solidFill>
                <a:srgbClr val="000000"/>
              </a:solidFill>
              <a:uFillTx/>
              <a:latin typeface="Calibri"/>
            </a:endParaRPr>
          </a:p>
          <a:p>
            <a:pPr algn="just">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Автор стилін анықтап, баға бересіз.</a:t>
            </a:r>
            <a:endParaRPr b="0" lang="ru-RU" sz="3200" strike="noStrike" u="none">
              <a:solidFill>
                <a:srgbClr val="000000"/>
              </a:solidFill>
              <a:uFillTx/>
              <a:latin typeface="Calibri"/>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3" name="Рисунок 48" descr=""/>
          <p:cNvPicPr/>
          <p:nvPr/>
        </p:nvPicPr>
        <p:blipFill>
          <a:blip r:embed="rId1"/>
          <a:stretch/>
        </p:blipFill>
        <p:spPr>
          <a:xfrm>
            <a:off x="652320" y="7978680"/>
            <a:ext cx="200160" cy="203400"/>
          </a:xfrm>
          <a:prstGeom prst="rect">
            <a:avLst/>
          </a:prstGeom>
          <a:ln w="0">
            <a:noFill/>
          </a:ln>
        </p:spPr>
      </p:pic>
      <p:sp>
        <p:nvSpPr>
          <p:cNvPr id="4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pic>
        <p:nvPicPr>
          <p:cNvPr id="46" name="Схема 19" descr=""/>
          <p:cNvPicPr/>
          <p:nvPr/>
        </p:nvPicPr>
        <p:blipFill>
          <a:blip r:embed="rId2"/>
          <a:stretch/>
        </p:blipFill>
        <p:spPr>
          <a:xfrm>
            <a:off x="311040" y="189000"/>
            <a:ext cx="11453760" cy="6321240"/>
          </a:xfrm>
          <a:prstGeom prst="rect">
            <a:avLst/>
          </a:prstGeom>
          <a:ln w="0">
            <a:noFill/>
          </a:ln>
        </p:spPr>
      </p:pic>
      <p:sp>
        <p:nvSpPr>
          <p:cNvPr id="47" name="Скругленный прямоугольник 20"/>
          <p:cNvSpPr/>
          <p:nvPr/>
        </p:nvSpPr>
        <p:spPr>
          <a:xfrm>
            <a:off x="4830840" y="163440"/>
            <a:ext cx="7165800" cy="100980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құбылыстар мен заттардың атын атап, түсін түстемей, айрықша белгі-қасиеттеріне негіздей отырып ауыстыру тәсілі.</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48" name="Скругленный прямоугольник 21"/>
          <p:cNvSpPr/>
          <p:nvPr/>
        </p:nvSpPr>
        <p:spPr>
          <a:xfrm>
            <a:off x="4875120" y="1257480"/>
            <a:ext cx="7148520" cy="103500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екі ұдай нәрсені, құбылысты, ұғымды, сезімді қатар қойып, жұптап суреттеу.</a:t>
            </a:r>
            <a:endParaRPr b="0" lang="ru-RU" sz="2000" strike="noStrike" u="none">
              <a:solidFill>
                <a:srgbClr val="000000"/>
              </a:solidFill>
              <a:uFillTx/>
              <a:latin typeface="Calibri"/>
            </a:endParaRPr>
          </a:p>
        </p:txBody>
      </p:sp>
      <p:sp>
        <p:nvSpPr>
          <p:cNvPr id="49" name="Скругленный прямоугольник 22"/>
          <p:cNvSpPr/>
          <p:nvPr/>
        </p:nvSpPr>
        <p:spPr>
          <a:xfrm>
            <a:off x="4930920" y="2360520"/>
            <a:ext cx="7092720" cy="96048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шынайы өмір мен қиял-ғажайыптың шарпысуынан құрылатын көркемдік бейнелеу тәсілі.</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50" name="Скругленный прямоугольник 23"/>
          <p:cNvSpPr/>
          <p:nvPr/>
        </p:nvSpPr>
        <p:spPr>
          <a:xfrm>
            <a:off x="4960800" y="3411360"/>
            <a:ext cx="7048800" cy="92880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күлкі</a:t>
            </a:r>
            <a:r>
              <a:rPr b="0" lang="kk-KZ" sz="2000" strike="noStrike" u="sng">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етудің бір түрі, зілді кекесінмен әжуалау. </a:t>
            </a:r>
            <a:endParaRPr b="0" lang="ru-RU" sz="2000" strike="noStrike" u="none">
              <a:solidFill>
                <a:srgbClr val="000000"/>
              </a:solidFill>
              <a:uFillTx/>
              <a:latin typeface="Calibri"/>
            </a:endParaRPr>
          </a:p>
        </p:txBody>
      </p:sp>
      <p:sp>
        <p:nvSpPr>
          <p:cNvPr id="51" name="Скругленный прямоугольник 24"/>
          <p:cNvSpPr/>
          <p:nvPr/>
        </p:nvSpPr>
        <p:spPr>
          <a:xfrm>
            <a:off x="4991040" y="4376880"/>
            <a:ext cx="7000920" cy="100008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екі затты немесе құбылысты салыстыра отырып, әдеби көркемдеп айту. </a:t>
            </a:r>
            <a:endParaRPr b="0" lang="ru-RU" sz="2000" strike="noStrike" u="none">
              <a:solidFill>
                <a:srgbClr val="000000"/>
              </a:solidFill>
              <a:uFillTx/>
              <a:latin typeface="Calibri"/>
            </a:endParaRPr>
          </a:p>
        </p:txBody>
      </p:sp>
      <p:sp>
        <p:nvSpPr>
          <p:cNvPr id="52" name="Скругленный прямоугольник 25"/>
          <p:cNvSpPr/>
          <p:nvPr/>
        </p:nvSpPr>
        <p:spPr>
          <a:xfrm>
            <a:off x="5019840" y="5443560"/>
            <a:ext cx="7002360" cy="1039680"/>
          </a:xfrm>
          <a:prstGeom prst="roundRect">
            <a:avLst>
              <a:gd name="adj" fmla="val 16667"/>
            </a:avLst>
          </a:prstGeom>
          <a:solidFill>
            <a:srgbClr val="ffffff"/>
          </a:solidFill>
          <a:ln w="1260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бір зат пен екінші затты ұқсастығына байланысты ауыстырып айту.</a:t>
            </a:r>
            <a:endParaRPr b="0" lang="ru-RU" sz="2000" strike="noStrike" u="none">
              <a:solidFill>
                <a:srgbClr val="000000"/>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3" name="Рисунок 48" descr=""/>
          <p:cNvPicPr/>
          <p:nvPr/>
        </p:nvPicPr>
        <p:blipFill>
          <a:blip r:embed="rId1"/>
          <a:stretch/>
        </p:blipFill>
        <p:spPr>
          <a:xfrm>
            <a:off x="652320" y="7978680"/>
            <a:ext cx="200160" cy="203400"/>
          </a:xfrm>
          <a:prstGeom prst="rect">
            <a:avLst/>
          </a:prstGeom>
          <a:ln w="0">
            <a:noFill/>
          </a:ln>
        </p:spPr>
      </p:pic>
      <p:sp>
        <p:nvSpPr>
          <p:cNvPr id="5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57" name="Google Shape;77;p1"/>
          <p:cNvCxnSpPr/>
          <p:nvPr/>
        </p:nvCxnSpPr>
        <p:spPr>
          <a:xfrm>
            <a:off x="4476240" y="6619680"/>
            <a:ext cx="7465320" cy="27720"/>
          </a:xfrm>
          <a:prstGeom prst="straightConnector1">
            <a:avLst/>
          </a:prstGeom>
          <a:ln w="57240">
            <a:solidFill>
              <a:srgbClr val="33cccc"/>
            </a:solidFill>
            <a:miter/>
          </a:ln>
        </p:spPr>
      </p:cxnSp>
      <p:cxnSp>
        <p:nvCxnSpPr>
          <p:cNvPr id="58" name="Google Shape;78;p1"/>
          <p:cNvCxnSpPr/>
          <p:nvPr/>
        </p:nvCxnSpPr>
        <p:spPr>
          <a:xfrm>
            <a:off x="4954680" y="6400800"/>
            <a:ext cx="6496560" cy="2160"/>
          </a:xfrm>
          <a:prstGeom prst="straightConnector1">
            <a:avLst/>
          </a:prstGeom>
          <a:ln w="38160">
            <a:solidFill>
              <a:srgbClr val="4472c4"/>
            </a:solidFill>
            <a:miter/>
          </a:ln>
        </p:spPr>
      </p:cxnSp>
      <p:sp>
        <p:nvSpPr>
          <p:cNvPr id="59"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1-т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60" name="Rectangle 10"/>
          <p:cNvSpPr/>
          <p:nvPr/>
        </p:nvSpPr>
        <p:spPr>
          <a:xfrm>
            <a:off x="2460600" y="861840"/>
            <a:ext cx="9468000" cy="825480"/>
          </a:xfrm>
          <a:prstGeom prst="rect">
            <a:avLst/>
          </a:prstGeom>
          <a:noFill/>
          <a:ln w="0">
            <a:noFill/>
          </a:ln>
        </p:spPr>
        <p:style>
          <a:lnRef idx="0"/>
          <a:fillRef idx="0"/>
          <a:effectRef idx="0"/>
          <a:fontRef idx="minor"/>
        </p:style>
        <p:txBody>
          <a:bodyPr lIns="90000" rIns="90000" tIns="46800" bIns="46800" anchor="ctr">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Үзіндіден көркемдегіш құралдарды тауып,  атауымен, дәлелдермен сәйкестендіріңіз. </a:t>
            </a:r>
            <a:endParaRPr b="0" lang="ru-RU" sz="2400" strike="noStrike" u="none">
              <a:solidFill>
                <a:srgbClr val="000000"/>
              </a:solidFill>
              <a:uFillTx/>
              <a:latin typeface="Calibri"/>
            </a:endParaRPr>
          </a:p>
        </p:txBody>
      </p:sp>
      <p:sp>
        <p:nvSpPr>
          <p:cNvPr id="61" name="Прямоугольник 11"/>
          <p:cNvSpPr/>
          <p:nvPr/>
        </p:nvSpPr>
        <p:spPr>
          <a:xfrm>
            <a:off x="5418000" y="3087720"/>
            <a:ext cx="6127920" cy="1922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0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үзіндіні түсініп оқиды;</a:t>
            </a:r>
            <a:endParaRPr b="0" lang="ru-RU" sz="2400" strike="noStrike" u="none">
              <a:solidFill>
                <a:srgbClr val="000000"/>
              </a:solidFill>
              <a:uFillTx/>
              <a:latin typeface="Calibri"/>
            </a:endParaRPr>
          </a:p>
          <a:p>
            <a:pPr>
              <a:lnSpc>
                <a:spcPct val="10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үзіндіден көркемдегіш құралдарды табады;</a:t>
            </a:r>
            <a:endParaRPr b="0" lang="ru-RU" sz="2400" strike="noStrike" u="none">
              <a:solidFill>
                <a:srgbClr val="000000"/>
              </a:solidFill>
              <a:uFillTx/>
              <a:latin typeface="Calibri"/>
            </a:endParaRPr>
          </a:p>
          <a:p>
            <a:pPr>
              <a:lnSpc>
                <a:spcPct val="10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көркемдегіш құралдарды   атауымен, дәлелдермен сәйкестендіреді.</a:t>
            </a:r>
            <a:endParaRPr b="0" lang="ru-RU" sz="2400" strike="noStrike" u="none">
              <a:solidFill>
                <a:srgbClr val="000000"/>
              </a:solidFill>
              <a:uFillTx/>
              <a:latin typeface="Calibri"/>
            </a:endParaRPr>
          </a:p>
        </p:txBody>
      </p:sp>
      <p:sp>
        <p:nvSpPr>
          <p:cNvPr id="62" name="Загнутый угол 12"/>
          <p:cNvSpPr/>
          <p:nvPr/>
        </p:nvSpPr>
        <p:spPr>
          <a:xfrm>
            <a:off x="668160" y="1638360"/>
            <a:ext cx="4381560" cy="5049720"/>
          </a:xfrm>
          <a:prstGeom prst="foldedCorner">
            <a:avLst>
              <a:gd name="adj" fmla="val 16666"/>
            </a:avLst>
          </a:prstGeom>
          <a:solidFill>
            <a:srgbClr val="ffffff"/>
          </a:solidFill>
          <a:ln w="38160">
            <a:solidFill>
              <a:srgbClr val="5b9bd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Жеті жұрт көшіп кеткен соң,</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Атамыз қазақ баласы</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Конып, мекен еткен жер.</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Мыңнан-мыңнан жылқы айдап,</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Жүзден-жүзден нар байлап,</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Дәулеті қалың біткен жер...</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...Ақ борықтай иілген,</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Кейінгі туған баланың</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Ұстай ма деп білегін,</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Шая ма деп жүрегін,</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Шашын, мұртын қойдырып,</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Ащы суға тойдырып,</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Бұза ма деп реңін.</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Адыра қалғыр заманның</a:t>
            </a:r>
            <a:endParaRPr b="0" lang="ru-RU" sz="2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100" strike="noStrike" u="none">
                <a:solidFill>
                  <a:srgbClr val="000000"/>
                </a:solidFill>
                <a:uFillTx/>
                <a:latin typeface="Times New Roman"/>
                <a:ea typeface="Times New Roman"/>
              </a:rPr>
              <a:t>   </a:t>
            </a:r>
            <a:r>
              <a:rPr b="0" lang="kk-KZ" sz="2100" strike="noStrike" u="none">
                <a:solidFill>
                  <a:srgbClr val="000000"/>
                </a:solidFill>
                <a:uFillTx/>
                <a:latin typeface="Times New Roman"/>
                <a:ea typeface="Times New Roman"/>
              </a:rPr>
              <a:t>Мен жаратпаймын сүреңін!..</a:t>
            </a:r>
            <a:endParaRPr b="0" lang="ru-RU" sz="21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1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3" name="Рисунок 48" descr=""/>
          <p:cNvPicPr/>
          <p:nvPr/>
        </p:nvPicPr>
        <p:blipFill>
          <a:blip r:embed="rId1"/>
          <a:stretch/>
        </p:blipFill>
        <p:spPr>
          <a:xfrm>
            <a:off x="652320" y="7978680"/>
            <a:ext cx="200160" cy="203400"/>
          </a:xfrm>
          <a:prstGeom prst="rect">
            <a:avLst/>
          </a:prstGeom>
          <a:ln w="0">
            <a:noFill/>
          </a:ln>
        </p:spPr>
      </p:pic>
      <p:sp>
        <p:nvSpPr>
          <p:cNvPr id="6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6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67"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1-т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68" name="Oval 24"/>
          <p:cNvSpPr/>
          <p:nvPr/>
        </p:nvSpPr>
        <p:spPr>
          <a:xfrm>
            <a:off x="2165400" y="49320"/>
            <a:ext cx="12996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9" name="Oval 23"/>
          <p:cNvSpPr/>
          <p:nvPr/>
        </p:nvSpPr>
        <p:spPr>
          <a:xfrm>
            <a:off x="1305000" y="49320"/>
            <a:ext cx="12996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0" name="Oval 22"/>
          <p:cNvSpPr/>
          <p:nvPr/>
        </p:nvSpPr>
        <p:spPr>
          <a:xfrm>
            <a:off x="-49320" y="4932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1" name="Oval 21"/>
          <p:cNvSpPr/>
          <p:nvPr/>
        </p:nvSpPr>
        <p:spPr>
          <a:xfrm>
            <a:off x="484200" y="4932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2" name="Oval 20"/>
          <p:cNvSpPr/>
          <p:nvPr/>
        </p:nvSpPr>
        <p:spPr>
          <a:xfrm>
            <a:off x="2155680" y="2232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3" name="Oval 19"/>
          <p:cNvSpPr/>
          <p:nvPr/>
        </p:nvSpPr>
        <p:spPr>
          <a:xfrm>
            <a:off x="1380960" y="2232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4" name="Oval 18"/>
          <p:cNvSpPr/>
          <p:nvPr/>
        </p:nvSpPr>
        <p:spPr>
          <a:xfrm>
            <a:off x="-49320" y="9360"/>
            <a:ext cx="130320" cy="14004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5" name="Oval 17"/>
          <p:cNvSpPr/>
          <p:nvPr/>
        </p:nvSpPr>
        <p:spPr>
          <a:xfrm>
            <a:off x="-57240" y="2232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6" name="Oval 16"/>
          <p:cNvSpPr/>
          <p:nvPr/>
        </p:nvSpPr>
        <p:spPr>
          <a:xfrm>
            <a:off x="2155680" y="6516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7" name="Oval 15"/>
          <p:cNvSpPr/>
          <p:nvPr/>
        </p:nvSpPr>
        <p:spPr>
          <a:xfrm>
            <a:off x="1380960" y="6516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8" name="Oval 14"/>
          <p:cNvSpPr/>
          <p:nvPr/>
        </p:nvSpPr>
        <p:spPr>
          <a:xfrm>
            <a:off x="-49320" y="6516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9" name="Oval 13"/>
          <p:cNvSpPr/>
          <p:nvPr/>
        </p:nvSpPr>
        <p:spPr>
          <a:xfrm>
            <a:off x="-57240" y="6516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0" name="Oval 12"/>
          <p:cNvSpPr/>
          <p:nvPr/>
        </p:nvSpPr>
        <p:spPr>
          <a:xfrm>
            <a:off x="2224080" y="3636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1" name="Oval 11"/>
          <p:cNvSpPr/>
          <p:nvPr/>
        </p:nvSpPr>
        <p:spPr>
          <a:xfrm>
            <a:off x="1380960" y="3636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2" name="Oval 10"/>
          <p:cNvSpPr/>
          <p:nvPr/>
        </p:nvSpPr>
        <p:spPr>
          <a:xfrm>
            <a:off x="-49320" y="36360"/>
            <a:ext cx="13032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3" name="Oval 9"/>
          <p:cNvSpPr/>
          <p:nvPr/>
        </p:nvSpPr>
        <p:spPr>
          <a:xfrm>
            <a:off x="14400" y="36360"/>
            <a:ext cx="129960" cy="139680"/>
          </a:xfrm>
          <a:prstGeom prst="ellipse">
            <a:avLst/>
          </a:prstGeom>
          <a:solidFill>
            <a:srgbClr val="4472c4"/>
          </a:solidFill>
          <a:ln w="127080">
            <a:solidFill>
              <a:srgbClr val="4472c4"/>
            </a:solidFill>
            <a:miter/>
          </a:ln>
        </p:spPr>
        <p:style>
          <a:lnRef idx="0"/>
          <a:fillRef idx="0"/>
          <a:effectRef idx="0"/>
          <a:fontRef idx="minor"/>
        </p:style>
        <p:txBody>
          <a:bodyPr lIns="90000" rIns="90000" tIns="46800" bIns="46800" anchor="t">
            <a:normAutofit fontScale="25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84" name="Picture 26" descr=""/>
          <p:cNvPicPr/>
          <p:nvPr/>
        </p:nvPicPr>
        <p:blipFill>
          <a:blip r:embed="rId2"/>
          <a:srcRect l="23812" t="25748" r="20702" b="11196"/>
          <a:stretch/>
        </p:blipFill>
        <p:spPr>
          <a:xfrm>
            <a:off x="1665360" y="1023840"/>
            <a:ext cx="8966160" cy="5729400"/>
          </a:xfrm>
          <a:prstGeom prst="rect">
            <a:avLst/>
          </a:prstGeom>
          <a:ln w="0">
            <a:noFill/>
          </a:ln>
        </p:spPr>
      </p:pic>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5" name="Рисунок 48" descr=""/>
          <p:cNvPicPr/>
          <p:nvPr/>
        </p:nvPicPr>
        <p:blipFill>
          <a:blip r:embed="rId1"/>
          <a:stretch/>
        </p:blipFill>
        <p:spPr>
          <a:xfrm>
            <a:off x="652320" y="7978680"/>
            <a:ext cx="200160" cy="203400"/>
          </a:xfrm>
          <a:prstGeom prst="rect">
            <a:avLst/>
          </a:prstGeom>
          <a:ln w="0">
            <a:noFill/>
          </a:ln>
        </p:spPr>
      </p:pic>
      <p:sp>
        <p:nvSpPr>
          <p:cNvPr id="8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89"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pic>
        <p:nvPicPr>
          <p:cNvPr id="90" name="Picture 9" descr=""/>
          <p:cNvPicPr/>
          <p:nvPr/>
        </p:nvPicPr>
        <p:blipFill>
          <a:blip r:embed="rId2"/>
          <a:srcRect l="23706" t="26122" r="20071" b="11009"/>
          <a:stretch/>
        </p:blipFill>
        <p:spPr>
          <a:xfrm>
            <a:off x="1270080" y="963720"/>
            <a:ext cx="9375840" cy="5894280"/>
          </a:xfrm>
          <a:prstGeom prst="rect">
            <a:avLst/>
          </a:prstGeom>
          <a:ln w="0">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1" name="Рисунок 48" descr=""/>
          <p:cNvPicPr/>
          <p:nvPr/>
        </p:nvPicPr>
        <p:blipFill>
          <a:blip r:embed="rId1"/>
          <a:stretch/>
        </p:blipFill>
        <p:spPr>
          <a:xfrm>
            <a:off x="652320" y="7978680"/>
            <a:ext cx="200160" cy="203400"/>
          </a:xfrm>
          <a:prstGeom prst="rect">
            <a:avLst/>
          </a:prstGeom>
          <a:ln w="0">
            <a:noFill/>
          </a:ln>
        </p:spPr>
      </p:pic>
      <p:sp>
        <p:nvSpPr>
          <p:cNvPr id="9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9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5" name="Google Shape;77;p1"/>
          <p:cNvCxnSpPr/>
          <p:nvPr/>
        </p:nvCxnSpPr>
        <p:spPr>
          <a:xfrm>
            <a:off x="212400" y="6621120"/>
            <a:ext cx="11729160" cy="26280"/>
          </a:xfrm>
          <a:prstGeom prst="straightConnector1">
            <a:avLst/>
          </a:prstGeom>
          <a:ln w="57240">
            <a:solidFill>
              <a:srgbClr val="33cccc"/>
            </a:solidFill>
            <a:miter/>
          </a:ln>
        </p:spPr>
      </p:cxnSp>
      <p:cxnSp>
        <p:nvCxnSpPr>
          <p:cNvPr id="96" name="Google Shape;78;p1"/>
          <p:cNvCxnSpPr/>
          <p:nvPr/>
        </p:nvCxnSpPr>
        <p:spPr>
          <a:xfrm>
            <a:off x="757080" y="6364080"/>
            <a:ext cx="10694160" cy="37080"/>
          </a:xfrm>
          <a:prstGeom prst="straightConnector1">
            <a:avLst/>
          </a:prstGeom>
          <a:ln w="38160">
            <a:solidFill>
              <a:srgbClr val="4472c4"/>
            </a:solidFill>
            <a:miter/>
          </a:ln>
        </p:spPr>
      </p:cxnSp>
      <p:sp>
        <p:nvSpPr>
          <p:cNvPr id="97"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2-т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98" name="Rectangle 10"/>
          <p:cNvSpPr/>
          <p:nvPr/>
        </p:nvSpPr>
        <p:spPr>
          <a:xfrm>
            <a:off x="1246320" y="1218600"/>
            <a:ext cx="10685160" cy="119124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Шығармадан  алынған үзінділердегі  көркемдегіш құралдардың қолданысына  талдау жасаңыз.</a:t>
            </a:r>
            <a:endParaRPr b="0" lang="ru-RU" sz="2400" strike="noStrike" u="none">
              <a:solidFill>
                <a:srgbClr val="000000"/>
              </a:solidFill>
              <a:uFillTx/>
              <a:latin typeface="Calibri"/>
            </a:endParaRPr>
          </a:p>
        </p:txBody>
      </p:sp>
      <p:sp>
        <p:nvSpPr>
          <p:cNvPr id="99" name="Прямоугольник 12"/>
          <p:cNvSpPr/>
          <p:nvPr/>
        </p:nvSpPr>
        <p:spPr>
          <a:xfrm>
            <a:off x="2630520" y="3619440"/>
            <a:ext cx="8219880" cy="1739880"/>
          </a:xfrm>
          <a:prstGeom prst="rect">
            <a:avLst/>
          </a:prstGeom>
          <a:noFill/>
          <a:ln w="0">
            <a:noFill/>
          </a:ln>
        </p:spPr>
        <p:style>
          <a:lnRef idx="0"/>
          <a:fillRef idx="0"/>
          <a:effectRef idx="0"/>
          <a:fontRef idx="minor"/>
        </p:style>
        <p:txBody>
          <a:bodyPr lIns="90000" rIns="90000" tIns="46800" bIns="46800" anchor="t">
            <a:spAutoFit/>
          </a:bodyPr>
          <a:p>
            <a:pP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шығармадан  алынған үзіндіні оқиды;</a:t>
            </a:r>
            <a:endParaRPr b="0" lang="ru-RU" sz="2400" strike="noStrike" u="none">
              <a:solidFill>
                <a:srgbClr val="000000"/>
              </a:solidFill>
              <a:uFillTx/>
              <a:latin typeface="Calibri"/>
            </a:endParaRPr>
          </a:p>
          <a:p>
            <a:pPr>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көркемдегіш құралдардың қолданысына  талдау жасайды.</a:t>
            </a:r>
            <a:endParaRPr b="0" lang="ru-RU" sz="24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6525</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Huawei</cp:lastModifiedBy>
  <cp:lastPrinted>2020-03-24T14:36:16Z</cp:lastPrinted>
  <dcterms:modified xsi:type="dcterms:W3CDTF">2024-10-29T13:40:35Z</dcterms:modified>
  <cp:revision>466</cp:revision>
  <dc:subject/>
  <dc:title>Презентация PowerPoint</dc:title>
</cp:coreProperties>
</file>