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2.png" ContentType="image/png"/>
  <Override PartName="/ppt/media/image3.png" ContentType="image/png"/>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16560F6C-3918-4F16-B6CA-0D6B63C5DA0E}"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C57C2E1-88BA-4789-ADF1-E7A3B36CFB6C}"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png"/><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757080" y="3716280"/>
            <a:ext cx="10694160" cy="37440"/>
          </a:xfrm>
          <a:prstGeom prst="straightConnector1">
            <a:avLst/>
          </a:prstGeom>
          <a:ln w="57240">
            <a:solidFill>
              <a:srgbClr val="4472c4"/>
            </a:solidFill>
            <a:miter/>
          </a:ln>
        </p:spPr>
      </p:cxnSp>
      <p:sp>
        <p:nvSpPr>
          <p:cNvPr id="11" name="TextBox 25"/>
          <p:cNvSpPr/>
          <p:nvPr/>
        </p:nvSpPr>
        <p:spPr>
          <a:xfrm>
            <a:off x="873000" y="3753000"/>
            <a:ext cx="477684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000000"/>
                </a:solidFill>
                <a:uFillTx/>
                <a:latin typeface="Times New Roman"/>
                <a:ea typeface="Times New Roman"/>
              </a:rPr>
              <a:t>Сабақтың тақырыбы:</a:t>
            </a:r>
            <a:endParaRPr b="0" lang="ru-RU" sz="3200" strike="noStrike" u="none">
              <a:solidFill>
                <a:srgbClr val="000000"/>
              </a:solidFill>
              <a:uFillTx/>
              <a:latin typeface="Calibri"/>
            </a:endParaRPr>
          </a:p>
        </p:txBody>
      </p:sp>
      <p:sp>
        <p:nvSpPr>
          <p:cNvPr id="12" name="TextBox 9"/>
          <p:cNvSpPr/>
          <p:nvPr/>
        </p:nvSpPr>
        <p:spPr>
          <a:xfrm>
            <a:off x="5437080" y="0"/>
            <a:ext cx="6728040" cy="10695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ҚАЗАҚ ТІЛІ МЕН ӘДЕБИЕТІ (Т1)</a:t>
            </a:r>
            <a:endParaRPr b="0" lang="ru-RU" sz="32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8-СЫНЫП</a:t>
            </a:r>
            <a:endParaRPr b="0" lang="ru-RU" sz="3200" strike="noStrike" u="none">
              <a:solidFill>
                <a:srgbClr val="000000"/>
              </a:solidFill>
              <a:uFillTx/>
              <a:latin typeface="Calibri"/>
            </a:endParaRPr>
          </a:p>
        </p:txBody>
      </p:sp>
      <p:sp>
        <p:nvSpPr>
          <p:cNvPr id="13" name="TextBox 1"/>
          <p:cNvSpPr/>
          <p:nvPr/>
        </p:nvSpPr>
        <p:spPr>
          <a:xfrm>
            <a:off x="633240" y="210960"/>
            <a:ext cx="352944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Бөлім тақырыбы:</a:t>
            </a:r>
            <a:endParaRPr b="0" lang="ru-RU" sz="3200" strike="noStrike" u="none">
              <a:solidFill>
                <a:srgbClr val="000000"/>
              </a:solidFill>
              <a:uFillTx/>
              <a:latin typeface="Calibri"/>
            </a:endParaRPr>
          </a:p>
        </p:txBody>
      </p:sp>
      <p:sp>
        <p:nvSpPr>
          <p:cNvPr id="14" name="TextBox 25"/>
          <p:cNvSpPr/>
          <p:nvPr/>
        </p:nvSpPr>
        <p:spPr>
          <a:xfrm>
            <a:off x="1805040" y="4600440"/>
            <a:ext cx="978228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Times New Roman"/>
                <a:ea typeface="Times New Roman"/>
              </a:rPr>
              <a:t>Мұрат Мөңкеұлы – эпик ақын. «Үш қиян» толғауы </a:t>
            </a:r>
            <a:endParaRPr b="0" lang="ru-RU" sz="3200" strike="noStrike" u="none">
              <a:solidFill>
                <a:srgbClr val="000000"/>
              </a:solidFill>
              <a:uFillTx/>
              <a:latin typeface="Calibri"/>
            </a:endParaRPr>
          </a:p>
        </p:txBody>
      </p:sp>
      <p:sp>
        <p:nvSpPr>
          <p:cNvPr id="15" name="TextBox 25"/>
          <p:cNvSpPr/>
          <p:nvPr/>
        </p:nvSpPr>
        <p:spPr>
          <a:xfrm>
            <a:off x="1911240" y="1531800"/>
            <a:ext cx="921240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Times New Roman"/>
                <a:ea typeface="Times New Roman"/>
              </a:rPr>
              <a:t>Көркем әдебиет және эпикалық сарын</a:t>
            </a:r>
            <a:endParaRPr b="0" lang="ru-RU" sz="3200" strike="noStrike" u="none">
              <a:solidFill>
                <a:srgbClr val="000000"/>
              </a:solidFill>
              <a:uFillTx/>
              <a:latin typeface="Calibri"/>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7" name="Рисунок 48" descr=""/>
          <p:cNvPicPr/>
          <p:nvPr/>
        </p:nvPicPr>
        <p:blipFill>
          <a:blip r:embed="rId1"/>
          <a:stretch/>
        </p:blipFill>
        <p:spPr>
          <a:xfrm>
            <a:off x="652320" y="7978680"/>
            <a:ext cx="200160" cy="203400"/>
          </a:xfrm>
          <a:prstGeom prst="rect">
            <a:avLst/>
          </a:prstGeom>
          <a:ln w="0">
            <a:noFill/>
          </a:ln>
        </p:spPr>
      </p:pic>
      <p:sp>
        <p:nvSpPr>
          <p:cNvPr id="88"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89"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9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91" name="Google Shape;77;p1"/>
          <p:cNvCxnSpPr/>
          <p:nvPr/>
        </p:nvCxnSpPr>
        <p:spPr>
          <a:xfrm>
            <a:off x="212400" y="6621120"/>
            <a:ext cx="11729160" cy="26280"/>
          </a:xfrm>
          <a:prstGeom prst="straightConnector1">
            <a:avLst/>
          </a:prstGeom>
          <a:ln w="57240">
            <a:solidFill>
              <a:srgbClr val="33cccc"/>
            </a:solidFill>
            <a:miter/>
          </a:ln>
        </p:spPr>
      </p:cxnSp>
      <p:cxnSp>
        <p:nvCxnSpPr>
          <p:cNvPr id="92" name="Google Shape;78;p1"/>
          <p:cNvCxnSpPr/>
          <p:nvPr/>
        </p:nvCxnSpPr>
        <p:spPr>
          <a:xfrm>
            <a:off x="757080" y="6364080"/>
            <a:ext cx="10694160" cy="37080"/>
          </a:xfrm>
          <a:prstGeom prst="straightConnector1">
            <a:avLst/>
          </a:prstGeom>
          <a:ln w="38160">
            <a:solidFill>
              <a:srgbClr val="4472c4"/>
            </a:solidFill>
            <a:miter/>
          </a:ln>
        </p:spPr>
      </p:cxnSp>
      <p:sp>
        <p:nvSpPr>
          <p:cNvPr id="93"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3-т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sp>
        <p:nvSpPr>
          <p:cNvPr id="94" name="Rectangle 10"/>
          <p:cNvSpPr/>
          <p:nvPr/>
        </p:nvSpPr>
        <p:spPr>
          <a:xfrm>
            <a:off x="1096920" y="918720"/>
            <a:ext cx="10685520" cy="1191240"/>
          </a:xfrm>
          <a:prstGeom prst="rect">
            <a:avLst/>
          </a:prstGeom>
          <a:noFill/>
          <a:ln w="0">
            <a:noFill/>
          </a:ln>
        </p:spPr>
        <p:style>
          <a:lnRef idx="0"/>
          <a:fillRef idx="0"/>
          <a:effectRef idx="0"/>
          <a:fontRef idx="minor"/>
        </p:style>
        <p:txBody>
          <a:bodyPr lIns="90000" rIns="90000" tIns="46800" bIns="46800" anchor="ctr">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Толғауда алынған үзіндіде Асанқайғы, Қазтуған, Орақ, Мамай, Телағыс есімдері қандай себеппен айтылады? Халықтың мұң-қайғысын жырлауда олардың қандай қатысы бар? Өз жауабыңызды ұсыныңыз.</a:t>
            </a:r>
            <a:endParaRPr b="0" lang="ru-RU" sz="2400" strike="noStrike" u="none">
              <a:solidFill>
                <a:srgbClr val="000000"/>
              </a:solidFill>
              <a:uFillTx/>
              <a:latin typeface="Calibri"/>
            </a:endParaRPr>
          </a:p>
        </p:txBody>
      </p:sp>
      <p:sp>
        <p:nvSpPr>
          <p:cNvPr id="95" name="Прямоугольник 12"/>
          <p:cNvSpPr/>
          <p:nvPr/>
        </p:nvSpPr>
        <p:spPr>
          <a:xfrm>
            <a:off x="5864400" y="4002120"/>
            <a:ext cx="609588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Дескрипторы:</a:t>
            </a:r>
            <a:endParaRPr b="0" lang="ru-RU" sz="2400" strike="noStrike" u="none">
              <a:solidFill>
                <a:srgbClr val="000000"/>
              </a:solidFill>
              <a:uFillTx/>
              <a:latin typeface="Calibri"/>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үзіндіні  түсініп оқиды;</a:t>
            </a:r>
            <a:endParaRPr b="0" lang="ru-RU" sz="2400" strike="noStrike" u="none">
              <a:solidFill>
                <a:srgbClr val="000000"/>
              </a:solidFill>
              <a:uFillTx/>
              <a:latin typeface="Calibri"/>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үзіндідегі тарихи тұлға есімдерінің айтылу себебін анықтайды;</a:t>
            </a:r>
            <a:endParaRPr b="0" lang="ru-RU" sz="2400" strike="noStrike" u="none">
              <a:solidFill>
                <a:srgbClr val="000000"/>
              </a:solidFill>
              <a:uFillTx/>
              <a:latin typeface="Calibri"/>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өз жауабын ұсынады.</a:t>
            </a:r>
            <a:endParaRPr b="0" lang="ru-RU" sz="2400" strike="noStrike" u="none">
              <a:solidFill>
                <a:srgbClr val="000000"/>
              </a:solidFill>
              <a:uFillTx/>
              <a:latin typeface="Calibri"/>
            </a:endParaRPr>
          </a:p>
        </p:txBody>
      </p:sp>
      <p:sp>
        <p:nvSpPr>
          <p:cNvPr id="96" name="Вертикальный свиток 13"/>
          <p:cNvSpPr/>
          <p:nvPr/>
        </p:nvSpPr>
        <p:spPr>
          <a:xfrm>
            <a:off x="219240" y="2292480"/>
            <a:ext cx="5430600" cy="3671640"/>
          </a:xfrm>
          <a:prstGeom prst="verticalScroll">
            <a:avLst>
              <a:gd name="adj" fmla="val 12500"/>
            </a:avLst>
          </a:prstGeom>
          <a:solidFill>
            <a:srgbClr val="ffffff"/>
          </a:solidFill>
          <a:ln w="38160">
            <a:solidFill>
              <a:srgbClr val="4472c4"/>
            </a:solidFill>
            <a:miter/>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Қайырсыз неге десеңіз,</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Асанқайғы, Қазтуған,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Орақ, Мамай, Телағыс </a:t>
            </a:r>
            <a:r>
              <a:rPr b="0" lang="kk-KZ" sz="2400" strike="noStrike" u="none">
                <a:solidFill>
                  <a:srgbClr val="000000"/>
                </a:solidFill>
                <a:uFillTx/>
                <a:latin typeface="Calibri"/>
                <a:ea typeface="Times New Roman"/>
              </a:rPr>
              <a:t>–</a:t>
            </a:r>
            <a:r>
              <a:rPr b="0" lang="kk-KZ"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Қалған екен солардан.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Біз де бір сондай болармыз,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Артық па едік олардан?!</a:t>
            </a:r>
            <a:endParaRPr b="0" lang="ru-RU" sz="2400" strike="noStrike" u="none">
              <a:solidFill>
                <a:srgbClr val="000000"/>
              </a:solidFill>
              <a:uFillTx/>
              <a:latin typeface="Calibri"/>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7" name="Рисунок 48" descr=""/>
          <p:cNvPicPr/>
          <p:nvPr/>
        </p:nvPicPr>
        <p:blipFill>
          <a:blip r:embed="rId1"/>
          <a:stretch/>
        </p:blipFill>
        <p:spPr>
          <a:xfrm>
            <a:off x="652320" y="7978680"/>
            <a:ext cx="200160" cy="203400"/>
          </a:xfrm>
          <a:prstGeom prst="rect">
            <a:avLst/>
          </a:prstGeom>
          <a:ln w="0">
            <a:noFill/>
          </a:ln>
        </p:spPr>
      </p:pic>
      <p:sp>
        <p:nvSpPr>
          <p:cNvPr id="98" name="object 2"/>
          <p:cNvSpPr/>
          <p:nvPr/>
        </p:nvSpPr>
        <p:spPr>
          <a:xfrm>
            <a:off x="0" y="0"/>
            <a:ext cx="12190320" cy="977760"/>
          </a:xfrm>
          <a:custGeom>
            <a:avLst/>
            <a:gdLst>
              <a:gd name="textAreaLeft" fmla="*/ 0 w 12190320"/>
              <a:gd name="textAreaRight" fmla="*/ 12190680 w 1219032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99"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0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01" name="Google Shape;77;p1"/>
          <p:cNvCxnSpPr/>
          <p:nvPr/>
        </p:nvCxnSpPr>
        <p:spPr>
          <a:xfrm>
            <a:off x="212400" y="6621120"/>
            <a:ext cx="11729160" cy="26280"/>
          </a:xfrm>
          <a:prstGeom prst="straightConnector1">
            <a:avLst/>
          </a:prstGeom>
          <a:ln w="57240">
            <a:solidFill>
              <a:srgbClr val="33cccc"/>
            </a:solidFill>
            <a:miter/>
          </a:ln>
        </p:spPr>
      </p:cxnSp>
      <p:cxnSp>
        <p:nvCxnSpPr>
          <p:cNvPr id="102" name="Google Shape;78;p1"/>
          <p:cNvCxnSpPr/>
          <p:nvPr/>
        </p:nvCxnSpPr>
        <p:spPr>
          <a:xfrm>
            <a:off x="757080" y="6364080"/>
            <a:ext cx="10694160" cy="37080"/>
          </a:xfrm>
          <a:prstGeom prst="straightConnector1">
            <a:avLst/>
          </a:prstGeom>
          <a:ln w="38160">
            <a:solidFill>
              <a:srgbClr val="4472c4"/>
            </a:solidFill>
            <a:miter/>
          </a:ln>
        </p:spPr>
      </p:cxnSp>
      <p:sp>
        <p:nvSpPr>
          <p:cNvPr id="103" name="TextBox 8"/>
          <p:cNvSpPr/>
          <p:nvPr/>
        </p:nvSpPr>
        <p:spPr>
          <a:xfrm>
            <a:off x="795240" y="2062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Өзіңді тексер!</a:t>
            </a:r>
            <a:endParaRPr b="0" lang="ru-RU" sz="3200" strike="noStrike" u="none">
              <a:solidFill>
                <a:srgbClr val="000000"/>
              </a:solidFill>
              <a:uFillTx/>
              <a:latin typeface="Calibri"/>
            </a:endParaRPr>
          </a:p>
        </p:txBody>
      </p:sp>
      <p:sp>
        <p:nvSpPr>
          <p:cNvPr id="104" name="Rectangle 1"/>
          <p:cNvSpPr/>
          <p:nvPr/>
        </p:nvSpPr>
        <p:spPr>
          <a:xfrm>
            <a:off x="368280" y="1163160"/>
            <a:ext cx="11382480" cy="503172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Аталған адамдар тарихи тұлғалар. Асанқайғы мемлекет қайраткері, жырау болған. Еліне жайлы "жерұйық" іздеген бабамыз. Ол Керей мен Жәнібек хандардың кеңесшісі болған. Қазтуған жырау, ақын, тарихи тұлға. Оның толғаулары көбіне атамекен, туған ел жайында. Орақ, Мамай ноғайлы заманының батырлары. Ал Телағыс өте жауынгер, қайратты болып, он бес жасында жауға аттанған. Міне, осындай бабаларымыз жер үшін, атақоныс үшін күрескен. Біз де солар сияқты өз жерімізді сақтап қалу үшін аянбай күресуіміз керек деген ой айтады. Бабалардан қалған жер-бізге мұра, ол біздің атамекеніміз екендігін  осы ұлы бабалар арқылы жеткізген.</a:t>
            </a:r>
            <a:endParaRPr b="0" lang="ru-RU" sz="2400" strike="noStrike" u="none">
              <a:solidFill>
                <a:srgbClr val="000000"/>
              </a:solidFill>
              <a:uFillTx/>
              <a:latin typeface="Calibri"/>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5" name="Рисунок 48" descr=""/>
          <p:cNvPicPr/>
          <p:nvPr/>
        </p:nvPicPr>
        <p:blipFill>
          <a:blip r:embed="rId1"/>
          <a:stretch/>
        </p:blipFill>
        <p:spPr>
          <a:xfrm>
            <a:off x="652320" y="7978680"/>
            <a:ext cx="200160" cy="203400"/>
          </a:xfrm>
          <a:prstGeom prst="rect">
            <a:avLst/>
          </a:prstGeom>
          <a:ln w="0">
            <a:noFill/>
          </a:ln>
        </p:spPr>
      </p:pic>
      <p:sp>
        <p:nvSpPr>
          <p:cNvPr id="106" name="object 2"/>
          <p:cNvSpPr/>
          <p:nvPr/>
        </p:nvSpPr>
        <p:spPr>
          <a:xfrm>
            <a:off x="1440" y="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0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0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09" name="Google Shape;77;p1"/>
          <p:cNvCxnSpPr/>
          <p:nvPr/>
        </p:nvCxnSpPr>
        <p:spPr>
          <a:xfrm>
            <a:off x="212400" y="6621120"/>
            <a:ext cx="11729160" cy="26280"/>
          </a:xfrm>
          <a:prstGeom prst="straightConnector1">
            <a:avLst/>
          </a:prstGeom>
          <a:ln w="57240">
            <a:solidFill>
              <a:srgbClr val="33cccc"/>
            </a:solidFill>
            <a:miter/>
          </a:ln>
        </p:spPr>
      </p:cxnSp>
      <p:cxnSp>
        <p:nvCxnSpPr>
          <p:cNvPr id="110" name="Google Shape;78;p1"/>
          <p:cNvCxnSpPr/>
          <p:nvPr/>
        </p:nvCxnSpPr>
        <p:spPr>
          <a:xfrm>
            <a:off x="757080" y="6364080"/>
            <a:ext cx="10694160" cy="37080"/>
          </a:xfrm>
          <a:prstGeom prst="straightConnector1">
            <a:avLst/>
          </a:prstGeom>
          <a:ln w="38160">
            <a:solidFill>
              <a:srgbClr val="4472c4"/>
            </a:solidFill>
            <a:miter/>
          </a:ln>
        </p:spPr>
      </p:cxnSp>
      <p:sp>
        <p:nvSpPr>
          <p:cNvPr id="111" name="TextBox 8"/>
          <p:cNvSpPr/>
          <p:nvPr/>
        </p:nvSpPr>
        <p:spPr>
          <a:xfrm>
            <a:off x="1474920" y="217440"/>
            <a:ext cx="653724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Сабақты бекіту</a:t>
            </a:r>
            <a:endParaRPr b="0" lang="ru-RU" sz="3200" strike="noStrike" u="none">
              <a:solidFill>
                <a:srgbClr val="000000"/>
              </a:solidFill>
              <a:uFillTx/>
              <a:latin typeface="Calibri"/>
            </a:endParaRPr>
          </a:p>
        </p:txBody>
      </p:sp>
      <p:sp>
        <p:nvSpPr>
          <p:cNvPr id="112" name="Rectangle 9"/>
          <p:cNvSpPr/>
          <p:nvPr/>
        </p:nvSpPr>
        <p:spPr>
          <a:xfrm>
            <a:off x="1187280" y="1519200"/>
            <a:ext cx="9690120" cy="1739880"/>
          </a:xfrm>
          <a:prstGeom prst="rect">
            <a:avLst/>
          </a:prstGeom>
          <a:noFill/>
          <a:ln w="0">
            <a:noFill/>
          </a:ln>
        </p:spPr>
        <p:style>
          <a:lnRef idx="0"/>
          <a:fillRef idx="0"/>
          <a:effectRef idx="0"/>
          <a:fontRef idx="minor"/>
        </p:style>
        <p:txBody>
          <a:bodyPr lIns="90000" rIns="90000" tIns="46800" bIns="46800" anchor="ctr">
            <a:spAutoFit/>
          </a:bodyPr>
          <a:p>
            <a:pPr>
              <a:lnSpc>
                <a:spcPct val="15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Толғаудан  адамның азған белгісін сипаттаған бөлігін  анықтадыңыз.</a:t>
            </a:r>
            <a:endParaRPr b="0" lang="ru-RU" sz="2400" strike="noStrike" u="none">
              <a:solidFill>
                <a:srgbClr val="000000"/>
              </a:solidFill>
              <a:uFillTx/>
              <a:latin typeface="Calibri"/>
            </a:endParaRPr>
          </a:p>
          <a:p>
            <a:pPr>
              <a:lnSpc>
                <a:spcPct val="15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Толғаудағы тарихи оқиғаны білдіңіз. </a:t>
            </a:r>
            <a:endParaRPr b="0" lang="ru-RU" sz="2400" strike="noStrike" u="none">
              <a:solidFill>
                <a:srgbClr val="000000"/>
              </a:solidFill>
              <a:uFillTx/>
              <a:latin typeface="Calibri"/>
            </a:endParaRPr>
          </a:p>
          <a:p>
            <a:pPr>
              <a:lnSpc>
                <a:spcPct val="15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Шығармадағы тарихи тұлға есімдерінің айтылу себебін анықтадыңыз.</a:t>
            </a:r>
            <a:endParaRPr b="0" lang="ru-RU" sz="2400" strike="noStrike" u="none">
              <a:solidFill>
                <a:srgbClr val="000000"/>
              </a:solidFill>
              <a:uFillTx/>
              <a:latin typeface="Calibri"/>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13" name="Рисунок 48" descr=""/>
          <p:cNvPicPr/>
          <p:nvPr/>
        </p:nvPicPr>
        <p:blipFill>
          <a:blip r:embed="rId1"/>
          <a:stretch/>
        </p:blipFill>
        <p:spPr>
          <a:xfrm>
            <a:off x="652320" y="7978680"/>
            <a:ext cx="200160" cy="203400"/>
          </a:xfrm>
          <a:prstGeom prst="rect">
            <a:avLst/>
          </a:prstGeom>
          <a:ln w="0">
            <a:noFill/>
          </a:ln>
        </p:spPr>
      </p:pic>
      <p:sp>
        <p:nvSpPr>
          <p:cNvPr id="114" name="object 2"/>
          <p:cNvSpPr/>
          <p:nvPr/>
        </p:nvSpPr>
        <p:spPr>
          <a:xfrm>
            <a:off x="0" y="0"/>
            <a:ext cx="1219032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 </a:t>
            </a:r>
            <a:endParaRPr b="0" lang="ru-RU" sz="1800" strike="noStrike" u="none">
              <a:solidFill>
                <a:srgbClr val="000000"/>
              </a:solidFill>
              <a:uFillTx/>
              <a:latin typeface="Calibri"/>
            </a:endParaRPr>
          </a:p>
        </p:txBody>
      </p:sp>
      <p:sp>
        <p:nvSpPr>
          <p:cNvPr id="11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1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17" name="Google Shape;77;p1"/>
          <p:cNvCxnSpPr/>
          <p:nvPr/>
        </p:nvCxnSpPr>
        <p:spPr>
          <a:xfrm>
            <a:off x="212400" y="6621120"/>
            <a:ext cx="11729160" cy="26280"/>
          </a:xfrm>
          <a:prstGeom prst="straightConnector1">
            <a:avLst/>
          </a:prstGeom>
          <a:ln w="57240">
            <a:solidFill>
              <a:srgbClr val="33cccc"/>
            </a:solidFill>
            <a:miter/>
          </a:ln>
        </p:spPr>
      </p:cxnSp>
      <p:cxnSp>
        <p:nvCxnSpPr>
          <p:cNvPr id="118" name="Google Shape;78;p1"/>
          <p:cNvCxnSpPr/>
          <p:nvPr/>
        </p:nvCxnSpPr>
        <p:spPr>
          <a:xfrm>
            <a:off x="757080" y="6364080"/>
            <a:ext cx="10694160" cy="37080"/>
          </a:xfrm>
          <a:prstGeom prst="straightConnector1">
            <a:avLst/>
          </a:prstGeom>
          <a:ln w="38160">
            <a:solidFill>
              <a:srgbClr val="4472c4"/>
            </a:solidFill>
            <a:miter/>
          </a:ln>
        </p:spPr>
      </p:cxnSp>
      <p:sp>
        <p:nvSpPr>
          <p:cNvPr id="119" name="Rectangle 10"/>
          <p:cNvSpPr/>
          <p:nvPr/>
        </p:nvSpPr>
        <p:spPr>
          <a:xfrm>
            <a:off x="1692360" y="1404720"/>
            <a:ext cx="8912160" cy="119124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Шығармадағы ойлардың бүгінгі құндылығына назар аударып, ойыңызды түйіндеп жазыңыз.</a:t>
            </a:r>
            <a:r>
              <a:rPr b="1" lang="ru-RU"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p:txBody>
      </p:sp>
      <p:sp>
        <p:nvSpPr>
          <p:cNvPr id="120" name="Прямоугольник 10"/>
          <p:cNvSpPr/>
          <p:nvPr/>
        </p:nvSpPr>
        <p:spPr>
          <a:xfrm>
            <a:off x="1159200" y="184320"/>
            <a:ext cx="418356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Қосымша тапсырма: </a:t>
            </a:r>
            <a:endParaRPr b="0" lang="ru-RU" sz="3200" strike="noStrike" u="none">
              <a:solidFill>
                <a:srgbClr val="000000"/>
              </a:solidFill>
              <a:uFillTx/>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6" name="Рисунок 48" descr=""/>
          <p:cNvPicPr/>
          <p:nvPr/>
        </p:nvPicPr>
        <p:blipFill>
          <a:blip r:embed="rId1"/>
          <a:stretch/>
        </p:blipFill>
        <p:spPr>
          <a:xfrm>
            <a:off x="652320" y="7978680"/>
            <a:ext cx="200160" cy="203400"/>
          </a:xfrm>
          <a:prstGeom prst="rect">
            <a:avLst/>
          </a:prstGeom>
          <a:ln w="0">
            <a:noFill/>
          </a:ln>
        </p:spPr>
      </p:pic>
      <p:sp>
        <p:nvSpPr>
          <p:cNvPr id="17"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20" name="Google Shape;77;p1"/>
          <p:cNvCxnSpPr/>
          <p:nvPr/>
        </p:nvCxnSpPr>
        <p:spPr>
          <a:xfrm>
            <a:off x="212400" y="6621120"/>
            <a:ext cx="11729160" cy="26280"/>
          </a:xfrm>
          <a:prstGeom prst="straightConnector1">
            <a:avLst/>
          </a:prstGeom>
          <a:ln w="57240">
            <a:solidFill>
              <a:srgbClr val="33cccc"/>
            </a:solidFill>
            <a:miter/>
          </a:ln>
        </p:spPr>
      </p:cxnSp>
      <p:cxnSp>
        <p:nvCxnSpPr>
          <p:cNvPr id="21" name="Google Shape;78;p1"/>
          <p:cNvCxnSpPr/>
          <p:nvPr/>
        </p:nvCxnSpPr>
        <p:spPr>
          <a:xfrm>
            <a:off x="652320" y="3389040"/>
            <a:ext cx="10694160" cy="37080"/>
          </a:xfrm>
          <a:prstGeom prst="straightConnector1">
            <a:avLst/>
          </a:prstGeom>
          <a:ln w="38160">
            <a:solidFill>
              <a:srgbClr val="4472c4"/>
            </a:solidFill>
            <a:miter/>
          </a:ln>
        </p:spPr>
      </p:cxnSp>
      <p:sp>
        <p:nvSpPr>
          <p:cNvPr id="22" name="TextBox 8"/>
          <p:cNvSpPr/>
          <p:nvPr/>
        </p:nvSpPr>
        <p:spPr>
          <a:xfrm>
            <a:off x="1133640" y="25884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Оқу мақсаты:</a:t>
            </a:r>
            <a:endParaRPr b="0" lang="ru-RU" sz="3200" strike="noStrike" u="none">
              <a:solidFill>
                <a:srgbClr val="000000"/>
              </a:solidFill>
              <a:uFillTx/>
              <a:latin typeface="Calibri"/>
            </a:endParaRPr>
          </a:p>
        </p:txBody>
      </p:sp>
      <p:sp>
        <p:nvSpPr>
          <p:cNvPr id="23" name="TextBox 1"/>
          <p:cNvSpPr/>
          <p:nvPr/>
        </p:nvSpPr>
        <p:spPr>
          <a:xfrm>
            <a:off x="1146960" y="3740040"/>
            <a:ext cx="35431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600" strike="noStrike" u="none">
                <a:solidFill>
                  <a:srgbClr val="000000"/>
                </a:solidFill>
                <a:uFillTx/>
                <a:latin typeface="Times New Roman"/>
                <a:ea typeface="Times New Roman"/>
              </a:rPr>
              <a:t>Сабақ мақсаты:</a:t>
            </a:r>
            <a:endParaRPr b="0" lang="ru-RU" sz="3600" strike="noStrike" u="none">
              <a:solidFill>
                <a:srgbClr val="000000"/>
              </a:solidFill>
              <a:uFillTx/>
              <a:latin typeface="Calibri"/>
            </a:endParaRPr>
          </a:p>
        </p:txBody>
      </p:sp>
      <p:sp>
        <p:nvSpPr>
          <p:cNvPr id="24" name="Прямоугольник 9"/>
          <p:cNvSpPr/>
          <p:nvPr/>
        </p:nvSpPr>
        <p:spPr>
          <a:xfrm>
            <a:off x="1569960" y="1440000"/>
            <a:ext cx="9334440" cy="10695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8.2.1.1 композицияны тұтастан бөлшекке, бөлшектен тұтасқа қарай  талдау.</a:t>
            </a:r>
            <a:endParaRPr b="0" lang="ru-RU" sz="3200" strike="noStrike" u="none">
              <a:solidFill>
                <a:srgbClr val="000000"/>
              </a:solidFill>
              <a:uFillTx/>
              <a:latin typeface="Calibri"/>
            </a:endParaRPr>
          </a:p>
        </p:txBody>
      </p:sp>
      <p:sp>
        <p:nvSpPr>
          <p:cNvPr id="25" name="Прямоугольник 10"/>
          <p:cNvSpPr/>
          <p:nvPr/>
        </p:nvSpPr>
        <p:spPr>
          <a:xfrm>
            <a:off x="1473120" y="4457880"/>
            <a:ext cx="9553680" cy="10695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Оқушы  шығарманың композициясына тұтастан бөлшекке, бөлшектен тұтасқа қарай  талдау жасайды.</a:t>
            </a:r>
            <a:endParaRPr b="0" lang="ru-RU" sz="32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6" name="Рисунок 48" descr=""/>
          <p:cNvPicPr/>
          <p:nvPr/>
        </p:nvPicPr>
        <p:blipFill>
          <a:blip r:embed="rId1"/>
          <a:stretch/>
        </p:blipFill>
        <p:spPr>
          <a:xfrm>
            <a:off x="652320" y="7978680"/>
            <a:ext cx="200160" cy="203400"/>
          </a:xfrm>
          <a:prstGeom prst="rect">
            <a:avLst/>
          </a:prstGeom>
          <a:ln w="0">
            <a:noFill/>
          </a:ln>
        </p:spPr>
      </p:pic>
      <p:sp>
        <p:nvSpPr>
          <p:cNvPr id="27"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2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30" name="Google Shape;77;p1"/>
          <p:cNvCxnSpPr/>
          <p:nvPr/>
        </p:nvCxnSpPr>
        <p:spPr>
          <a:xfrm>
            <a:off x="212400" y="6621120"/>
            <a:ext cx="11729160" cy="26280"/>
          </a:xfrm>
          <a:prstGeom prst="straightConnector1">
            <a:avLst/>
          </a:prstGeom>
          <a:ln w="57240">
            <a:solidFill>
              <a:srgbClr val="33cccc"/>
            </a:solidFill>
            <a:miter/>
          </a:ln>
        </p:spPr>
      </p:cxnSp>
      <p:cxnSp>
        <p:nvCxnSpPr>
          <p:cNvPr id="31" name="Google Shape;78;p1"/>
          <p:cNvCxnSpPr/>
          <p:nvPr/>
        </p:nvCxnSpPr>
        <p:spPr>
          <a:xfrm>
            <a:off x="757080" y="6364080"/>
            <a:ext cx="10694160" cy="37080"/>
          </a:xfrm>
          <a:prstGeom prst="straightConnector1">
            <a:avLst/>
          </a:prstGeom>
          <a:ln w="38160">
            <a:solidFill>
              <a:srgbClr val="4472c4"/>
            </a:solidFill>
            <a:miter/>
          </a:ln>
        </p:spPr>
      </p:cxnSp>
      <p:sp>
        <p:nvSpPr>
          <p:cNvPr id="32"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3" name="TextBox 9"/>
          <p:cNvSpPr/>
          <p:nvPr/>
        </p:nvSpPr>
        <p:spPr>
          <a:xfrm>
            <a:off x="1133640" y="258840"/>
            <a:ext cx="571788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Бағалау </a:t>
            </a:r>
            <a:r>
              <a:rPr b="1" lang="kk-KZ" sz="3200" strike="noStrike" u="none">
                <a:solidFill>
                  <a:srgbClr val="ffffff"/>
                </a:solidFill>
                <a:uFillTx/>
                <a:latin typeface="Times New Roman"/>
                <a:ea typeface="Times New Roman"/>
              </a:rPr>
              <a:t>критерийлері: </a:t>
            </a:r>
            <a:endParaRPr b="0" lang="ru-RU" sz="3200" strike="noStrike" u="none">
              <a:solidFill>
                <a:srgbClr val="000000"/>
              </a:solidFill>
              <a:uFillTx/>
              <a:latin typeface="Calibri"/>
            </a:endParaRPr>
          </a:p>
        </p:txBody>
      </p:sp>
      <p:sp>
        <p:nvSpPr>
          <p:cNvPr id="34" name="Rectangle 10"/>
          <p:cNvSpPr/>
          <p:nvPr/>
        </p:nvSpPr>
        <p:spPr>
          <a:xfrm>
            <a:off x="450720" y="1545120"/>
            <a:ext cx="11190240" cy="375156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Толғаудан  адамның азған белгісін сипаттаған бөлігін  анықтайды.</a:t>
            </a:r>
            <a:endParaRPr b="0" lang="ru-RU" sz="3200" strike="noStrike" u="none">
              <a:solidFill>
                <a:srgbClr val="000000"/>
              </a:solidFill>
              <a:uFillTx/>
              <a:latin typeface="Calibri"/>
            </a:endParaRPr>
          </a:p>
          <a:p>
            <a:pPr algn="just">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Толғаудағы тарихи оқиғаны қорытып жазады.</a:t>
            </a:r>
            <a:endParaRPr b="0" lang="ru-RU" sz="3200" strike="noStrike" u="none">
              <a:solidFill>
                <a:srgbClr val="000000"/>
              </a:solidFill>
              <a:uFillTx/>
              <a:latin typeface="Calibri"/>
            </a:endParaRPr>
          </a:p>
          <a:p>
            <a:pPr algn="just">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Шығармадағы тарихи тұлға есімдерінің айтылу себебін анықтайды.</a:t>
            </a:r>
            <a:r>
              <a:rPr b="0" lang="ru-RU" sz="3200" strike="noStrike" u="none">
                <a:solidFill>
                  <a:srgbClr val="000000"/>
                </a:solidFill>
                <a:uFillTx/>
                <a:latin typeface="Times New Roman"/>
                <a:ea typeface="Times New Roman"/>
              </a:rPr>
              <a:t> </a:t>
            </a:r>
            <a:endParaRPr b="0" lang="ru-RU" sz="3200" strike="noStrike" u="none">
              <a:solidFill>
                <a:srgbClr val="000000"/>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5" name="Рисунок 48" descr=""/>
          <p:cNvPicPr/>
          <p:nvPr/>
        </p:nvPicPr>
        <p:blipFill>
          <a:blip r:embed="rId1"/>
          <a:stretch/>
        </p:blipFill>
        <p:spPr>
          <a:xfrm>
            <a:off x="652320" y="7978680"/>
            <a:ext cx="200160" cy="203400"/>
          </a:xfrm>
          <a:prstGeom prst="rect">
            <a:avLst/>
          </a:prstGeom>
          <a:ln w="0">
            <a:noFill/>
          </a:ln>
        </p:spPr>
      </p:pic>
      <p:sp>
        <p:nvSpPr>
          <p:cNvPr id="36"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Calibri"/>
                <a:ea typeface="Arial"/>
              </a:rPr>
              <a:t>                               </a:t>
            </a:r>
            <a:endParaRPr b="0" lang="ru-RU" sz="1800" strike="noStrike" u="none">
              <a:solidFill>
                <a:srgbClr val="000000"/>
              </a:solidFill>
              <a:uFillTx/>
              <a:latin typeface="Calibri"/>
            </a:endParaRPr>
          </a:p>
        </p:txBody>
      </p:sp>
      <p:sp>
        <p:nvSpPr>
          <p:cNvPr id="3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3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39" name="Google Shape;77;p1"/>
          <p:cNvCxnSpPr/>
          <p:nvPr/>
        </p:nvCxnSpPr>
        <p:spPr>
          <a:xfrm>
            <a:off x="212400" y="6621120"/>
            <a:ext cx="11729160" cy="26280"/>
          </a:xfrm>
          <a:prstGeom prst="straightConnector1">
            <a:avLst/>
          </a:prstGeom>
          <a:ln w="57240">
            <a:solidFill>
              <a:srgbClr val="33cccc"/>
            </a:solidFill>
            <a:miter/>
          </a:ln>
        </p:spPr>
      </p:cxnSp>
      <p:cxnSp>
        <p:nvCxnSpPr>
          <p:cNvPr id="40" name="Google Shape;78;p1"/>
          <p:cNvCxnSpPr/>
          <p:nvPr/>
        </p:nvCxnSpPr>
        <p:spPr>
          <a:xfrm>
            <a:off x="757080" y="6364080"/>
            <a:ext cx="10694160" cy="37080"/>
          </a:xfrm>
          <a:prstGeom prst="straightConnector1">
            <a:avLst/>
          </a:prstGeom>
          <a:ln w="38160">
            <a:solidFill>
              <a:srgbClr val="4472c4"/>
            </a:solidFill>
            <a:miter/>
          </a:ln>
        </p:spPr>
      </p:cxnSp>
      <p:sp>
        <p:nvSpPr>
          <p:cNvPr id="41" name="Rectangle 9"/>
          <p:cNvSpPr/>
          <p:nvPr/>
        </p:nvSpPr>
        <p:spPr>
          <a:xfrm>
            <a:off x="655560" y="1180440"/>
            <a:ext cx="10985400" cy="393660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      </a:t>
            </a:r>
            <a:r>
              <a:rPr b="0" lang="kk-KZ" sz="2800" strike="noStrike" u="none">
                <a:solidFill>
                  <a:srgbClr val="000000"/>
                </a:solidFill>
                <a:uFillTx/>
                <a:latin typeface="Times New Roman"/>
                <a:ea typeface="Times New Roman"/>
              </a:rPr>
              <a:t>«Қазақтың тарихын жазған адам Мұрат секілді ақындардың сөзін елеусіз тастай алмайды. Мұрат өлеңдерінде патша хүкүметінің қазаққа жұмсаған саясаты айқын байқалады. Хүкүметтің жақсы жерлерді тартып алғаны, ел қамын жегендердің қуылғаны, өлтірілгені анық айтылады.»    </a:t>
            </a:r>
            <a:endParaRPr b="0" lang="ru-RU" sz="2800" strike="noStrike" u="none">
              <a:solidFill>
                <a:srgbClr val="000000"/>
              </a:solidFill>
              <a:uFillTx/>
              <a:latin typeface="Calibri"/>
            </a:endParaRPr>
          </a:p>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                                                                     </a:t>
            </a:r>
            <a:r>
              <a:rPr b="0" lang="kk-KZ" sz="2800" strike="noStrike" u="none">
                <a:solidFill>
                  <a:srgbClr val="000000"/>
                </a:solidFill>
                <a:uFillTx/>
                <a:latin typeface="Times New Roman"/>
                <a:ea typeface="Times New Roman"/>
              </a:rPr>
              <a:t>Х.Досмұхамедұлы</a:t>
            </a:r>
            <a:endParaRPr b="0" lang="ru-RU" sz="2800" strike="noStrike" u="none">
              <a:solidFill>
                <a:srgbClr val="000000"/>
              </a:solidFill>
              <a:uFillTx/>
              <a:latin typeface="Calibri"/>
            </a:endParaRPr>
          </a:p>
        </p:txBody>
      </p:sp>
      <p:sp>
        <p:nvSpPr>
          <p:cNvPr id="42" name="Прямоугольник 9"/>
          <p:cNvSpPr/>
          <p:nvPr/>
        </p:nvSpPr>
        <p:spPr>
          <a:xfrm>
            <a:off x="1087200" y="201600"/>
            <a:ext cx="337860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Сабаққа кіріспе: </a:t>
            </a:r>
            <a:endParaRPr b="0" lang="ru-RU" sz="3200" strike="noStrike" u="none">
              <a:solidFill>
                <a:srgbClr val="000000"/>
              </a:solidFill>
              <a:uFillTx/>
              <a:latin typeface="Calibri"/>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3" name="Рисунок 48" descr=""/>
          <p:cNvPicPr/>
          <p:nvPr/>
        </p:nvPicPr>
        <p:blipFill>
          <a:blip r:embed="rId1"/>
          <a:stretch/>
        </p:blipFill>
        <p:spPr>
          <a:xfrm>
            <a:off x="652320" y="7978680"/>
            <a:ext cx="200160" cy="203400"/>
          </a:xfrm>
          <a:prstGeom prst="rect">
            <a:avLst/>
          </a:prstGeom>
          <a:ln w="0">
            <a:noFill/>
          </a:ln>
        </p:spPr>
      </p:pic>
      <p:sp>
        <p:nvSpPr>
          <p:cNvPr id="4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4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pic>
        <p:nvPicPr>
          <p:cNvPr id="46" name="Схема 8" descr=""/>
          <p:cNvPicPr/>
          <p:nvPr/>
        </p:nvPicPr>
        <p:blipFill>
          <a:blip r:embed="rId2"/>
          <a:stretch/>
        </p:blipFill>
        <p:spPr>
          <a:xfrm>
            <a:off x="0" y="176040"/>
            <a:ext cx="12192120" cy="6858000"/>
          </a:xfrm>
          <a:prstGeom prst="rect">
            <a:avLst/>
          </a:prstGeom>
          <a:ln w="0">
            <a:noFill/>
          </a:ln>
        </p:spPr>
      </p:pic>
      <p:sp>
        <p:nvSpPr>
          <p:cNvPr id="47" name="Скругленный прямоугольник 9"/>
          <p:cNvSpPr/>
          <p:nvPr/>
        </p:nvSpPr>
        <p:spPr>
          <a:xfrm>
            <a:off x="163440" y="204840"/>
            <a:ext cx="3916440" cy="244296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      </a:t>
            </a:r>
            <a:r>
              <a:rPr b="0" lang="kk-KZ" sz="1800" strike="noStrike" u="none">
                <a:solidFill>
                  <a:srgbClr val="ffffff"/>
                </a:solidFill>
                <a:uFillTx/>
                <a:latin typeface="Times New Roman"/>
                <a:ea typeface="Times New Roman"/>
              </a:rPr>
              <a:t>Айталық, шығарманы идеялық мазмұны жағынан, тақырыпты баяндау ерекшеліктері тұрғысынан, сюжеттік, композициялық құрылысы, жанрлық сипаты жағынан талдауға болады</a:t>
            </a:r>
            <a:endParaRPr b="0" lang="ru-RU" sz="1800" strike="noStrike" u="none">
              <a:solidFill>
                <a:srgbClr val="000000"/>
              </a:solidFill>
              <a:uFillTx/>
              <a:latin typeface="Calibri"/>
            </a:endParaRPr>
          </a:p>
        </p:txBody>
      </p:sp>
      <p:sp>
        <p:nvSpPr>
          <p:cNvPr id="48" name="Скругленный прямоугольник 10"/>
          <p:cNvSpPr/>
          <p:nvPr/>
        </p:nvSpPr>
        <p:spPr>
          <a:xfrm>
            <a:off x="8134200" y="190440"/>
            <a:ext cx="3811680" cy="264816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  </a:t>
            </a:r>
            <a:r>
              <a:rPr b="0" lang="kk-KZ" sz="1800" strike="noStrike" u="none">
                <a:solidFill>
                  <a:srgbClr val="ffffff"/>
                </a:solidFill>
                <a:uFillTx/>
                <a:latin typeface="Times New Roman"/>
                <a:ea typeface="Times New Roman"/>
              </a:rPr>
              <a:t>Ал, поэзиялық шығарма болса интонациялык өзгешеліктері, ұйқасу түрі жағынан, әр түрлі шумақ, тармақтарды мазмұны жағынан талдауға болады</a:t>
            </a:r>
            <a:endParaRPr b="0" lang="ru-RU" sz="1800" strike="noStrike" u="none">
              <a:solidFill>
                <a:srgbClr val="000000"/>
              </a:solidFill>
              <a:uFillTx/>
              <a:latin typeface="Calibri"/>
            </a:endParaRPr>
          </a:p>
        </p:txBody>
      </p:sp>
      <p:sp>
        <p:nvSpPr>
          <p:cNvPr id="49" name="Скругленный прямоугольник 11"/>
          <p:cNvSpPr/>
          <p:nvPr/>
        </p:nvSpPr>
        <p:spPr>
          <a:xfrm>
            <a:off x="8215200" y="3924360"/>
            <a:ext cx="3754440" cy="261936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      </a:t>
            </a:r>
            <a:r>
              <a:rPr b="0" lang="kk-KZ" sz="1800" strike="noStrike" u="none">
                <a:solidFill>
                  <a:srgbClr val="ffffff"/>
                </a:solidFill>
                <a:uFillTx/>
                <a:latin typeface="Times New Roman"/>
                <a:ea typeface="Times New Roman"/>
              </a:rPr>
              <a:t>Шығарманың жекелеген бөлшектерін осылай әртүрлі қырынан талдағанда  шығарманы тұтас кабылдағандағы алатын әсерімізді толықтырып, байыта түсетіні сөзсіз.</a:t>
            </a:r>
            <a:endParaRPr b="0" lang="ru-RU" sz="1800" strike="noStrike" u="none">
              <a:solidFill>
                <a:srgbClr val="000000"/>
              </a:solidFill>
              <a:uFillTx/>
              <a:latin typeface="Calibri"/>
            </a:endParaRPr>
          </a:p>
        </p:txBody>
      </p:sp>
      <p:sp>
        <p:nvSpPr>
          <p:cNvPr id="50" name="Скругленный прямоугольник 12"/>
          <p:cNvSpPr/>
          <p:nvPr/>
        </p:nvSpPr>
        <p:spPr>
          <a:xfrm>
            <a:off x="163440" y="3905280"/>
            <a:ext cx="3794040" cy="267336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  </a:t>
            </a:r>
            <a:r>
              <a:rPr b="0" lang="kk-KZ" sz="1800" strike="noStrike" u="none">
                <a:solidFill>
                  <a:srgbClr val="ffffff"/>
                </a:solidFill>
                <a:uFillTx/>
                <a:latin typeface="Times New Roman"/>
                <a:ea typeface="Times New Roman"/>
              </a:rPr>
              <a:t>Әдеби шығарманың көркемдік, тілдік ерекшеліктерін зерттегенде, ұсақ, көзге түсе бермейтін сипат белгілеріне зер салып, сол аркылы көркем шығарманың бойындағы, құрылыс-бітіміндегі зор мәні бар қасиеттерін айқынырақ бағдарлауға ұмтыламыз. </a:t>
            </a:r>
            <a:endParaRPr b="0" lang="ru-RU" sz="1800" strike="noStrike" u="none">
              <a:solidFill>
                <a:srgbClr val="000000"/>
              </a:solidFill>
              <a:uFillTx/>
              <a:latin typeface="Calibri"/>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1" name="Рисунок 48" descr=""/>
          <p:cNvPicPr/>
          <p:nvPr/>
        </p:nvPicPr>
        <p:blipFill>
          <a:blip r:embed="rId1"/>
          <a:stretch/>
        </p:blipFill>
        <p:spPr>
          <a:xfrm>
            <a:off x="652320" y="7978680"/>
            <a:ext cx="200160" cy="203400"/>
          </a:xfrm>
          <a:prstGeom prst="rect">
            <a:avLst/>
          </a:prstGeom>
          <a:ln w="0">
            <a:noFill/>
          </a:ln>
        </p:spPr>
      </p:pic>
      <p:sp>
        <p:nvSpPr>
          <p:cNvPr id="52"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5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5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55" name="Google Shape;77;p1"/>
          <p:cNvCxnSpPr/>
          <p:nvPr/>
        </p:nvCxnSpPr>
        <p:spPr>
          <a:xfrm>
            <a:off x="212400" y="6621120"/>
            <a:ext cx="11729160" cy="26280"/>
          </a:xfrm>
          <a:prstGeom prst="straightConnector1">
            <a:avLst/>
          </a:prstGeom>
          <a:ln w="57240">
            <a:solidFill>
              <a:srgbClr val="33cccc"/>
            </a:solidFill>
            <a:miter/>
          </a:ln>
        </p:spPr>
      </p:cxnSp>
      <p:cxnSp>
        <p:nvCxnSpPr>
          <p:cNvPr id="56" name="Google Shape;78;p1"/>
          <p:cNvCxnSpPr/>
          <p:nvPr/>
        </p:nvCxnSpPr>
        <p:spPr>
          <a:xfrm>
            <a:off x="757080" y="6364080"/>
            <a:ext cx="10694160" cy="37080"/>
          </a:xfrm>
          <a:prstGeom prst="straightConnector1">
            <a:avLst/>
          </a:prstGeom>
          <a:ln w="38160">
            <a:solidFill>
              <a:srgbClr val="4472c4"/>
            </a:solidFill>
            <a:miter/>
          </a:ln>
        </p:spPr>
      </p:cxnSp>
      <p:sp>
        <p:nvSpPr>
          <p:cNvPr id="57"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1-т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sp>
        <p:nvSpPr>
          <p:cNvPr id="58" name="Rectangle 10"/>
          <p:cNvSpPr/>
          <p:nvPr/>
        </p:nvSpPr>
        <p:spPr>
          <a:xfrm>
            <a:off x="1177920" y="1253880"/>
            <a:ext cx="9468000" cy="119124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Жыраудың   </a:t>
            </a:r>
            <a:r>
              <a:rPr b="1" lang="kk-KZ" sz="2400" strike="noStrike" u="none">
                <a:solidFill>
                  <a:srgbClr val="000000"/>
                </a:solidFill>
                <a:uFillTx/>
                <a:latin typeface="Calibri"/>
                <a:ea typeface="Times New Roman"/>
              </a:rPr>
              <a:t>«</a:t>
            </a:r>
            <a:r>
              <a:rPr b="1" lang="kk-KZ" sz="2400" strike="noStrike" u="none">
                <a:solidFill>
                  <a:srgbClr val="000000"/>
                </a:solidFill>
                <a:uFillTx/>
                <a:latin typeface="Times New Roman"/>
                <a:ea typeface="Times New Roman"/>
              </a:rPr>
              <a:t>Үш қиян</a:t>
            </a:r>
            <a:r>
              <a:rPr b="1" lang="kk-KZ" sz="2400" strike="noStrike" u="none">
                <a:solidFill>
                  <a:srgbClr val="000000"/>
                </a:solidFill>
                <a:uFillTx/>
                <a:latin typeface="Calibri"/>
                <a:ea typeface="Times New Roman"/>
              </a:rPr>
              <a:t>»</a:t>
            </a:r>
            <a:r>
              <a:rPr b="1" lang="kk-KZ" sz="2400" strike="noStrike" u="none">
                <a:solidFill>
                  <a:srgbClr val="000000"/>
                </a:solidFill>
                <a:uFillTx/>
                <a:latin typeface="Times New Roman"/>
                <a:ea typeface="Times New Roman"/>
              </a:rPr>
              <a:t> толғауынан  адамның азған белгісін сипаттаған бөлігін тауып оқыңыз. </a:t>
            </a:r>
            <a:endParaRPr b="0" lang="ru-RU" sz="2400" strike="noStrike" u="none">
              <a:solidFill>
                <a:srgbClr val="000000"/>
              </a:solidFill>
              <a:uFillTx/>
              <a:latin typeface="Calibri"/>
            </a:endParaRPr>
          </a:p>
        </p:txBody>
      </p:sp>
      <p:sp>
        <p:nvSpPr>
          <p:cNvPr id="59" name="Прямоугольник 11"/>
          <p:cNvSpPr/>
          <p:nvPr/>
        </p:nvSpPr>
        <p:spPr>
          <a:xfrm>
            <a:off x="1409760" y="3333600"/>
            <a:ext cx="9180360" cy="1739880"/>
          </a:xfrm>
          <a:prstGeom prst="rect">
            <a:avLst/>
          </a:prstGeom>
          <a:noFill/>
          <a:ln w="0">
            <a:noFill/>
          </a:ln>
        </p:spPr>
        <p:style>
          <a:lnRef idx="0"/>
          <a:fillRef idx="0"/>
          <a:effectRef idx="0"/>
          <a:fontRef idx="minor"/>
        </p:style>
        <p:txBody>
          <a:bodyPr lIns="90000" rIns="90000" tIns="46800" bIns="46800" anchor="t">
            <a:spAutoFit/>
          </a:bodyPr>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Arial"/>
              </a:rPr>
              <a:t>Дескрипторы:</a:t>
            </a:r>
            <a:endParaRPr b="0" lang="ru-RU" sz="2400" strike="noStrike" u="none">
              <a:solidFill>
                <a:srgbClr val="000000"/>
              </a:solidFill>
              <a:uFillTx/>
              <a:latin typeface="Calibri"/>
            </a:endParaRPr>
          </a:p>
          <a:p>
            <a:pPr>
              <a:lnSpc>
                <a:spcPct val="15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толғау мазмұнын түсініп оқиды.</a:t>
            </a:r>
            <a:endParaRPr b="0" lang="ru-RU" sz="2400" strike="noStrike" u="none">
              <a:solidFill>
                <a:srgbClr val="000000"/>
              </a:solidFill>
              <a:uFillTx/>
              <a:latin typeface="Calibri"/>
            </a:endParaRPr>
          </a:p>
          <a:p>
            <a:pPr>
              <a:lnSpc>
                <a:spcPct val="15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толғаудан  адамның азған белгісін сипаттаған бөлігін анықтайды. </a:t>
            </a:r>
            <a:endParaRPr b="0" lang="ru-RU" sz="2400" strike="noStrike" u="none">
              <a:solidFill>
                <a:srgbClr val="000000"/>
              </a:solidFill>
              <a:uFillTx/>
              <a:latin typeface="Calibri"/>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0" name="Рисунок 48" descr=""/>
          <p:cNvPicPr/>
          <p:nvPr/>
        </p:nvPicPr>
        <p:blipFill>
          <a:blip r:embed="rId1"/>
          <a:stretch/>
        </p:blipFill>
        <p:spPr>
          <a:xfrm>
            <a:off x="652320" y="7978680"/>
            <a:ext cx="200160" cy="203400"/>
          </a:xfrm>
          <a:prstGeom prst="rect">
            <a:avLst/>
          </a:prstGeom>
          <a:ln w="0">
            <a:noFill/>
          </a:ln>
        </p:spPr>
      </p:pic>
      <p:sp>
        <p:nvSpPr>
          <p:cNvPr id="61"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62"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63"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64" name="Google Shape;77;p1"/>
          <p:cNvCxnSpPr/>
          <p:nvPr/>
        </p:nvCxnSpPr>
        <p:spPr>
          <a:xfrm>
            <a:off x="212400" y="6621120"/>
            <a:ext cx="11729160" cy="26280"/>
          </a:xfrm>
          <a:prstGeom prst="straightConnector1">
            <a:avLst/>
          </a:prstGeom>
          <a:ln w="57240">
            <a:solidFill>
              <a:srgbClr val="33cccc"/>
            </a:solidFill>
            <a:miter/>
          </a:ln>
        </p:spPr>
      </p:cxnSp>
      <p:cxnSp>
        <p:nvCxnSpPr>
          <p:cNvPr id="65" name="Google Shape;78;p1"/>
          <p:cNvCxnSpPr/>
          <p:nvPr/>
        </p:nvCxnSpPr>
        <p:spPr>
          <a:xfrm>
            <a:off x="757080" y="6364080"/>
            <a:ext cx="10694160" cy="37080"/>
          </a:xfrm>
          <a:prstGeom prst="straightConnector1">
            <a:avLst/>
          </a:prstGeom>
          <a:ln w="57240">
            <a:solidFill>
              <a:srgbClr val="0070c0"/>
            </a:solidFill>
            <a:miter/>
          </a:ln>
        </p:spPr>
      </p:cxnSp>
      <p:sp>
        <p:nvSpPr>
          <p:cNvPr id="66"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Өзіңді тексер!</a:t>
            </a:r>
            <a:endParaRPr b="0" lang="ru-RU" sz="3200" strike="noStrike" u="none">
              <a:solidFill>
                <a:srgbClr val="000000"/>
              </a:solidFill>
              <a:uFillTx/>
              <a:latin typeface="Calibri"/>
            </a:endParaRPr>
          </a:p>
        </p:txBody>
      </p:sp>
      <p:sp>
        <p:nvSpPr>
          <p:cNvPr id="67" name="Rectangle 11"/>
          <p:cNvSpPr/>
          <p:nvPr/>
        </p:nvSpPr>
        <p:spPr>
          <a:xfrm>
            <a:off x="3699000" y="1731960"/>
            <a:ext cx="4243320" cy="448308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Екі кісі дауласса,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Тату бол деп айтпайды.</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Екі айырып арасын,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Арасынан пара алған!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Мұсылманның баласы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Қашуды қойды арамнан.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Шапағат, қайыр қалмады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Жақын</a:t>
            </a:r>
            <a:r>
              <a:rPr b="0" lang="kk-KZ" sz="2400" strike="noStrike" u="none">
                <a:solidFill>
                  <a:srgbClr val="000000"/>
                </a:solidFill>
                <a:uFillTx/>
                <a:latin typeface="Calibri"/>
                <a:ea typeface="MS Mincho"/>
              </a:rPr>
              <a:t> - </a:t>
            </a:r>
            <a:r>
              <a:rPr b="0" lang="kk-KZ" sz="2400" strike="noStrike" u="none">
                <a:solidFill>
                  <a:srgbClr val="000000"/>
                </a:solidFill>
                <a:uFillTx/>
                <a:latin typeface="Times New Roman"/>
                <a:ea typeface="MS Mincho"/>
              </a:rPr>
              <a:t>жуы</a:t>
            </a:r>
            <a:r>
              <a:rPr b="0" lang="kk-KZ" sz="2400" strike="noStrike" u="none">
                <a:solidFill>
                  <a:srgbClr val="000000"/>
                </a:solidFill>
                <a:uFillTx/>
                <a:latin typeface="Times New Roman"/>
                <a:ea typeface="Times New Roman"/>
              </a:rPr>
              <a:t>қ жараннан.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Атқа мінген жігітте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Қалмады нәрсе қарардан </a:t>
            </a:r>
            <a:r>
              <a:rPr b="0" lang="kk-KZ" sz="2400" strike="noStrike" u="none">
                <a:solidFill>
                  <a:srgbClr val="000000"/>
                </a:solidFill>
                <a:uFillTx/>
                <a:latin typeface="Calibri"/>
                <a:ea typeface="Times New Roman"/>
              </a:rPr>
              <a:t>–</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Қайыр кетіп қазаннан,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Қуат кетіп азаннан.</a:t>
            </a:r>
            <a:r>
              <a:rPr b="0" lang="ru-RU"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p:txBody>
      </p:sp>
      <p:sp>
        <p:nvSpPr>
          <p:cNvPr id="68" name="Прямоугольник 11"/>
          <p:cNvSpPr/>
          <p:nvPr/>
        </p:nvSpPr>
        <p:spPr>
          <a:xfrm>
            <a:off x="1697040" y="1003320"/>
            <a:ext cx="9016920" cy="8254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Жыраудың   </a:t>
            </a:r>
            <a:r>
              <a:rPr b="1" lang="kk-KZ" sz="2400" strike="noStrike" u="none">
                <a:solidFill>
                  <a:srgbClr val="000000"/>
                </a:solidFill>
                <a:uFillTx/>
                <a:latin typeface="Calibri"/>
                <a:ea typeface="Times New Roman"/>
              </a:rPr>
              <a:t>«</a:t>
            </a:r>
            <a:r>
              <a:rPr b="1" lang="kk-KZ" sz="2400" strike="noStrike" u="none">
                <a:solidFill>
                  <a:srgbClr val="000000"/>
                </a:solidFill>
                <a:uFillTx/>
                <a:latin typeface="Times New Roman"/>
                <a:ea typeface="Times New Roman"/>
              </a:rPr>
              <a:t>Үш қиян</a:t>
            </a:r>
            <a:r>
              <a:rPr b="1" lang="kk-KZ" sz="2400" strike="noStrike" u="none">
                <a:solidFill>
                  <a:srgbClr val="000000"/>
                </a:solidFill>
                <a:uFillTx/>
                <a:latin typeface="Calibri"/>
                <a:ea typeface="Times New Roman"/>
              </a:rPr>
              <a:t>»</a:t>
            </a:r>
            <a:r>
              <a:rPr b="1" lang="kk-KZ" sz="2400" strike="noStrike" u="none">
                <a:solidFill>
                  <a:srgbClr val="000000"/>
                </a:solidFill>
                <a:uFillTx/>
                <a:latin typeface="Times New Roman"/>
                <a:ea typeface="Times New Roman"/>
              </a:rPr>
              <a:t> толғауындағы   адамның азған белгісін сипаттаған бөлігі:</a:t>
            </a:r>
            <a:endParaRPr b="0" lang="ru-RU" sz="2400" strike="noStrike" u="none">
              <a:solidFill>
                <a:srgbClr val="000000"/>
              </a:solidFill>
              <a:uFillTx/>
              <a:latin typeface="Calibri"/>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9" name="Рисунок 48" descr=""/>
          <p:cNvPicPr/>
          <p:nvPr/>
        </p:nvPicPr>
        <p:blipFill>
          <a:blip r:embed="rId1"/>
          <a:stretch/>
        </p:blipFill>
        <p:spPr>
          <a:xfrm>
            <a:off x="652320" y="7978680"/>
            <a:ext cx="200160" cy="203400"/>
          </a:xfrm>
          <a:prstGeom prst="rect">
            <a:avLst/>
          </a:prstGeom>
          <a:ln w="0">
            <a:noFill/>
          </a:ln>
        </p:spPr>
      </p:pic>
      <p:sp>
        <p:nvSpPr>
          <p:cNvPr id="70"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1"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72"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73" name="Google Shape;77;p1"/>
          <p:cNvCxnSpPr/>
          <p:nvPr/>
        </p:nvCxnSpPr>
        <p:spPr>
          <a:xfrm>
            <a:off x="212400" y="6621120"/>
            <a:ext cx="11729160" cy="26280"/>
          </a:xfrm>
          <a:prstGeom prst="straightConnector1">
            <a:avLst/>
          </a:prstGeom>
          <a:ln w="57240">
            <a:solidFill>
              <a:srgbClr val="33cccc"/>
            </a:solidFill>
            <a:miter/>
          </a:ln>
        </p:spPr>
      </p:cxnSp>
      <p:cxnSp>
        <p:nvCxnSpPr>
          <p:cNvPr id="74" name="Google Shape;78;p1"/>
          <p:cNvCxnSpPr/>
          <p:nvPr/>
        </p:nvCxnSpPr>
        <p:spPr>
          <a:xfrm>
            <a:off x="757080" y="6364080"/>
            <a:ext cx="10694160" cy="37080"/>
          </a:xfrm>
          <a:prstGeom prst="straightConnector1">
            <a:avLst/>
          </a:prstGeom>
          <a:ln w="38160">
            <a:solidFill>
              <a:srgbClr val="4472c4"/>
            </a:solidFill>
            <a:miter/>
          </a:ln>
        </p:spPr>
      </p:cxnSp>
      <p:sp>
        <p:nvSpPr>
          <p:cNvPr id="75"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2-т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sp>
        <p:nvSpPr>
          <p:cNvPr id="76" name="Rectangle 10"/>
          <p:cNvSpPr/>
          <p:nvPr/>
        </p:nvSpPr>
        <p:spPr>
          <a:xfrm>
            <a:off x="1192320" y="956880"/>
            <a:ext cx="10685520" cy="45972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Берілген үзіндіден түсінген тарихи оқиғаны қорытып жазыңыз.</a:t>
            </a:r>
            <a:endParaRPr b="0" lang="ru-RU" sz="2400" strike="noStrike" u="none">
              <a:solidFill>
                <a:srgbClr val="000000"/>
              </a:solidFill>
              <a:uFillTx/>
              <a:latin typeface="Calibri"/>
            </a:endParaRPr>
          </a:p>
        </p:txBody>
      </p:sp>
      <p:sp>
        <p:nvSpPr>
          <p:cNvPr id="77" name="Прямоугольник 12"/>
          <p:cNvSpPr/>
          <p:nvPr/>
        </p:nvSpPr>
        <p:spPr>
          <a:xfrm>
            <a:off x="6273720" y="4356000"/>
            <a:ext cx="543564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Дескрипторы:</a:t>
            </a:r>
            <a:endParaRPr b="0" lang="ru-RU" sz="2400" strike="noStrike" u="none">
              <a:solidFill>
                <a:srgbClr val="000000"/>
              </a:solidFill>
              <a:uFillTx/>
              <a:latin typeface="Calibri"/>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үзіндіні  түсініп оқиды;</a:t>
            </a:r>
            <a:endParaRPr b="0" lang="ru-RU" sz="2400" strike="noStrike" u="none">
              <a:solidFill>
                <a:srgbClr val="000000"/>
              </a:solidFill>
              <a:uFillTx/>
              <a:latin typeface="Calibri"/>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үзіндідегі тарихи оқиғаны анықтайды;</a:t>
            </a:r>
            <a:endParaRPr b="0" lang="ru-RU" sz="2400" strike="noStrike" u="none">
              <a:solidFill>
                <a:srgbClr val="000000"/>
              </a:solidFill>
              <a:uFillTx/>
              <a:latin typeface="Calibri"/>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түсінген тарихи оқиғаны қорытып жазады.</a:t>
            </a:r>
            <a:endParaRPr b="0" lang="ru-RU" sz="2400" strike="noStrike" u="none">
              <a:solidFill>
                <a:srgbClr val="000000"/>
              </a:solidFill>
              <a:uFillTx/>
              <a:latin typeface="Calibri"/>
            </a:endParaRPr>
          </a:p>
        </p:txBody>
      </p:sp>
      <p:pic>
        <p:nvPicPr>
          <p:cNvPr id="78" name="Вертикальный свиток 13" descr=""/>
          <p:cNvPicPr/>
          <p:nvPr/>
        </p:nvPicPr>
        <p:blipFill>
          <a:blip r:embed="rId2"/>
          <a:stretch/>
        </p:blipFill>
        <p:spPr>
          <a:xfrm>
            <a:off x="884160" y="1401840"/>
            <a:ext cx="5688000" cy="4949640"/>
          </a:xfrm>
          <a:prstGeom prst="rect">
            <a:avLst/>
          </a:prstGeom>
          <a:ln w="0">
            <a:noFill/>
          </a:ln>
        </p:spPr>
      </p:pic>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9" name="Рисунок 48" descr=""/>
          <p:cNvPicPr/>
          <p:nvPr/>
        </p:nvPicPr>
        <p:blipFill>
          <a:blip r:embed="rId1"/>
          <a:stretch/>
        </p:blipFill>
        <p:spPr>
          <a:xfrm>
            <a:off x="652320" y="7978680"/>
            <a:ext cx="200160" cy="203400"/>
          </a:xfrm>
          <a:prstGeom prst="rect">
            <a:avLst/>
          </a:prstGeom>
          <a:ln w="0">
            <a:noFill/>
          </a:ln>
        </p:spPr>
      </p:pic>
      <p:sp>
        <p:nvSpPr>
          <p:cNvPr id="80" name="object 2"/>
          <p:cNvSpPr/>
          <p:nvPr/>
        </p:nvSpPr>
        <p:spPr>
          <a:xfrm>
            <a:off x="0" y="0"/>
            <a:ext cx="12190320" cy="977760"/>
          </a:xfrm>
          <a:custGeom>
            <a:avLst/>
            <a:gdLst>
              <a:gd name="textAreaLeft" fmla="*/ 0 w 12190320"/>
              <a:gd name="textAreaRight" fmla="*/ 12190680 w 1219032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81"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82"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83" name="Google Shape;77;p1"/>
          <p:cNvCxnSpPr/>
          <p:nvPr/>
        </p:nvCxnSpPr>
        <p:spPr>
          <a:xfrm>
            <a:off x="212400" y="6621120"/>
            <a:ext cx="11729160" cy="26280"/>
          </a:xfrm>
          <a:prstGeom prst="straightConnector1">
            <a:avLst/>
          </a:prstGeom>
          <a:ln w="57240">
            <a:solidFill>
              <a:srgbClr val="33cccc"/>
            </a:solidFill>
            <a:miter/>
          </a:ln>
        </p:spPr>
      </p:cxnSp>
      <p:cxnSp>
        <p:nvCxnSpPr>
          <p:cNvPr id="84" name="Google Shape;78;p1"/>
          <p:cNvCxnSpPr/>
          <p:nvPr/>
        </p:nvCxnSpPr>
        <p:spPr>
          <a:xfrm>
            <a:off x="757080" y="6364080"/>
            <a:ext cx="10694160" cy="37080"/>
          </a:xfrm>
          <a:prstGeom prst="straightConnector1">
            <a:avLst/>
          </a:prstGeom>
          <a:ln w="38160">
            <a:solidFill>
              <a:srgbClr val="4472c4"/>
            </a:solidFill>
            <a:miter/>
          </a:ln>
        </p:spPr>
      </p:cxnSp>
      <p:sp>
        <p:nvSpPr>
          <p:cNvPr id="85" name="TextBox 8"/>
          <p:cNvSpPr/>
          <p:nvPr/>
        </p:nvSpPr>
        <p:spPr>
          <a:xfrm>
            <a:off x="795240" y="2062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Өзіңді тексер!</a:t>
            </a:r>
            <a:endParaRPr b="0" lang="ru-RU" sz="3200" strike="noStrike" u="none">
              <a:solidFill>
                <a:srgbClr val="000000"/>
              </a:solidFill>
              <a:uFillTx/>
              <a:latin typeface="Calibri"/>
            </a:endParaRPr>
          </a:p>
        </p:txBody>
      </p:sp>
      <p:sp>
        <p:nvSpPr>
          <p:cNvPr id="86" name="Rectangle 1"/>
          <p:cNvSpPr/>
          <p:nvPr/>
        </p:nvSpPr>
        <p:spPr>
          <a:xfrm>
            <a:off x="546120" y="1392120"/>
            <a:ext cx="11382480" cy="329436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Бұл үзіндіде Ресей отаршылдығы жайында айтылған. Ақын өзінің атақонысы болған шұрайлы жерлерінен айрылып қалғанына өкінеді. Ол жерлер Еділ мен Жайық, Ойыл өзендерінің маңы ең құнарлы деген аймақтар болған. Сонымен бірге ақын  халықтың өз туған жерлерінен еріксіз үдере көшіп, сонау Үргеніш пен Бұхарға дейін барғандығын айтады. Ата-баба қонысынан айырылған жұрттың жоқтауын жеткізеді. Заманның бұзылып бара жатқандығына ызаланады. Сондықтан бұл заман "зар заман" кезеңі деп аталған.</a:t>
            </a:r>
            <a:endParaRPr b="0" lang="ru-RU" sz="2000" strike="noStrike" u="none">
              <a:solidFill>
                <a:srgbClr val="000000"/>
              </a:solidFill>
              <a:uFillTx/>
              <a:latin typeface="Calibri"/>
            </a:endParaRPr>
          </a:p>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6480</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Huawei</cp:lastModifiedBy>
  <cp:lastPrinted>2020-03-24T14:36:16Z</cp:lastPrinted>
  <dcterms:modified xsi:type="dcterms:W3CDTF">2024-10-29T13:40:12Z</dcterms:modified>
  <cp:revision>460</cp:revision>
  <dc:subject/>
  <dc:title>Презентация PowerPoint</dc:title>
</cp:coreProperties>
</file>