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8" r:id="rId3"/>
    <p:sldId id="261" r:id="rId4"/>
    <p:sldId id="272" r:id="rId5"/>
    <p:sldId id="277" r:id="rId6"/>
    <p:sldId id="270" r:id="rId7"/>
    <p:sldId id="273" r:id="rId8"/>
    <p:sldId id="271" r:id="rId9"/>
    <p:sldId id="274" r:id="rId10"/>
    <p:sldId id="263" r:id="rId11"/>
    <p:sldId id="27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60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FE6697-66C8-40F0-B31D-33EE876CEB88}" type="datetimeFigureOut">
              <a:rPr lang="ru-RU" smtClean="0"/>
              <a:pPr/>
              <a:t>19.11.2020</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F16570-9EF3-4613-86F9-DF7BA18E9AA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CF16570-9EF3-4613-86F9-DF7BA18E9AA6}" type="slidenum">
              <a:rPr lang="ru-RU" smtClean="0"/>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720109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2919787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718963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18936370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973143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3139824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2422911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1842039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145868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2983572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3815747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2463231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1159523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3480408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307502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DAF037E-1C1F-4670-A4B3-A6ADE04F2163}" type="datetimeFigureOut">
              <a:rPr lang="ru-RU" smtClean="0"/>
              <a:pPr/>
              <a:t>19.11.2020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2295063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DAF037E-1C1F-4670-A4B3-A6ADE04F2163}" type="datetimeFigureOut">
              <a:rPr lang="ru-RU" smtClean="0"/>
              <a:pPr/>
              <a:t>19.11.2020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8DFEC1-5BD2-4DD8-A6F5-54F4CC63C78B}" type="slidenum">
              <a:rPr lang="ru-RU" smtClean="0"/>
              <a:pPr/>
              <a:t>‹#›</a:t>
            </a:fld>
            <a:endParaRPr lang="ru-RU"/>
          </a:p>
        </p:txBody>
      </p:sp>
    </p:spTree>
    <p:extLst>
      <p:ext uri="{BB962C8B-B14F-4D97-AF65-F5344CB8AC3E}">
        <p14:creationId xmlns:p14="http://schemas.microsoft.com/office/powerpoint/2010/main" xmlns="" val="361172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9638"/>
            <a:ext cx="11512446" cy="2493365"/>
          </a:xfrm>
        </p:spPr>
        <p:txBody>
          <a:bodyPr>
            <a:noAutofit/>
          </a:bodyPr>
          <a:lstStyle/>
          <a:p>
            <a:r>
              <a:rPr lang="kk-KZ" b="1" dirty="0" smtClean="0">
                <a:solidFill>
                  <a:srgbClr val="C00000"/>
                </a:solidFill>
                <a:latin typeface="Times New Roman" pitchFamily="18" charset="0"/>
                <a:cs typeface="Times New Roman" pitchFamily="18" charset="0"/>
              </a:rPr>
              <a:t> </a:t>
            </a:r>
            <a:r>
              <a:rPr lang="en-US" b="1" dirty="0" smtClean="0">
                <a:solidFill>
                  <a:srgbClr val="C00000"/>
                </a:solidFill>
                <a:latin typeface="Times New Roman" pitchFamily="18" charset="0"/>
                <a:cs typeface="Times New Roman" pitchFamily="18" charset="0"/>
              </a:rPr>
              <a:t>                                </a:t>
            </a:r>
            <a:r>
              <a:rPr lang="kk-KZ" sz="3200" b="1" dirty="0" smtClean="0">
                <a:solidFill>
                  <a:srgbClr val="C00000"/>
                </a:solidFill>
                <a:latin typeface="Times New Roman" pitchFamily="18" charset="0"/>
                <a:cs typeface="Times New Roman" pitchFamily="18" charset="0"/>
              </a:rPr>
              <a:t>САБАҚТЫҢ ТАҚЫРЫБЫ: </a:t>
            </a:r>
            <a:r>
              <a:rPr lang="en-US" sz="2800" b="1" dirty="0" smtClean="0">
                <a:solidFill>
                  <a:srgbClr val="C00000"/>
                </a:solidFill>
                <a:latin typeface="Times New Roman" pitchFamily="18" charset="0"/>
                <a:cs typeface="Times New Roman" pitchFamily="18" charset="0"/>
              </a:rPr>
              <a:t/>
            </a:r>
            <a:br>
              <a:rPr lang="en-US" sz="2800" b="1" dirty="0" smtClean="0">
                <a:solidFill>
                  <a:srgbClr val="C00000"/>
                </a:solidFill>
                <a:latin typeface="Times New Roman" pitchFamily="18" charset="0"/>
                <a:cs typeface="Times New Roman" pitchFamily="18" charset="0"/>
              </a:rPr>
            </a:br>
            <a:r>
              <a:rPr lang="en-US" sz="2800" b="1" dirty="0" smtClean="0">
                <a:solidFill>
                  <a:srgbClr val="C00000"/>
                </a:solidFill>
                <a:latin typeface="Times New Roman" pitchFamily="18" charset="0"/>
                <a:cs typeface="Times New Roman" pitchFamily="18" charset="0"/>
              </a:rPr>
              <a:t>                                         </a:t>
            </a:r>
            <a:r>
              <a:rPr lang="kk-KZ" sz="2800" b="1" dirty="0" smtClean="0">
                <a:solidFill>
                  <a:srgbClr val="C00000"/>
                </a:solidFill>
                <a:latin typeface="Times New Roman" pitchFamily="18" charset="0"/>
                <a:cs typeface="Times New Roman" pitchFamily="18" charset="0"/>
              </a:rPr>
              <a:t/>
            </a:r>
            <a:br>
              <a:rPr lang="kk-KZ" sz="2800" b="1" dirty="0" smtClean="0">
                <a:solidFill>
                  <a:srgbClr val="C00000"/>
                </a:solidFill>
                <a:latin typeface="Times New Roman" pitchFamily="18" charset="0"/>
                <a:cs typeface="Times New Roman" pitchFamily="18" charset="0"/>
              </a:rPr>
            </a:br>
            <a:r>
              <a:rPr lang="kk-KZ" sz="2800" b="1" dirty="0" smtClean="0">
                <a:solidFill>
                  <a:srgbClr val="C00000"/>
                </a:solidFill>
                <a:latin typeface="Times New Roman" pitchFamily="18" charset="0"/>
                <a:cs typeface="Times New Roman" pitchFamily="18" charset="0"/>
              </a:rPr>
              <a:t>                                         </a:t>
            </a:r>
            <a:r>
              <a:rPr lang="en-US" sz="2800" b="1" dirty="0" smtClean="0">
                <a:solidFill>
                  <a:srgbClr val="C00000"/>
                </a:solidFill>
                <a:latin typeface="Times New Roman" pitchFamily="18" charset="0"/>
                <a:cs typeface="Times New Roman" pitchFamily="18" charset="0"/>
              </a:rPr>
              <a:t> </a:t>
            </a:r>
            <a:r>
              <a:rPr lang="kk-KZ" sz="2800" b="1" dirty="0" smtClean="0">
                <a:solidFill>
                  <a:srgbClr val="C00000"/>
                </a:solidFill>
                <a:latin typeface="Times New Roman" pitchFamily="18" charset="0"/>
                <a:cs typeface="Times New Roman" pitchFamily="18" charset="0"/>
              </a:rPr>
              <a:t>ШӘКӘРІМ   ҚҰДАЙБЕРДІҰЛЫ</a:t>
            </a:r>
            <a:r>
              <a:rPr lang="en-US" sz="2800" b="1" dirty="0" smtClean="0">
                <a:solidFill>
                  <a:srgbClr val="C00000"/>
                </a:solidFill>
                <a:latin typeface="Times New Roman" pitchFamily="18" charset="0"/>
                <a:cs typeface="Times New Roman" pitchFamily="18" charset="0"/>
              </a:rPr>
              <a:t/>
            </a:r>
            <a:br>
              <a:rPr lang="en-US" sz="2800" b="1" dirty="0" smtClean="0">
                <a:solidFill>
                  <a:srgbClr val="C00000"/>
                </a:solidFill>
                <a:latin typeface="Times New Roman" pitchFamily="18" charset="0"/>
                <a:cs typeface="Times New Roman" pitchFamily="18" charset="0"/>
              </a:rPr>
            </a:br>
            <a:r>
              <a:rPr lang="ru-RU" sz="2800" b="1" dirty="0" smtClean="0">
                <a:solidFill>
                  <a:schemeClr val="tx1"/>
                </a:solidFill>
                <a:latin typeface="Times New Roman" pitchFamily="18" charset="0"/>
                <a:cs typeface="Times New Roman" pitchFamily="18" charset="0"/>
              </a:rPr>
              <a:t>                                          </a:t>
            </a:r>
            <a:r>
              <a:rPr lang="en-US" sz="2800" b="1" dirty="0" smtClean="0">
                <a:solidFill>
                  <a:srgbClr val="C00000"/>
                </a:solidFill>
                <a:latin typeface="Times New Roman" pitchFamily="18" charset="0"/>
                <a:cs typeface="Times New Roman" pitchFamily="18" charset="0"/>
              </a:rPr>
              <a:t> </a:t>
            </a:r>
            <a:r>
              <a:rPr lang="kk-KZ" sz="2800" b="1" dirty="0" smtClean="0">
                <a:solidFill>
                  <a:srgbClr val="C00000"/>
                </a:solidFill>
                <a:latin typeface="Times New Roman" pitchFamily="18" charset="0"/>
                <a:cs typeface="Times New Roman" pitchFamily="18" charset="0"/>
              </a:rPr>
              <a:t>      “ЖАСТАРҒА” ӨЛЕҢІ</a:t>
            </a:r>
            <a:r>
              <a:rPr lang="kk-KZ" sz="2800" b="1" dirty="0" smtClean="0">
                <a:solidFill>
                  <a:srgbClr val="002060"/>
                </a:solidFill>
                <a:latin typeface="Times New Roman" pitchFamily="18" charset="0"/>
                <a:cs typeface="Times New Roman" pitchFamily="18" charset="0"/>
              </a:rPr>
              <a:t/>
            </a:r>
            <a:br>
              <a:rPr lang="kk-KZ" sz="2800" b="1" dirty="0" smtClean="0">
                <a:solidFill>
                  <a:srgbClr val="002060"/>
                </a:solidFill>
                <a:latin typeface="Times New Roman" pitchFamily="18" charset="0"/>
                <a:cs typeface="Times New Roman" pitchFamily="18" charset="0"/>
              </a:rPr>
            </a:br>
            <a:endParaRPr lang="ru-RU" sz="2800" b="1" dirty="0">
              <a:solidFill>
                <a:srgbClr val="002060"/>
              </a:solidFill>
              <a:latin typeface="Times New Roman" pitchFamily="18" charset="0"/>
              <a:cs typeface="Times New Roman" pitchFamily="18" charset="0"/>
            </a:endParaRPr>
          </a:p>
        </p:txBody>
      </p:sp>
      <p:sp>
        <p:nvSpPr>
          <p:cNvPr id="4" name="Объект 3"/>
          <p:cNvSpPr>
            <a:spLocks noGrp="1"/>
          </p:cNvSpPr>
          <p:nvPr>
            <p:ph sz="half" idx="2"/>
          </p:nvPr>
        </p:nvSpPr>
        <p:spPr>
          <a:xfrm>
            <a:off x="3387777" y="2593299"/>
            <a:ext cx="7572531" cy="3141295"/>
          </a:xfrm>
        </p:spPr>
        <p:txBody>
          <a:bodyPr>
            <a:normAutofit fontScale="77500" lnSpcReduction="20000"/>
          </a:bodyPr>
          <a:lstStyle/>
          <a:p>
            <a:pPr>
              <a:buNone/>
            </a:pPr>
            <a:r>
              <a:rPr lang="kk-KZ" sz="2800" b="1" dirty="0" smtClean="0">
                <a:solidFill>
                  <a:srgbClr val="002060"/>
                </a:solidFill>
                <a:latin typeface="Times New Roman" pitchFamily="18" charset="0"/>
                <a:cs typeface="Times New Roman" pitchFamily="18" charset="0"/>
              </a:rPr>
              <a:t>    ОҚУ МАҚСАТЫ:</a:t>
            </a:r>
          </a:p>
          <a:p>
            <a:pPr>
              <a:buNone/>
            </a:pPr>
            <a:r>
              <a:rPr lang="kk-KZ" sz="2800" dirty="0" smtClean="0"/>
              <a:t>    </a:t>
            </a:r>
            <a:r>
              <a:rPr lang="kk-KZ" sz="2800" dirty="0" smtClean="0">
                <a:latin typeface="Times New Roman" pitchFamily="18" charset="0"/>
                <a:cs typeface="Times New Roman" pitchFamily="18" charset="0"/>
              </a:rPr>
              <a:t>8.1.1.1 әдеби шығарманың жанрына байланысты сюжеттік желілерін, эпилог, прологтарды анықтау;</a:t>
            </a:r>
          </a:p>
          <a:p>
            <a:pPr>
              <a:buNone/>
            </a:pPr>
            <a:r>
              <a:rPr lang="kk-KZ" sz="2800" b="1" dirty="0" smtClean="0">
                <a:solidFill>
                  <a:srgbClr val="002060"/>
                </a:solidFill>
                <a:latin typeface="Times New Roman" pitchFamily="18" charset="0"/>
                <a:cs typeface="Times New Roman" pitchFamily="18" charset="0"/>
              </a:rPr>
              <a:t>    САБАҚ МАҚСАТЫ: </a:t>
            </a:r>
          </a:p>
          <a:p>
            <a:pPr>
              <a:buNone/>
            </a:pPr>
            <a:r>
              <a:rPr lang="kk-KZ" sz="2800" dirty="0" smtClean="0"/>
              <a:t>    </a:t>
            </a:r>
            <a:r>
              <a:rPr lang="kk-KZ" sz="2800" dirty="0" smtClean="0">
                <a:latin typeface="Times New Roman" pitchFamily="18" charset="0"/>
                <a:cs typeface="Times New Roman" pitchFamily="18" charset="0"/>
              </a:rPr>
              <a:t>Әдеби шығарманың жанрына байланысты сюжеттік желілерін, эпилог, прологтарды анықтайды.</a:t>
            </a:r>
          </a:p>
          <a:p>
            <a:pPr>
              <a:buNone/>
            </a:pPr>
            <a:r>
              <a:rPr lang="kk-KZ" sz="2800" b="1" dirty="0" smtClean="0"/>
              <a:t>    </a:t>
            </a:r>
            <a:r>
              <a:rPr lang="kk-KZ" sz="2800" b="1" dirty="0" smtClean="0">
                <a:solidFill>
                  <a:srgbClr val="002060"/>
                </a:solidFill>
                <a:latin typeface="Times New Roman" pitchFamily="18" charset="0"/>
                <a:cs typeface="Times New Roman" pitchFamily="18" charset="0"/>
              </a:rPr>
              <a:t>БАҒАЛАУ КРИТЕРИЙІ: </a:t>
            </a:r>
          </a:p>
          <a:p>
            <a:pPr>
              <a:buNone/>
            </a:pPr>
            <a:r>
              <a:rPr lang="kk-KZ" sz="2800" b="1"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Әдеби шығарма жанрына байланысты сюжеттік желілерін анықтай алады.</a:t>
            </a:r>
          </a:p>
          <a:p>
            <a:pPr>
              <a:buNone/>
            </a:pPr>
            <a:endParaRPr lang="kk-KZ" sz="2800" b="1" dirty="0" smtClean="0">
              <a:solidFill>
                <a:srgbClr val="002060"/>
              </a:solidFill>
              <a:latin typeface="Times New Roman" pitchFamily="18" charset="0"/>
              <a:cs typeface="Times New Roman" pitchFamily="18" charset="0"/>
            </a:endParaRPr>
          </a:p>
          <a:p>
            <a:pPr>
              <a:buNone/>
            </a:pPr>
            <a:endParaRPr lang="en-US" sz="2800" b="1" dirty="0" smtClean="0">
              <a:solidFill>
                <a:srgbClr val="002060"/>
              </a:solidFill>
              <a:latin typeface="Times New Roman" pitchFamily="18" charset="0"/>
              <a:cs typeface="Times New Roman" pitchFamily="18" charset="0"/>
            </a:endParaRPr>
          </a:p>
          <a:p>
            <a:pPr marL="0" indent="0">
              <a:buNone/>
            </a:pPr>
            <a:endParaRPr lang="kk-KZ" sz="2800" b="1" dirty="0" smtClean="0">
              <a:solidFill>
                <a:srgbClr val="002060"/>
              </a:solidFill>
              <a:latin typeface="Times New Roman" pitchFamily="18" charset="0"/>
              <a:cs typeface="Times New Roman" pitchFamily="18" charset="0"/>
            </a:endParaRPr>
          </a:p>
        </p:txBody>
      </p:sp>
      <p:pic>
        <p:nvPicPr>
          <p:cNvPr id="7170" name="Picture 2" descr="http://www.maturidi.kz/media/k2/items/cache/e24512631df602ac0b31ecf345e0d5e9_L.jpg"/>
          <p:cNvPicPr>
            <a:picLocks noChangeAspect="1" noChangeArrowheads="1"/>
          </p:cNvPicPr>
          <p:nvPr/>
        </p:nvPicPr>
        <p:blipFill>
          <a:blip r:embed="rId2" cstate="print"/>
          <a:srcRect/>
          <a:stretch>
            <a:fillRect/>
          </a:stretch>
        </p:blipFill>
        <p:spPr bwMode="auto">
          <a:xfrm>
            <a:off x="569628" y="1214204"/>
            <a:ext cx="2593297" cy="3432748"/>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974360" y="4931764"/>
            <a:ext cx="1962397" cy="584775"/>
          </a:xfrm>
          <a:prstGeom prst="rect">
            <a:avLst/>
          </a:prstGeom>
          <a:noFill/>
        </p:spPr>
        <p:txBody>
          <a:bodyPr wrap="none" rtlCol="0">
            <a:spAutoFit/>
          </a:bodyPr>
          <a:lstStyle/>
          <a:p>
            <a:r>
              <a:rPr lang="en-US" sz="3200" b="1" dirty="0" smtClean="0">
                <a:solidFill>
                  <a:srgbClr val="002060"/>
                </a:solidFill>
                <a:latin typeface="Times New Roman" pitchFamily="18" charset="0"/>
                <a:cs typeface="Times New Roman" pitchFamily="18" charset="0"/>
              </a:rPr>
              <a:t>1858-1931</a:t>
            </a:r>
            <a:endParaRPr lang="ru-RU" sz="32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84500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214203" y="899409"/>
            <a:ext cx="7910717" cy="782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spcAft>
                <a:spcPts val="0"/>
              </a:spcAft>
            </a:pPr>
            <a:r>
              <a:rPr lang="kk-KZ" sz="2000" dirty="0" smtClean="0">
                <a:latin typeface="Times New Roman" pitchFamily="18" charset="0"/>
                <a:cs typeface="Times New Roman" pitchFamily="18" charset="0"/>
              </a:rPr>
              <a:t>кеееее</a:t>
            </a:r>
            <a:endParaRPr lang="ru-RU" sz="2000" dirty="0">
              <a:latin typeface="Times New Roman" pitchFamily="18" charset="0"/>
              <a:cs typeface="Times New Roman" pitchFamily="18" charset="0"/>
            </a:endParaRPr>
          </a:p>
        </p:txBody>
      </p:sp>
      <p:sp>
        <p:nvSpPr>
          <p:cNvPr id="10" name="TextBox 9"/>
          <p:cNvSpPr txBox="1"/>
          <p:nvPr/>
        </p:nvSpPr>
        <p:spPr>
          <a:xfrm>
            <a:off x="1776549" y="953589"/>
            <a:ext cx="6675120" cy="707886"/>
          </a:xfrm>
          <a:prstGeom prst="rect">
            <a:avLst/>
          </a:prstGeom>
          <a:noFill/>
        </p:spPr>
        <p:txBody>
          <a:bodyPr wrap="square" rtlCol="0">
            <a:spAutoFit/>
          </a:bodyPr>
          <a:lstStyle/>
          <a:p>
            <a:pPr algn="ctr"/>
            <a:r>
              <a:rPr lang="kk-KZ" sz="40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КЕРІ БАЙЛАНЫС</a:t>
            </a:r>
            <a:endParaRPr lang="ru-RU" sz="40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TextBox 6"/>
          <p:cNvSpPr txBox="1"/>
          <p:nvPr/>
        </p:nvSpPr>
        <p:spPr>
          <a:xfrm>
            <a:off x="1239687" y="2184815"/>
            <a:ext cx="8144156" cy="1107996"/>
          </a:xfrm>
          <a:prstGeom prst="rect">
            <a:avLst/>
          </a:prstGeom>
          <a:noFill/>
        </p:spPr>
        <p:txBody>
          <a:bodyPr wrap="square" rtlCol="0">
            <a:spAutoFit/>
          </a:bodyPr>
          <a:lstStyle/>
          <a:p>
            <a:r>
              <a:rPr lang="kk-KZ" sz="2200" dirty="0" smtClean="0">
                <a:solidFill>
                  <a:schemeClr val="accent2">
                    <a:lumMod val="75000"/>
                  </a:schemeClr>
                </a:solidFill>
                <a:latin typeface="Times New Roman" panose="02020603050405020304" pitchFamily="18" charset="0"/>
                <a:cs typeface="Times New Roman" panose="02020603050405020304" pitchFamily="18" charset="0"/>
              </a:rPr>
              <a:t>	Егер бүгінгі сабағымызда төмендегі іс-әрекеттерді толық жасаған болсақ, 	онда алдымыздағы білім есігінің кілтін дәл тауып, аша алдық деп ойлаңыздар.</a:t>
            </a:r>
            <a:endParaRPr lang="ru-RU" sz="2200" dirty="0">
              <a:solidFill>
                <a:schemeClr val="accent2">
                  <a:lumMod val="75000"/>
                </a:schemeClr>
              </a:solidFill>
              <a:latin typeface="Times New Roman" pitchFamily="18" charset="0"/>
              <a:cs typeface="Times New Roman" pitchFamily="18" charset="0"/>
            </a:endParaRP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268146" y="2845071"/>
            <a:ext cx="2761926" cy="2429056"/>
          </a:xfrm>
          <a:prstGeom prst="ellipse">
            <a:avLst/>
          </a:prstGeom>
          <a:ln>
            <a:noFill/>
          </a:ln>
          <a:effectLst>
            <a:softEdge rad="112500"/>
          </a:effectLst>
        </p:spPr>
      </p:pic>
      <p:sp>
        <p:nvSpPr>
          <p:cNvPr id="8" name="Скругленный прямоугольник 7"/>
          <p:cNvSpPr/>
          <p:nvPr/>
        </p:nvSpPr>
        <p:spPr>
          <a:xfrm>
            <a:off x="1199713" y="3342631"/>
            <a:ext cx="4747678" cy="915023"/>
          </a:xfrm>
          <a:prstGeom prst="roundRect">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400">
              <a:defRPr/>
            </a:pPr>
            <a:r>
              <a:rPr lang="kk-KZ" sz="2000" kern="0" dirty="0" smtClean="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rPr>
              <a:t>-  өлеңнің мазмұнын түсіндік; </a:t>
            </a:r>
            <a:endParaRPr lang="kk-KZ" sz="2000" kern="0"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endParaRPr>
          </a:p>
        </p:txBody>
      </p:sp>
      <p:sp>
        <p:nvSpPr>
          <p:cNvPr id="9" name="Скругленный прямоугольник 8"/>
          <p:cNvSpPr/>
          <p:nvPr/>
        </p:nvSpPr>
        <p:spPr>
          <a:xfrm>
            <a:off x="1199714" y="4361533"/>
            <a:ext cx="4747678" cy="915023"/>
          </a:xfrm>
          <a:prstGeom prst="roundRect">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400">
              <a:defRPr/>
            </a:pPr>
            <a:r>
              <a:rPr lang="kk-KZ" sz="2000" kern="0" dirty="0" smtClean="0">
                <a:solidFill>
                  <a:srgbClr val="002060"/>
                </a:solidFill>
                <a:latin typeface="Times New Roman" panose="02020603050405020304" pitchFamily="18" charset="0"/>
                <a:ea typeface="Calibri" panose="020F0502020204030204" pitchFamily="34" charset="0"/>
                <a:cs typeface="Arial" panose="020B0604020202020204" pitchFamily="34" charset="0"/>
              </a:rPr>
              <a:t>- </a:t>
            </a:r>
            <a:r>
              <a:rPr lang="kk-KZ" sz="2000" kern="0" dirty="0" smtClean="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rPr>
              <a:t>шығарманың жанрына байланысты сюжеттік желілерін талдадық; </a:t>
            </a:r>
            <a:endParaRPr lang="kk-KZ" sz="2000" kern="0"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endParaRPr>
          </a:p>
        </p:txBody>
      </p:sp>
      <p:sp>
        <p:nvSpPr>
          <p:cNvPr id="11" name="Скругленный прямоугольник 10"/>
          <p:cNvSpPr/>
          <p:nvPr/>
        </p:nvSpPr>
        <p:spPr>
          <a:xfrm>
            <a:off x="1199712" y="5354311"/>
            <a:ext cx="4747678" cy="915023"/>
          </a:xfrm>
          <a:prstGeom prst="roundRect">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914400">
              <a:defRPr/>
            </a:pPr>
            <a:r>
              <a:rPr lang="kk-KZ" sz="2000" kern="0" dirty="0" smtClean="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rPr>
              <a:t>- шығармадан эпилог, прологтарды ажырата алдық.</a:t>
            </a:r>
            <a:endParaRPr lang="kk-KZ" sz="2000" kern="0" dirty="0">
              <a:solidFill>
                <a:schemeClr val="accent2">
                  <a:lumMod val="75000"/>
                </a:schemeClr>
              </a:solidFill>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4009030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214203" y="899409"/>
            <a:ext cx="7910717" cy="78221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spcAft>
                <a:spcPts val="0"/>
              </a:spcAft>
            </a:pPr>
            <a:r>
              <a:rPr lang="kk-KZ" sz="2000" dirty="0" smtClean="0">
                <a:latin typeface="Times New Roman" pitchFamily="18" charset="0"/>
                <a:cs typeface="Times New Roman" pitchFamily="18" charset="0"/>
              </a:rPr>
              <a:t>кеееее</a:t>
            </a:r>
            <a:endParaRPr lang="ru-RU" sz="2000" dirty="0">
              <a:latin typeface="Times New Roman" pitchFamily="18" charset="0"/>
              <a:cs typeface="Times New Roman" pitchFamily="18" charset="0"/>
            </a:endParaRPr>
          </a:p>
        </p:txBody>
      </p:sp>
      <p:sp>
        <p:nvSpPr>
          <p:cNvPr id="10" name="TextBox 9"/>
          <p:cNvSpPr txBox="1"/>
          <p:nvPr/>
        </p:nvSpPr>
        <p:spPr>
          <a:xfrm>
            <a:off x="1776549" y="953589"/>
            <a:ext cx="6675120" cy="646331"/>
          </a:xfrm>
          <a:prstGeom prst="rect">
            <a:avLst/>
          </a:prstGeom>
          <a:noFill/>
        </p:spPr>
        <p:txBody>
          <a:bodyPr wrap="square" rtlCol="0">
            <a:spAutoFit/>
          </a:bodyPr>
          <a:lstStyle/>
          <a:p>
            <a:pPr algn="ctr"/>
            <a:r>
              <a:rPr lang="kk-KZ" sz="36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ҚОСЫМША ТАПСЫРМА</a:t>
            </a:r>
            <a:endParaRPr lang="ru-RU" sz="36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TextBox 6"/>
          <p:cNvSpPr txBox="1"/>
          <p:nvPr/>
        </p:nvSpPr>
        <p:spPr>
          <a:xfrm>
            <a:off x="574766" y="3017519"/>
            <a:ext cx="8809077" cy="923330"/>
          </a:xfrm>
          <a:prstGeom prst="rect">
            <a:avLst/>
          </a:prstGeom>
          <a:noFill/>
        </p:spPr>
        <p:txBody>
          <a:bodyPr wrap="square" rtlCol="0">
            <a:spAutoFit/>
          </a:bodyPr>
          <a:lstStyle/>
          <a:p>
            <a:r>
              <a:rPr lang="kk-KZ" sz="2200" dirty="0" smtClean="0">
                <a:solidFill>
                  <a:schemeClr val="accent2">
                    <a:lumMod val="75000"/>
                  </a:schemeClr>
                </a:solidFill>
                <a:latin typeface="Times New Roman" panose="02020603050405020304" pitchFamily="18" charset="0"/>
                <a:cs typeface="Times New Roman" panose="02020603050405020304" pitchFamily="18" charset="0"/>
              </a:rPr>
              <a:t>	</a:t>
            </a:r>
            <a:r>
              <a:rPr lang="kk-KZ" sz="2400" dirty="0" smtClean="0">
                <a:solidFill>
                  <a:schemeClr val="accent2">
                    <a:lumMod val="50000"/>
                  </a:schemeClr>
                </a:solidFill>
              </a:rPr>
              <a:t> </a:t>
            </a:r>
            <a:r>
              <a:rPr lang="kk-KZ" sz="3200" dirty="0" smtClean="0">
                <a:solidFill>
                  <a:schemeClr val="accent2">
                    <a:lumMod val="50000"/>
                  </a:schemeClr>
                </a:solidFill>
                <a:latin typeface="Times New Roman" pitchFamily="18" charset="0"/>
                <a:cs typeface="Times New Roman" pitchFamily="18" charset="0"/>
              </a:rPr>
              <a:t>Өлеңнен өзіңе ұнаған шумағын жаттап </a:t>
            </a:r>
            <a:r>
              <a:rPr lang="kk-KZ" sz="3200" dirty="0" smtClean="0">
                <a:solidFill>
                  <a:schemeClr val="accent2">
                    <a:lumMod val="50000"/>
                  </a:schemeClr>
                </a:solidFill>
                <a:latin typeface="Times New Roman" pitchFamily="18" charset="0"/>
                <a:cs typeface="Times New Roman" pitchFamily="18" charset="0"/>
              </a:rPr>
              <a:t>ал</a:t>
            </a:r>
            <a:endParaRPr lang="ru-RU" sz="2400" dirty="0" smtClean="0">
              <a:solidFill>
                <a:schemeClr val="accent2">
                  <a:lumMod val="50000"/>
                </a:schemeClr>
              </a:solidFill>
              <a:latin typeface="Times New Roman" pitchFamily="18" charset="0"/>
              <a:cs typeface="Times New Roman" pitchFamily="18" charset="0"/>
            </a:endParaRPr>
          </a:p>
          <a:p>
            <a:endParaRPr lang="ru-RU" sz="2200" dirty="0">
              <a:solidFill>
                <a:schemeClr val="accent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009030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9962957" cy="2369128"/>
          </a:xfrm>
        </p:spPr>
        <p:txBody>
          <a:bodyPr>
            <a:normAutofit/>
          </a:bodyPr>
          <a:lstStyle/>
          <a:p>
            <a:r>
              <a:rPr lang="kk-KZ" sz="2700" dirty="0" smtClean="0">
                <a:solidFill>
                  <a:srgbClr val="FF0000"/>
                </a:solidFill>
                <a:latin typeface="Times New Roman" panose="02020603050405020304" pitchFamily="18" charset="0"/>
                <a:cs typeface="Times New Roman" panose="02020603050405020304" pitchFamily="18" charset="0"/>
              </a:rPr>
              <a:t>                                   </a:t>
            </a:r>
            <a:endParaRPr lang="ru-RU" sz="2700" dirty="0">
              <a:solidFill>
                <a:srgbClr val="FF0000"/>
              </a:solidFill>
              <a:latin typeface="Times New Roman" panose="02020603050405020304" pitchFamily="18" charset="0"/>
              <a:cs typeface="Times New Roman" panose="02020603050405020304" pitchFamily="18" charset="0"/>
            </a:endParaRPr>
          </a:p>
        </p:txBody>
      </p:sp>
      <p:sp>
        <p:nvSpPr>
          <p:cNvPr id="5" name="Содержимое 4"/>
          <p:cNvSpPr>
            <a:spLocks noGrp="1"/>
          </p:cNvSpPr>
          <p:nvPr>
            <p:ph idx="1"/>
          </p:nvPr>
        </p:nvSpPr>
        <p:spPr>
          <a:xfrm>
            <a:off x="344774" y="344774"/>
            <a:ext cx="9263921" cy="5675025"/>
          </a:xfrm>
        </p:spPr>
        <p:txBody>
          <a:bodyPr>
            <a:normAutofit/>
          </a:bodyPr>
          <a:lstStyle/>
          <a:p>
            <a:pPr>
              <a:buNone/>
            </a:pPr>
            <a:r>
              <a:rPr lang="ru-RU" sz="3600" b="1" i="1" dirty="0" smtClean="0">
                <a:solidFill>
                  <a:srgbClr val="C00000"/>
                </a:solidFill>
              </a:rPr>
              <a:t> </a:t>
            </a:r>
            <a:r>
              <a:rPr lang="kk-KZ" sz="3600" b="1" dirty="0" smtClean="0">
                <a:latin typeface="Times New Roman" pitchFamily="18" charset="0"/>
                <a:cs typeface="Times New Roman" pitchFamily="18" charset="0"/>
              </a:rPr>
              <a:t>Бүгінгі сабақта:</a:t>
            </a:r>
            <a:endParaRPr lang="ru-RU" sz="3600" b="1" dirty="0" smtClean="0">
              <a:latin typeface="Times New Roman" pitchFamily="18" charset="0"/>
              <a:cs typeface="Times New Roman" pitchFamily="18" charset="0"/>
            </a:endParaRPr>
          </a:p>
          <a:p>
            <a:pPr>
              <a:buNone/>
            </a:pPr>
            <a:r>
              <a:rPr lang="kk-KZ" sz="3600" dirty="0" smtClean="0">
                <a:latin typeface="Times New Roman" pitchFamily="18" charset="0"/>
                <a:cs typeface="Times New Roman" pitchFamily="18" charset="0"/>
              </a:rPr>
              <a:t> </a:t>
            </a:r>
            <a:r>
              <a:rPr lang="kk-KZ" sz="3600" b="1" dirty="0" smtClean="0">
                <a:solidFill>
                  <a:srgbClr val="FF0000"/>
                </a:solidFill>
                <a:latin typeface="Times New Roman" pitchFamily="18" charset="0"/>
                <a:cs typeface="Times New Roman" pitchFamily="18" charset="0"/>
              </a:rPr>
              <a:t>Сенің білетінің:</a:t>
            </a:r>
            <a:endParaRPr lang="ru-RU" sz="3600" b="1" dirty="0" smtClean="0">
              <a:solidFill>
                <a:srgbClr val="FF0000"/>
              </a:solidFill>
              <a:latin typeface="Times New Roman" pitchFamily="18" charset="0"/>
              <a:cs typeface="Times New Roman" pitchFamily="18" charset="0"/>
            </a:endParaRPr>
          </a:p>
          <a:p>
            <a:r>
              <a:rPr lang="kk-KZ" sz="3600" dirty="0" smtClean="0">
                <a:latin typeface="Times New Roman" pitchFamily="18" charset="0"/>
                <a:cs typeface="Times New Roman" pitchFamily="18" charset="0"/>
              </a:rPr>
              <a:t>	Шәкәрім Құдайбердіұлы туралы</a:t>
            </a:r>
            <a:endParaRPr lang="ru-RU" sz="3600" dirty="0" smtClean="0">
              <a:latin typeface="Times New Roman" pitchFamily="18" charset="0"/>
              <a:cs typeface="Times New Roman" pitchFamily="18" charset="0"/>
            </a:endParaRPr>
          </a:p>
          <a:p>
            <a:pPr>
              <a:buNone/>
            </a:pPr>
            <a:r>
              <a:rPr lang="kk-KZ" sz="3600" b="1" dirty="0" smtClean="0">
                <a:solidFill>
                  <a:srgbClr val="FF0000"/>
                </a:solidFill>
                <a:latin typeface="Times New Roman" pitchFamily="18" charset="0"/>
                <a:cs typeface="Times New Roman" pitchFamily="18" charset="0"/>
              </a:rPr>
              <a:t>Сенің меңгеретінің: </a:t>
            </a:r>
            <a:endParaRPr lang="ru-RU" sz="3600" b="1" dirty="0" smtClean="0">
              <a:solidFill>
                <a:srgbClr val="FF0000"/>
              </a:solidFill>
              <a:latin typeface="Times New Roman" pitchFamily="18" charset="0"/>
              <a:cs typeface="Times New Roman" pitchFamily="18" charset="0"/>
            </a:endParaRPr>
          </a:p>
          <a:p>
            <a:pPr lvl="0"/>
            <a:r>
              <a:rPr lang="kk-KZ" sz="3600" dirty="0" smtClean="0">
                <a:latin typeface="Times New Roman" pitchFamily="18" charset="0"/>
                <a:cs typeface="Times New Roman" pitchFamily="18" charset="0"/>
              </a:rPr>
              <a:t>өлеңнің мазмұнын түсінесің;</a:t>
            </a:r>
            <a:endParaRPr lang="ru-RU" sz="3600" dirty="0" smtClean="0">
              <a:latin typeface="Times New Roman" pitchFamily="18" charset="0"/>
              <a:cs typeface="Times New Roman" pitchFamily="18" charset="0"/>
            </a:endParaRPr>
          </a:p>
          <a:p>
            <a:pPr lvl="0"/>
            <a:r>
              <a:rPr lang="kk-KZ" sz="3600" dirty="0" smtClean="0">
                <a:latin typeface="Times New Roman" pitchFamily="18" charset="0"/>
                <a:cs typeface="Times New Roman" pitchFamily="18" charset="0"/>
              </a:rPr>
              <a:t>шығарманың жанрына байланысты сюжеттік желілерін талдайсың;</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эпилог, прологтарды ажыратасың.</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0637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664564" y="115224"/>
            <a:ext cx="11832236"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3200" b="1" dirty="0" smtClean="0">
                <a:solidFill>
                  <a:srgbClr val="7030A0"/>
                </a:solidFill>
                <a:latin typeface="Times New Roman" panose="02020603050405020304" pitchFamily="18" charset="0"/>
                <a:cs typeface="Times New Roman" panose="02020603050405020304" pitchFamily="18" charset="0"/>
              </a:rPr>
              <a:t>    1-тапсырма   </a:t>
            </a:r>
            <a:r>
              <a:rPr lang="kk-KZ" sz="3200" b="1" dirty="0" smtClean="0">
                <a:solidFill>
                  <a:srgbClr val="7030A0"/>
                </a:solidFill>
                <a:latin typeface="Times New Roman" pitchFamily="18" charset="0"/>
                <a:ea typeface="Calibri"/>
                <a:cs typeface="Times New Roman" pitchFamily="18" charset="0"/>
              </a:rPr>
              <a:t>«Түстеу» әдісі</a:t>
            </a:r>
            <a:endParaRPr lang="ru-RU" sz="2800" dirty="0" smtClean="0">
              <a:solidFill>
                <a:srgbClr val="7030A0"/>
              </a:solidFill>
              <a:latin typeface="Times New Roman" pitchFamily="18" charset="0"/>
              <a:ea typeface="Calibri"/>
              <a:cs typeface="Times New Roman" pitchFamily="18" charset="0"/>
            </a:endParaRPr>
          </a:p>
          <a:p>
            <a:r>
              <a:rPr lang="kk-KZ" sz="3200" dirty="0" smtClean="0">
                <a:latin typeface="Times New Roman" panose="02020603050405020304" pitchFamily="18" charset="0"/>
                <a:cs typeface="Times New Roman" panose="02020603050405020304" pitchFamily="18" charset="0"/>
              </a:rPr>
              <a:t> </a:t>
            </a:r>
            <a:endParaRPr lang="ru-RU" sz="3200" dirty="0" smtClean="0">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Таблица 4"/>
          <p:cNvGraphicFramePr>
            <a:graphicFrameLocks noGrp="1"/>
          </p:cNvGraphicFramePr>
          <p:nvPr/>
        </p:nvGraphicFramePr>
        <p:xfrm>
          <a:off x="952708" y="901338"/>
          <a:ext cx="8128000" cy="3866606"/>
        </p:xfrm>
        <a:graphic>
          <a:graphicData uri="http://schemas.openxmlformats.org/drawingml/2006/table">
            <a:tbl>
              <a:tblPr/>
              <a:tblGrid>
                <a:gridCol w="8128000"/>
              </a:tblGrid>
              <a:tr h="3866606">
                <a:tc>
                  <a:txBody>
                    <a:bodyPr/>
                    <a:lstStyle/>
                    <a:p>
                      <a:pPr algn="just">
                        <a:lnSpc>
                          <a:spcPct val="106000"/>
                        </a:lnSpc>
                        <a:spcAft>
                          <a:spcPts val="0"/>
                        </a:spcAft>
                      </a:pPr>
                      <a:r>
                        <a:rPr lang="kk-KZ" sz="2400" i="1" dirty="0" smtClean="0">
                          <a:latin typeface="Times New Roman"/>
                          <a:ea typeface="Calibri"/>
                          <a:cs typeface="Times New Roman"/>
                        </a:rPr>
                        <a:t>Төмендегі сөздердің мағынасын ашып, өз  ойларыңызды</a:t>
                      </a:r>
                      <a:r>
                        <a:rPr lang="kk-KZ" sz="2400" i="1" baseline="0" dirty="0" smtClean="0">
                          <a:latin typeface="Times New Roman"/>
                          <a:ea typeface="Calibri"/>
                          <a:cs typeface="Times New Roman"/>
                        </a:rPr>
                        <a:t> </a:t>
                      </a:r>
                      <a:r>
                        <a:rPr lang="kk-KZ" sz="2400" i="1" dirty="0" smtClean="0">
                          <a:latin typeface="Times New Roman"/>
                          <a:ea typeface="Calibri"/>
                          <a:cs typeface="Times New Roman"/>
                        </a:rPr>
                        <a:t>айтыңыздар:</a:t>
                      </a:r>
                    </a:p>
                    <a:p>
                      <a:pPr algn="just">
                        <a:lnSpc>
                          <a:spcPct val="106000"/>
                        </a:lnSpc>
                        <a:spcAft>
                          <a:spcPts val="0"/>
                        </a:spcAft>
                        <a:buFont typeface="Wingdings" pitchFamily="2" charset="2"/>
                        <a:buChar char="§"/>
                      </a:pPr>
                      <a:r>
                        <a:rPr lang="kk-KZ" sz="2400" baseline="0" dirty="0" smtClean="0">
                          <a:latin typeface="Times New Roman"/>
                          <a:ea typeface="Times New Roman"/>
                          <a:cs typeface="Times New Roman"/>
                        </a:rPr>
                        <a:t> </a:t>
                      </a:r>
                      <a:r>
                        <a:rPr lang="kk-KZ" sz="2400" dirty="0" smtClean="0">
                          <a:latin typeface="Times New Roman"/>
                          <a:ea typeface="Times New Roman"/>
                          <a:cs typeface="Times New Roman"/>
                        </a:rPr>
                        <a:t>арам</a:t>
                      </a:r>
                      <a:r>
                        <a:rPr lang="kk-KZ" sz="2400" dirty="0">
                          <a:latin typeface="Times New Roman"/>
                          <a:ea typeface="Times New Roman"/>
                          <a:cs typeface="Times New Roman"/>
                        </a:rPr>
                        <a:t>, айла, зорлықсыз мал табу; </a:t>
                      </a:r>
                      <a:endParaRPr lang="kk-KZ" sz="2400" dirty="0" smtClean="0">
                        <a:latin typeface="Times New Roman"/>
                        <a:ea typeface="Times New Roman"/>
                        <a:cs typeface="Times New Roman"/>
                      </a:endParaRPr>
                    </a:p>
                    <a:p>
                      <a:pPr algn="just">
                        <a:lnSpc>
                          <a:spcPct val="106000"/>
                        </a:lnSpc>
                        <a:spcAft>
                          <a:spcPts val="0"/>
                        </a:spcAft>
                        <a:buFont typeface="Wingdings" pitchFamily="2" charset="2"/>
                        <a:buChar char="§"/>
                      </a:pPr>
                      <a:r>
                        <a:rPr lang="kk-KZ" sz="2400" dirty="0" smtClean="0">
                          <a:latin typeface="Times New Roman"/>
                          <a:ea typeface="Calibri"/>
                          <a:cs typeface="Times New Roman"/>
                        </a:rPr>
                        <a:t> данышпан </a:t>
                      </a:r>
                      <a:r>
                        <a:rPr lang="kk-KZ" sz="2400" dirty="0">
                          <a:latin typeface="Times New Roman"/>
                          <a:ea typeface="Calibri"/>
                          <a:cs typeface="Times New Roman"/>
                        </a:rPr>
                        <a:t>жан табу; </a:t>
                      </a:r>
                      <a:endParaRPr lang="kk-KZ" sz="2400" dirty="0" smtClean="0">
                        <a:latin typeface="Times New Roman"/>
                        <a:ea typeface="Calibri"/>
                        <a:cs typeface="Times New Roman"/>
                      </a:endParaRPr>
                    </a:p>
                    <a:p>
                      <a:pPr algn="just">
                        <a:lnSpc>
                          <a:spcPct val="106000"/>
                        </a:lnSpc>
                        <a:spcAft>
                          <a:spcPts val="0"/>
                        </a:spcAft>
                        <a:buFont typeface="Wingdings" pitchFamily="2" charset="2"/>
                        <a:buChar char="§"/>
                      </a:pPr>
                      <a:r>
                        <a:rPr lang="kk-KZ" sz="2400" dirty="0" smtClean="0">
                          <a:latin typeface="Times New Roman"/>
                          <a:ea typeface="Calibri"/>
                          <a:cs typeface="Times New Roman"/>
                        </a:rPr>
                        <a:t> екі </a:t>
                      </a:r>
                      <a:r>
                        <a:rPr lang="kk-KZ" sz="2400" dirty="0">
                          <a:latin typeface="Times New Roman"/>
                          <a:ea typeface="Calibri"/>
                          <a:cs typeface="Times New Roman"/>
                        </a:rPr>
                        <a:t>шоқып, бір қарау;</a:t>
                      </a:r>
                      <a:r>
                        <a:rPr lang="kk-KZ" sz="2400" dirty="0">
                          <a:latin typeface="Times New Roman"/>
                          <a:ea typeface="Times New Roman"/>
                          <a:cs typeface="Times New Roman"/>
                        </a:rPr>
                        <a:t> </a:t>
                      </a:r>
                      <a:endParaRPr lang="kk-KZ" sz="2400" dirty="0" smtClean="0">
                        <a:latin typeface="Times New Roman"/>
                        <a:ea typeface="Times New Roman"/>
                        <a:cs typeface="Times New Roman"/>
                      </a:endParaRPr>
                    </a:p>
                    <a:p>
                      <a:pPr algn="just">
                        <a:lnSpc>
                          <a:spcPct val="106000"/>
                        </a:lnSpc>
                        <a:spcAft>
                          <a:spcPts val="0"/>
                        </a:spcAft>
                        <a:buFont typeface="Wingdings" pitchFamily="2" charset="2"/>
                        <a:buChar char="§"/>
                      </a:pPr>
                      <a:r>
                        <a:rPr lang="kk-KZ" sz="2400" dirty="0" smtClean="0">
                          <a:latin typeface="Times New Roman"/>
                          <a:ea typeface="Times New Roman"/>
                          <a:cs typeface="Times New Roman"/>
                        </a:rPr>
                        <a:t> ақылын көрсету</a:t>
                      </a:r>
                      <a:r>
                        <a:rPr lang="kk-KZ" sz="2400" dirty="0" smtClean="0">
                          <a:latin typeface="Times New Roman"/>
                          <a:ea typeface="Calibri"/>
                          <a:cs typeface="Times New Roman"/>
                        </a:rPr>
                        <a:t>; </a:t>
                      </a:r>
                    </a:p>
                    <a:p>
                      <a:pPr algn="just">
                        <a:lnSpc>
                          <a:spcPct val="106000"/>
                        </a:lnSpc>
                        <a:spcAft>
                          <a:spcPts val="0"/>
                        </a:spcAft>
                        <a:buFont typeface="Wingdings" pitchFamily="2" charset="2"/>
                        <a:buChar char="§"/>
                      </a:pPr>
                      <a:r>
                        <a:rPr lang="kk-KZ" sz="2400" dirty="0" smtClean="0">
                          <a:latin typeface="Times New Roman"/>
                          <a:ea typeface="Times New Roman"/>
                          <a:cs typeface="Times New Roman"/>
                        </a:rPr>
                        <a:t> өлсе де ұмтылу.</a:t>
                      </a:r>
                    </a:p>
                    <a:p>
                      <a:pPr algn="just">
                        <a:lnSpc>
                          <a:spcPct val="106000"/>
                        </a:lnSpc>
                        <a:spcAft>
                          <a:spcPts val="0"/>
                        </a:spcAft>
                        <a:buFont typeface="Wingdings" pitchFamily="2" charset="2"/>
                        <a:buNone/>
                      </a:pPr>
                      <a:endParaRPr lang="kk-KZ" sz="2000" dirty="0" smtClean="0">
                        <a:latin typeface="Times New Roman"/>
                        <a:ea typeface="Times New Roman"/>
                        <a:cs typeface="Times New Roman"/>
                      </a:endParaRPr>
                    </a:p>
                    <a:p>
                      <a:pPr algn="just">
                        <a:lnSpc>
                          <a:spcPct val="106000"/>
                        </a:lnSpc>
                        <a:spcAft>
                          <a:spcPts val="0"/>
                        </a:spcAft>
                        <a:buFont typeface="Wingdings" pitchFamily="2" charset="2"/>
                        <a:buNone/>
                      </a:pPr>
                      <a:r>
                        <a:rPr lang="kk-KZ" sz="2400" dirty="0" smtClean="0">
                          <a:latin typeface="Times New Roman"/>
                          <a:ea typeface="Calibri"/>
                          <a:cs typeface="Times New Roman"/>
                        </a:rPr>
                        <a:t>Сөздер бойынша </a:t>
                      </a:r>
                      <a:r>
                        <a:rPr lang="kk-KZ" sz="2400" dirty="0">
                          <a:latin typeface="Times New Roman"/>
                          <a:ea typeface="Calibri"/>
                          <a:cs typeface="Times New Roman"/>
                        </a:rPr>
                        <a:t>өлең  мазмұнына болжам </a:t>
                      </a:r>
                      <a:r>
                        <a:rPr lang="kk-KZ" sz="2400" dirty="0" smtClean="0">
                          <a:latin typeface="Times New Roman"/>
                          <a:ea typeface="Calibri"/>
                          <a:cs typeface="Times New Roman"/>
                        </a:rPr>
                        <a:t>жасаңыз. </a:t>
                      </a:r>
                      <a:endParaRPr lang="ru-RU" sz="2400" dirty="0">
                        <a:latin typeface="Calibri"/>
                        <a:ea typeface="Calibri"/>
                        <a:cs typeface="Times New Roman"/>
                      </a:endParaRPr>
                    </a:p>
                  </a:txBody>
                  <a:tcPr marL="114300" marR="114300" marT="0" marB="0">
                    <a:lnL>
                      <a:noFill/>
                    </a:lnL>
                    <a:lnR>
                      <a:noFill/>
                    </a:lnR>
                    <a:lnT>
                      <a:noFill/>
                    </a:lnT>
                    <a:lnB>
                      <a:noFill/>
                    </a:lnB>
                  </a:tcPr>
                </a:tc>
              </a:tr>
            </a:tbl>
          </a:graphicData>
        </a:graphic>
      </p:graphicFrame>
      <p:pic>
        <p:nvPicPr>
          <p:cNvPr id="6"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16006" y="1599238"/>
            <a:ext cx="2405827" cy="194872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Прямоугольник 7"/>
          <p:cNvSpPr/>
          <p:nvPr/>
        </p:nvSpPr>
        <p:spPr>
          <a:xfrm>
            <a:off x="3435530" y="4598127"/>
            <a:ext cx="5669281" cy="2031325"/>
          </a:xfrm>
          <a:prstGeom prst="rect">
            <a:avLst/>
          </a:prstGeom>
        </p:spPr>
        <p:txBody>
          <a:bodyPr wrap="square">
            <a:spAutoFit/>
          </a:bodyPr>
          <a:lstStyle/>
          <a:p>
            <a:r>
              <a:rPr lang="kk-KZ" b="1" dirty="0" smtClean="0">
                <a:solidFill>
                  <a:schemeClr val="accent2">
                    <a:lumMod val="75000"/>
                  </a:schemeClr>
                </a:solidFill>
                <a:latin typeface="Times New Roman" pitchFamily="18" charset="0"/>
                <a:cs typeface="Times New Roman" pitchFamily="18" charset="0"/>
              </a:rPr>
              <a:t>Дескрипторы:</a:t>
            </a:r>
          </a:p>
          <a:p>
            <a:endParaRPr lang="kk-KZ" b="1" dirty="0" smtClean="0">
              <a:latin typeface="Times New Roman" pitchFamily="18" charset="0"/>
              <a:cs typeface="Times New Roman" pitchFamily="18" charset="0"/>
            </a:endParaRPr>
          </a:p>
          <a:p>
            <a:pPr lvl="0"/>
            <a:r>
              <a:rPr lang="kk-KZ" dirty="0" smtClean="0">
                <a:solidFill>
                  <a:schemeClr val="accent2">
                    <a:lumMod val="50000"/>
                  </a:schemeClr>
                </a:solidFill>
                <a:latin typeface="Times New Roman" pitchFamily="18" charset="0"/>
                <a:cs typeface="Times New Roman" pitchFamily="18" charset="0"/>
              </a:rPr>
              <a:t>-оқушылар сөздердің мағынасын ашып, өз  ойларын  айтады.  </a:t>
            </a:r>
            <a:endParaRPr lang="ru-RU" dirty="0" smtClean="0">
              <a:solidFill>
                <a:schemeClr val="accent2">
                  <a:lumMod val="50000"/>
                </a:schemeClr>
              </a:solidFill>
              <a:latin typeface="Times New Roman" pitchFamily="18" charset="0"/>
              <a:cs typeface="Times New Roman" pitchFamily="18" charset="0"/>
            </a:endParaRPr>
          </a:p>
          <a:p>
            <a:pPr lvl="0"/>
            <a:r>
              <a:rPr lang="kk-KZ" dirty="0" smtClean="0">
                <a:solidFill>
                  <a:schemeClr val="accent2">
                    <a:lumMod val="50000"/>
                  </a:schemeClr>
                </a:solidFill>
                <a:latin typeface="Times New Roman" pitchFamily="18" charset="0"/>
                <a:cs typeface="Times New Roman" pitchFamily="18" charset="0"/>
              </a:rPr>
              <a:t>- сөздер бойынша өлең  мазмұнына болжам жасайды.</a:t>
            </a:r>
            <a:endParaRPr lang="ru-RU" dirty="0" smtClean="0">
              <a:solidFill>
                <a:schemeClr val="accent2">
                  <a:lumMod val="50000"/>
                </a:schemeClr>
              </a:solidFill>
              <a:latin typeface="Times New Roman" pitchFamily="18" charset="0"/>
              <a:cs typeface="Times New Roman" pitchFamily="18" charset="0"/>
            </a:endParaRPr>
          </a:p>
          <a:p>
            <a:pPr lvl="0"/>
            <a:r>
              <a:rPr lang="kk-KZ" dirty="0" smtClean="0">
                <a:solidFill>
                  <a:schemeClr val="accent2">
                    <a:lumMod val="50000"/>
                  </a:schemeClr>
                </a:solidFill>
                <a:latin typeface="Times New Roman" pitchFamily="18" charset="0"/>
                <a:cs typeface="Times New Roman" pitchFamily="18" charset="0"/>
              </a:rPr>
              <a:t>- болжамдарын өлең мазмұнымен салыстырып, дұрыстығын тексереді. </a:t>
            </a:r>
            <a:endParaRPr lang="ru-RU" dirty="0" smtClean="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817792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18457" y="274320"/>
            <a:ext cx="5031408" cy="830997"/>
          </a:xfrm>
          <a:prstGeom prst="rect">
            <a:avLst/>
          </a:prstGeom>
        </p:spPr>
        <p:txBody>
          <a:bodyPr wrap="square">
            <a:spAutoFit/>
          </a:bodyPr>
          <a:lstStyle/>
          <a:p>
            <a:r>
              <a:rPr lang="kk-KZ" sz="4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Өзіңді тексер!</a:t>
            </a:r>
            <a:endParaRPr lang="ru-RU" sz="4800" b="1" dirty="0">
              <a:effectLst>
                <a:outerShdw blurRad="38100" dist="38100" dir="2700000" algn="tl">
                  <a:srgbClr val="000000">
                    <a:alpha val="43137"/>
                  </a:srgbClr>
                </a:outerShdw>
              </a:effectLst>
            </a:endParaRPr>
          </a:p>
        </p:txBody>
      </p:sp>
      <p:sp>
        <p:nvSpPr>
          <p:cNvPr id="5" name="TextBox 4"/>
          <p:cNvSpPr txBox="1"/>
          <p:nvPr/>
        </p:nvSpPr>
        <p:spPr>
          <a:xfrm>
            <a:off x="796834" y="1789611"/>
            <a:ext cx="8737132" cy="3693319"/>
          </a:xfrm>
          <a:prstGeom prst="rect">
            <a:avLst/>
          </a:prstGeom>
          <a:noFill/>
        </p:spPr>
        <p:txBody>
          <a:bodyPr wrap="square" rtlCol="0">
            <a:spAutoFit/>
          </a:bodyPr>
          <a:lstStyle/>
          <a:p>
            <a:r>
              <a:rPr lang="kk-KZ" sz="2400" b="1" dirty="0" smtClean="0">
                <a:latin typeface="Times New Roman" pitchFamily="18" charset="0"/>
                <a:cs typeface="Times New Roman" pitchFamily="18" charset="0"/>
              </a:rPr>
              <a:t>Арам, айла, зорлықсыз мал табу</a:t>
            </a:r>
            <a:r>
              <a:rPr lang="kk-KZ" sz="2400" dirty="0" smtClean="0">
                <a:latin typeface="Times New Roman" pitchFamily="18" charset="0"/>
                <a:cs typeface="Times New Roman" pitchFamily="18" charset="0"/>
              </a:rPr>
              <a:t> –  арамдықпен, айламен тапқан малдың адамға пайдасы болмайды. </a:t>
            </a:r>
            <a:endParaRPr lang="ru-RU" sz="2400" dirty="0" smtClean="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Данышпан жан табу</a:t>
            </a:r>
            <a:r>
              <a:rPr lang="kk-KZ" sz="2400" dirty="0" smtClean="0">
                <a:latin typeface="Times New Roman" pitchFamily="18" charset="0"/>
                <a:cs typeface="Times New Roman" pitchFamily="18" charset="0"/>
              </a:rPr>
              <a:t> –  білімді, көзі ашық адам. </a:t>
            </a:r>
            <a:endParaRPr lang="ru-RU" sz="2400" dirty="0" smtClean="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Екі шоқып, бір қарау</a:t>
            </a:r>
            <a:r>
              <a:rPr lang="kk-KZ" sz="2400" dirty="0" smtClean="0">
                <a:latin typeface="Times New Roman" pitchFamily="18" charset="0"/>
                <a:cs typeface="Times New Roman" pitchFamily="18" charset="0"/>
              </a:rPr>
              <a:t> – сақ болу.</a:t>
            </a:r>
            <a:endParaRPr lang="ru-RU" sz="2400" dirty="0" smtClean="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Ақылын көрсету</a:t>
            </a:r>
            <a:r>
              <a:rPr lang="kk-KZ" sz="2400" dirty="0" smtClean="0">
                <a:latin typeface="Times New Roman" pitchFamily="18" charset="0"/>
                <a:cs typeface="Times New Roman" pitchFamily="18" charset="0"/>
              </a:rPr>
              <a:t> – жол көрсету, дұрыс жолға бағыттау.</a:t>
            </a:r>
            <a:endParaRPr lang="ru-RU" sz="2400" dirty="0" smtClean="0">
              <a:latin typeface="Times New Roman" pitchFamily="18" charset="0"/>
              <a:cs typeface="Times New Roman" pitchFamily="18" charset="0"/>
            </a:endParaRPr>
          </a:p>
          <a:p>
            <a:r>
              <a:rPr lang="kk-KZ" sz="2400" b="1" dirty="0" smtClean="0">
                <a:latin typeface="Times New Roman" pitchFamily="18" charset="0"/>
                <a:cs typeface="Times New Roman" pitchFamily="18" charset="0"/>
              </a:rPr>
              <a:t>Өлсе де ұмтылу</a:t>
            </a:r>
            <a:r>
              <a:rPr lang="kk-KZ" sz="2400" dirty="0" smtClean="0">
                <a:latin typeface="Times New Roman" pitchFamily="18" charset="0"/>
                <a:cs typeface="Times New Roman" pitchFamily="18" charset="0"/>
              </a:rPr>
              <a:t> – алған бетінен қайтпау.</a:t>
            </a:r>
            <a:endParaRPr lang="ru-RU" sz="2400" dirty="0" smtClean="0">
              <a:latin typeface="Times New Roman" pitchFamily="18" charset="0"/>
              <a:cs typeface="Times New Roman" pitchFamily="18" charset="0"/>
            </a:endParaRPr>
          </a:p>
          <a:p>
            <a:r>
              <a:rPr lang="kk-KZ" sz="2400" dirty="0" smtClean="0">
                <a:latin typeface="Times New Roman" pitchFamily="18" charset="0"/>
                <a:cs typeface="Times New Roman" pitchFamily="18" charset="0"/>
              </a:rPr>
              <a:t>Ақын өлеңде зұлымдықтан, жамандықтан, әділетсіздік пен қиянат жасаудан аулақ болуға шақырады, халықтың мүддесін қорғай білу болашақ ұрпақтың міндеті екенін айтады. </a:t>
            </a:r>
            <a:endParaRPr lang="ru-RU" sz="24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 Шәкәрім Құдайбердіұлы «Жастарға» өлеңі 1-сабақ (8 сынып, II тоқсан )"/>
          <p:cNvPicPr>
            <a:picLocks noChangeAspect="1" noChangeArrowheads="1"/>
          </p:cNvPicPr>
          <p:nvPr/>
        </p:nvPicPr>
        <p:blipFill>
          <a:blip r:embed="rId2" cstate="print"/>
          <a:srcRect r="4139" b="9029"/>
          <a:stretch>
            <a:fillRect/>
          </a:stretch>
        </p:blipFill>
        <p:spPr bwMode="auto">
          <a:xfrm>
            <a:off x="0" y="0"/>
            <a:ext cx="12192000" cy="6858000"/>
          </a:xfrm>
          <a:prstGeom prst="rect">
            <a:avLst/>
          </a:prstGeom>
          <a:noFill/>
        </p:spPr>
      </p:pic>
      <p:sp>
        <p:nvSpPr>
          <p:cNvPr id="3" name="TextBox 2"/>
          <p:cNvSpPr txBox="1"/>
          <p:nvPr/>
        </p:nvSpPr>
        <p:spPr>
          <a:xfrm>
            <a:off x="5590903" y="2756263"/>
            <a:ext cx="6601097" cy="1815882"/>
          </a:xfrm>
          <a:prstGeom prst="rect">
            <a:avLst/>
          </a:prstGeom>
          <a:noFill/>
        </p:spPr>
        <p:txBody>
          <a:bodyPr wrap="square" rtlCol="0">
            <a:spAutoFit/>
          </a:bodyPr>
          <a:lstStyle/>
          <a:p>
            <a:r>
              <a:rPr lang="ru-RU" sz="2800" b="1" dirty="0" err="1" smtClean="0">
                <a:solidFill>
                  <a:schemeClr val="bg1"/>
                </a:solidFill>
                <a:latin typeface="Times New Roman" pitchFamily="18" charset="0"/>
                <a:cs typeface="Times New Roman" pitchFamily="18" charset="0"/>
              </a:rPr>
              <a:t>Кел</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жастар</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біз</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бір</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түрлі жол</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табалық,</a:t>
            </a:r>
            <a:r>
              <a:rPr lang="ru-RU" sz="2800" b="1" dirty="0" smtClean="0">
                <a:solidFill>
                  <a:schemeClr val="bg1"/>
                </a:solidFill>
                <a:latin typeface="Times New Roman" pitchFamily="18" charset="0"/>
                <a:cs typeface="Times New Roman" pitchFamily="18" charset="0"/>
              </a:rPr>
              <a:t/>
            </a:r>
            <a:br>
              <a:rPr lang="ru-RU" sz="2800" b="1" dirty="0" smtClean="0">
                <a:solidFill>
                  <a:schemeClr val="bg1"/>
                </a:solidFill>
                <a:latin typeface="Times New Roman" pitchFamily="18" charset="0"/>
                <a:cs typeface="Times New Roman" pitchFamily="18" charset="0"/>
              </a:rPr>
            </a:br>
            <a:r>
              <a:rPr lang="ru-RU" sz="2800" b="1" dirty="0" smtClean="0">
                <a:solidFill>
                  <a:schemeClr val="bg1"/>
                </a:solidFill>
                <a:latin typeface="Times New Roman" pitchFamily="18" charset="0"/>
                <a:cs typeface="Times New Roman" pitchFamily="18" charset="0"/>
              </a:rPr>
              <a:t>Арам, </a:t>
            </a:r>
            <a:r>
              <a:rPr lang="ru-RU" sz="2800" b="1" dirty="0" err="1" smtClean="0">
                <a:solidFill>
                  <a:schemeClr val="bg1"/>
                </a:solidFill>
                <a:latin typeface="Times New Roman" pitchFamily="18" charset="0"/>
                <a:cs typeface="Times New Roman" pitchFamily="18" charset="0"/>
              </a:rPr>
              <a:t>айла</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зорлықсыз </a:t>
            </a:r>
            <a:r>
              <a:rPr lang="ru-RU" sz="2800" b="1" dirty="0" smtClean="0">
                <a:solidFill>
                  <a:schemeClr val="bg1"/>
                </a:solidFill>
                <a:latin typeface="Times New Roman" pitchFamily="18" charset="0"/>
                <a:cs typeface="Times New Roman" pitchFamily="18" charset="0"/>
              </a:rPr>
              <a:t>мал </a:t>
            </a:r>
            <a:r>
              <a:rPr lang="ru-RU" sz="2800" b="1" dirty="0" err="1" smtClean="0">
                <a:solidFill>
                  <a:schemeClr val="bg1"/>
                </a:solidFill>
                <a:latin typeface="Times New Roman" pitchFamily="18" charset="0"/>
                <a:cs typeface="Times New Roman" pitchFamily="18" charset="0"/>
              </a:rPr>
              <a:t>табалық</a:t>
            </a:r>
            <a:r>
              <a:rPr lang="ru-RU" sz="2800" b="1" dirty="0" smtClean="0">
                <a:solidFill>
                  <a:schemeClr val="bg1"/>
                </a:solidFill>
                <a:latin typeface="Times New Roman" pitchFamily="18" charset="0"/>
                <a:cs typeface="Times New Roman" pitchFamily="18" charset="0"/>
              </a:rPr>
              <a:t>.</a:t>
            </a:r>
            <a:br>
              <a:rPr lang="ru-RU" sz="2800" b="1" dirty="0" smtClean="0">
                <a:solidFill>
                  <a:schemeClr val="bg1"/>
                </a:solidFill>
                <a:latin typeface="Times New Roman" pitchFamily="18" charset="0"/>
                <a:cs typeface="Times New Roman" pitchFamily="18" charset="0"/>
              </a:rPr>
            </a:br>
            <a:r>
              <a:rPr lang="ru-RU" sz="2800" b="1" dirty="0" err="1" smtClean="0">
                <a:solidFill>
                  <a:schemeClr val="bg1"/>
                </a:solidFill>
                <a:latin typeface="Times New Roman" pitchFamily="18" charset="0"/>
                <a:cs typeface="Times New Roman" pitchFamily="18" charset="0"/>
              </a:rPr>
              <a:t>Өшпес өмір, таусылмас</a:t>
            </a:r>
            <a:r>
              <a:rPr lang="ru-RU" sz="2800" b="1" dirty="0" smtClean="0">
                <a:solidFill>
                  <a:schemeClr val="bg1"/>
                </a:solidFill>
                <a:latin typeface="Times New Roman" pitchFamily="18" charset="0"/>
                <a:cs typeface="Times New Roman" pitchFamily="18" charset="0"/>
              </a:rPr>
              <a:t> мал </a:t>
            </a:r>
            <a:r>
              <a:rPr lang="ru-RU" sz="2800" b="1" dirty="0" err="1" smtClean="0">
                <a:solidFill>
                  <a:schemeClr val="bg1"/>
                </a:solidFill>
                <a:latin typeface="Times New Roman" pitchFamily="18" charset="0"/>
                <a:cs typeface="Times New Roman" pitchFamily="18" charset="0"/>
              </a:rPr>
              <a:t>берерлік</a:t>
            </a:r>
            <a:r>
              <a:rPr lang="ru-RU" sz="2800" b="1" dirty="0" smtClean="0">
                <a:solidFill>
                  <a:schemeClr val="bg1"/>
                </a:solidFill>
                <a:latin typeface="Times New Roman" pitchFamily="18" charset="0"/>
                <a:cs typeface="Times New Roman" pitchFamily="18" charset="0"/>
              </a:rPr>
              <a:t/>
            </a:r>
            <a:br>
              <a:rPr lang="ru-RU" sz="2800" b="1" dirty="0" smtClean="0">
                <a:solidFill>
                  <a:schemeClr val="bg1"/>
                </a:solidFill>
                <a:latin typeface="Times New Roman" pitchFamily="18" charset="0"/>
                <a:cs typeface="Times New Roman" pitchFamily="18" charset="0"/>
              </a:rPr>
            </a:br>
            <a:r>
              <a:rPr lang="ru-RU" sz="2800" b="1" dirty="0" err="1" smtClean="0">
                <a:solidFill>
                  <a:schemeClr val="bg1"/>
                </a:solidFill>
                <a:latin typeface="Times New Roman" pitchFamily="18" charset="0"/>
                <a:cs typeface="Times New Roman" pitchFamily="18" charset="0"/>
              </a:rPr>
              <a:t>Бір</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білімді</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данышпан</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жан</a:t>
            </a:r>
            <a:r>
              <a:rPr lang="ru-RU" sz="2800" b="1" dirty="0" smtClean="0">
                <a:solidFill>
                  <a:schemeClr val="bg1"/>
                </a:solidFill>
                <a:latin typeface="Times New Roman" pitchFamily="18" charset="0"/>
                <a:cs typeface="Times New Roman" pitchFamily="18" charset="0"/>
              </a:rPr>
              <a:t> </a:t>
            </a:r>
            <a:r>
              <a:rPr lang="ru-RU" sz="2800" b="1" dirty="0" err="1" smtClean="0">
                <a:solidFill>
                  <a:schemeClr val="bg1"/>
                </a:solidFill>
                <a:latin typeface="Times New Roman" pitchFamily="18" charset="0"/>
                <a:cs typeface="Times New Roman" pitchFamily="18" charset="0"/>
              </a:rPr>
              <a:t>табалық</a:t>
            </a:r>
            <a:r>
              <a:rPr lang="ru-RU" sz="2800" b="1" dirty="0" smtClean="0">
                <a:solidFill>
                  <a:schemeClr val="bg1"/>
                </a:solidFill>
                <a:latin typeface="Times New Roman" pitchFamily="18" charset="0"/>
                <a:cs typeface="Times New Roman" pitchFamily="18" charset="0"/>
              </a:rPr>
              <a:t>.</a:t>
            </a:r>
            <a:endParaRPr lang="ru-RU" sz="2800" b="1" dirty="0">
              <a:solidFill>
                <a:schemeClr val="bg1"/>
              </a:solidFill>
              <a:latin typeface="Times New Roman" pitchFamily="18" charset="0"/>
              <a:cs typeface="Times New Roman" pitchFamily="18" charset="0"/>
            </a:endParaRPr>
          </a:p>
        </p:txBody>
      </p:sp>
      <p:sp>
        <p:nvSpPr>
          <p:cNvPr id="4" name="TextBox 3"/>
          <p:cNvSpPr txBox="1"/>
          <p:nvPr/>
        </p:nvSpPr>
        <p:spPr>
          <a:xfrm>
            <a:off x="6596743" y="1110343"/>
            <a:ext cx="4859383" cy="646331"/>
          </a:xfrm>
          <a:prstGeom prst="rect">
            <a:avLst/>
          </a:prstGeom>
          <a:noFill/>
        </p:spPr>
        <p:txBody>
          <a:bodyPr wrap="square" rtlCol="0">
            <a:spAutoFit/>
          </a:bodyPr>
          <a:lstStyle/>
          <a:p>
            <a:r>
              <a:rPr lang="kk-KZ" sz="3600" i="1" dirty="0" smtClean="0">
                <a:solidFill>
                  <a:schemeClr val="bg1"/>
                </a:solidFill>
                <a:latin typeface="Times New Roman" pitchFamily="18" charset="0"/>
                <a:cs typeface="Times New Roman" pitchFamily="18" charset="0"/>
              </a:rPr>
              <a:t>“Жастарға” өлеңі</a:t>
            </a:r>
            <a:endParaRPr lang="ru-RU" sz="3600" i="1" dirty="0">
              <a:solidFill>
                <a:schemeClr val="bg1"/>
              </a:solidFill>
              <a:latin typeface="Times New Roman" pitchFamily="18" charset="0"/>
              <a:cs typeface="Times New Roman" pitchFamily="18" charset="0"/>
            </a:endParaRPr>
          </a:p>
        </p:txBody>
      </p:sp>
      <p:sp>
        <p:nvSpPr>
          <p:cNvPr id="5" name="TextBox 4"/>
          <p:cNvSpPr txBox="1"/>
          <p:nvPr/>
        </p:nvSpPr>
        <p:spPr>
          <a:xfrm>
            <a:off x="6400801" y="182880"/>
            <a:ext cx="5199016" cy="584775"/>
          </a:xfrm>
          <a:prstGeom prst="rect">
            <a:avLst/>
          </a:prstGeom>
          <a:noFill/>
        </p:spPr>
        <p:txBody>
          <a:bodyPr wrap="square" rtlCol="0">
            <a:spAutoFit/>
          </a:bodyPr>
          <a:lstStyle/>
          <a:p>
            <a:r>
              <a:rPr lang="kk-KZ" sz="3200" b="1" dirty="0" smtClean="0">
                <a:solidFill>
                  <a:schemeClr val="bg1"/>
                </a:solidFill>
                <a:latin typeface="Times New Roman" pitchFamily="18" charset="0"/>
                <a:cs typeface="Times New Roman" pitchFamily="18" charset="0"/>
              </a:rPr>
              <a:t>Шәкәрім Құдайбердіұлы</a:t>
            </a:r>
            <a:endParaRPr lang="ru-RU"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4656" y="681016"/>
            <a:ext cx="8841413" cy="1077218"/>
          </a:xfrm>
          <a:prstGeom prst="rect">
            <a:avLst/>
          </a:prstGeom>
        </p:spPr>
        <p:txBody>
          <a:bodyPr wrap="square">
            <a:spAutoFit/>
          </a:bodyPr>
          <a:lstStyle/>
          <a:p>
            <a:r>
              <a:rPr lang="kk-KZ" sz="3600" b="1" dirty="0" smtClean="0">
                <a:solidFill>
                  <a:srgbClr val="7030A0"/>
                </a:solidFill>
                <a:latin typeface="Times New Roman" panose="02020603050405020304" pitchFamily="18" charset="0"/>
                <a:cs typeface="Times New Roman" panose="02020603050405020304" pitchFamily="18" charset="0"/>
              </a:rPr>
              <a:t> </a:t>
            </a:r>
            <a:r>
              <a:rPr lang="ru-RU" sz="3200" b="1" dirty="0" smtClean="0">
                <a:solidFill>
                  <a:srgbClr val="7030A0"/>
                </a:solidFill>
                <a:latin typeface="Times New Roman" pitchFamily="18" charset="0"/>
                <a:cs typeface="Times New Roman" pitchFamily="18" charset="0"/>
              </a:rPr>
              <a:t>2</a:t>
            </a:r>
            <a:r>
              <a:rPr lang="kk-KZ" sz="3200" b="1" dirty="0" smtClean="0">
                <a:solidFill>
                  <a:srgbClr val="7030A0"/>
                </a:solidFill>
                <a:latin typeface="Times New Roman" pitchFamily="18" charset="0"/>
                <a:cs typeface="Times New Roman" pitchFamily="18" charset="0"/>
              </a:rPr>
              <a:t>-тапсырма</a:t>
            </a:r>
          </a:p>
          <a:p>
            <a:r>
              <a:rPr lang="kk-KZ" sz="2800" i="1" dirty="0" smtClean="0">
                <a:latin typeface="Times New Roman" pitchFamily="18" charset="0"/>
                <a:cs typeface="Times New Roman" pitchFamily="18" charset="0"/>
              </a:rPr>
              <a:t>Өлеңді  сюжеттік құрылысына талдау жаса</a:t>
            </a:r>
            <a:endParaRPr lang="ru-RU" sz="2800" i="1" dirty="0" smtClean="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940526" y="1959431"/>
          <a:ext cx="5839098" cy="2545005"/>
        </p:xfrm>
        <a:graphic>
          <a:graphicData uri="http://schemas.openxmlformats.org/drawingml/2006/table">
            <a:tbl>
              <a:tblPr/>
              <a:tblGrid>
                <a:gridCol w="2919029"/>
                <a:gridCol w="2920069"/>
              </a:tblGrid>
              <a:tr h="255297">
                <a:tc gridSpan="2">
                  <a:txBody>
                    <a:bodyPr/>
                    <a:lstStyle/>
                    <a:p>
                      <a:pPr marL="457200" algn="l">
                        <a:lnSpc>
                          <a:spcPct val="115000"/>
                        </a:lnSpc>
                        <a:spcBef>
                          <a:spcPts val="300"/>
                        </a:spcBef>
                        <a:spcAft>
                          <a:spcPts val="300"/>
                        </a:spcAft>
                      </a:pPr>
                      <a:r>
                        <a:rPr lang="kk-KZ" sz="1800" b="1" dirty="0">
                          <a:solidFill>
                            <a:srgbClr val="000000"/>
                          </a:solidFill>
                          <a:latin typeface="Times New Roman" pitchFamily="18" charset="0"/>
                          <a:ea typeface="MS Mincho" pitchFamily="49" charset="-128"/>
                          <a:cs typeface="Times New Roman" pitchFamily="18" charset="0"/>
                        </a:rPr>
                        <a:t>Сюжеттік </a:t>
                      </a:r>
                      <a:r>
                        <a:rPr lang="kk-KZ" sz="1800" b="1" dirty="0" smtClean="0">
                          <a:solidFill>
                            <a:srgbClr val="000000"/>
                          </a:solidFill>
                          <a:latin typeface="Times New Roman" pitchFamily="18" charset="0"/>
                          <a:ea typeface="MS Mincho" pitchFamily="49" charset="-128"/>
                          <a:cs typeface="Times New Roman" pitchFamily="18" charset="0"/>
                        </a:rPr>
                        <a:t>құрылысы</a:t>
                      </a:r>
                      <a:endParaRPr lang="ru-RU" sz="1800" dirty="0">
                        <a:latin typeface="Times New Roman" pitchFamily="18" charset="0"/>
                        <a:ea typeface="MS Mincho" pitchFamily="49" charset="-128"/>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91768">
                <a:tc>
                  <a:txBody>
                    <a:bodyPr/>
                    <a:lstStyle/>
                    <a:p>
                      <a:pPr marL="457200" algn="l">
                        <a:lnSpc>
                          <a:spcPct val="115000"/>
                        </a:lnSpc>
                        <a:spcBef>
                          <a:spcPts val="300"/>
                        </a:spcBef>
                        <a:spcAft>
                          <a:spcPts val="300"/>
                        </a:spcAft>
                      </a:pPr>
                      <a:r>
                        <a:rPr lang="kk-KZ" sz="1800" dirty="0">
                          <a:latin typeface="Times New Roman"/>
                          <a:ea typeface="Calibri"/>
                          <a:cs typeface="Times New Roman"/>
                        </a:rPr>
                        <a:t>Экспозициясы</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768">
                <a:tc>
                  <a:txBody>
                    <a:bodyPr/>
                    <a:lstStyle/>
                    <a:p>
                      <a:pPr marL="457200" algn="l">
                        <a:lnSpc>
                          <a:spcPct val="115000"/>
                        </a:lnSpc>
                        <a:spcBef>
                          <a:spcPts val="300"/>
                        </a:spcBef>
                        <a:spcAft>
                          <a:spcPts val="300"/>
                        </a:spcAft>
                      </a:pPr>
                      <a:r>
                        <a:rPr lang="kk-KZ" sz="1800" dirty="0" smtClean="0">
                          <a:latin typeface="Times New Roman"/>
                          <a:ea typeface="Calibri"/>
                          <a:cs typeface="Times New Roman"/>
                        </a:rPr>
                        <a:t>Басталуы</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768">
                <a:tc>
                  <a:txBody>
                    <a:bodyPr/>
                    <a:lstStyle/>
                    <a:p>
                      <a:pPr marL="457200" algn="l">
                        <a:lnSpc>
                          <a:spcPct val="115000"/>
                        </a:lnSpc>
                        <a:spcBef>
                          <a:spcPts val="300"/>
                        </a:spcBef>
                        <a:spcAft>
                          <a:spcPts val="300"/>
                        </a:spcAft>
                      </a:pPr>
                      <a:r>
                        <a:rPr lang="kk-KZ" sz="1800" dirty="0" smtClean="0">
                          <a:latin typeface="Times New Roman"/>
                          <a:ea typeface="Calibri"/>
                          <a:cs typeface="Times New Roman"/>
                        </a:rPr>
                        <a:t>Байланысы</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768">
                <a:tc>
                  <a:txBody>
                    <a:bodyPr/>
                    <a:lstStyle/>
                    <a:p>
                      <a:pPr algn="l">
                        <a:lnSpc>
                          <a:spcPct val="107000"/>
                        </a:lnSpc>
                        <a:spcAft>
                          <a:spcPts val="0"/>
                        </a:spcAft>
                      </a:pPr>
                      <a:r>
                        <a:rPr lang="kk-KZ" sz="1800" dirty="0" smtClean="0">
                          <a:latin typeface="Times New Roman"/>
                          <a:ea typeface="Calibri"/>
                          <a:cs typeface="Times New Roman"/>
                        </a:rPr>
                        <a:t>        Дамуы</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768">
                <a:tc>
                  <a:txBody>
                    <a:bodyPr/>
                    <a:lstStyle/>
                    <a:p>
                      <a:pPr algn="l">
                        <a:lnSpc>
                          <a:spcPct val="107000"/>
                        </a:lnSpc>
                        <a:spcAft>
                          <a:spcPts val="0"/>
                        </a:spcAft>
                      </a:pPr>
                      <a:r>
                        <a:rPr lang="kk-KZ" sz="1800" dirty="0" smtClean="0">
                          <a:latin typeface="Times New Roman"/>
                          <a:ea typeface="Calibri"/>
                          <a:cs typeface="Times New Roman"/>
                        </a:rPr>
                        <a:t>        Шиеленісуі</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729">
                <a:tc>
                  <a:txBody>
                    <a:bodyPr/>
                    <a:lstStyle/>
                    <a:p>
                      <a:pPr algn="l">
                        <a:lnSpc>
                          <a:spcPct val="107000"/>
                        </a:lnSpc>
                        <a:spcAft>
                          <a:spcPts val="0"/>
                        </a:spcAft>
                      </a:pPr>
                      <a:r>
                        <a:rPr lang="kk-KZ" sz="1800" dirty="0" smtClean="0">
                          <a:latin typeface="Times New Roman"/>
                          <a:ea typeface="Calibri"/>
                          <a:cs typeface="Times New Roman"/>
                        </a:rPr>
                        <a:t>        Шарықтауы</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768">
                <a:tc>
                  <a:txBody>
                    <a:bodyPr/>
                    <a:lstStyle/>
                    <a:p>
                      <a:pPr algn="l">
                        <a:lnSpc>
                          <a:spcPct val="107000"/>
                        </a:lnSpc>
                        <a:spcAft>
                          <a:spcPts val="0"/>
                        </a:spcAft>
                      </a:pPr>
                      <a:r>
                        <a:rPr lang="kk-KZ" sz="1800" dirty="0" smtClean="0">
                          <a:latin typeface="Times New Roman"/>
                          <a:ea typeface="Calibri"/>
                          <a:cs typeface="Times New Roman"/>
                        </a:rPr>
                        <a:t>        Шешімі</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endParaRPr lang="kk-KZ" sz="18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 name="Рисунок 4" descr="Похожее изображение"/>
          <p:cNvPicPr/>
          <p:nvPr/>
        </p:nvPicPr>
        <p:blipFill rotWithShape="1">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t="25783" r="32036"/>
          <a:stretch/>
        </p:blipFill>
        <p:spPr bwMode="auto">
          <a:xfrm>
            <a:off x="6975565" y="1841863"/>
            <a:ext cx="3931920" cy="2625634"/>
          </a:xfrm>
          <a:prstGeom prst="rect">
            <a:avLst/>
          </a:prstGeom>
          <a:noFill/>
          <a:ln>
            <a:noFill/>
          </a:ln>
          <a:extLst>
            <a:ext uri="{53640926-AAD7-44D8-BBD7-CCE9431645EC}">
              <a14:shadowObscured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a:ext>
          </a:extLst>
        </p:spPr>
      </p:pic>
      <p:sp>
        <p:nvSpPr>
          <p:cNvPr id="7" name="TextBox 6"/>
          <p:cNvSpPr txBox="1"/>
          <p:nvPr/>
        </p:nvSpPr>
        <p:spPr>
          <a:xfrm>
            <a:off x="940525" y="5342709"/>
            <a:ext cx="10407679" cy="1200329"/>
          </a:xfrm>
          <a:prstGeom prst="rect">
            <a:avLst/>
          </a:prstGeom>
          <a:noFill/>
        </p:spPr>
        <p:txBody>
          <a:bodyPr wrap="square" rtlCol="0">
            <a:spAutoFit/>
          </a:bodyPr>
          <a:lstStyle/>
          <a:p>
            <a:r>
              <a:rPr lang="kk-KZ" b="1" dirty="0" smtClean="0">
                <a:solidFill>
                  <a:schemeClr val="accent2">
                    <a:lumMod val="50000"/>
                  </a:schemeClr>
                </a:solidFill>
                <a:latin typeface="Times New Roman" pitchFamily="18" charset="0"/>
                <a:cs typeface="Times New Roman" pitchFamily="18" charset="0"/>
              </a:rPr>
              <a:t>Дескрипторы:</a:t>
            </a:r>
          </a:p>
          <a:p>
            <a:endParaRPr lang="ru-RU" dirty="0" smtClean="0">
              <a:solidFill>
                <a:schemeClr val="accent2">
                  <a:lumMod val="50000"/>
                </a:schemeClr>
              </a:solidFill>
              <a:latin typeface="Times New Roman" pitchFamily="18" charset="0"/>
              <a:cs typeface="Times New Roman" pitchFamily="18" charset="0"/>
            </a:endParaRPr>
          </a:p>
          <a:p>
            <a:pPr lvl="0"/>
            <a:r>
              <a:rPr lang="kk-KZ" dirty="0" smtClean="0">
                <a:solidFill>
                  <a:schemeClr val="accent2">
                    <a:lumMod val="50000"/>
                  </a:schemeClr>
                </a:solidFill>
                <a:latin typeface="Times New Roman" pitchFamily="18" charset="0"/>
                <a:cs typeface="Times New Roman" pitchFamily="18" charset="0"/>
              </a:rPr>
              <a:t>-әдеби шығарманың жанрына байланысты сюжеттік желілерін талдайды</a:t>
            </a:r>
            <a:endParaRPr lang="ru-RU" dirty="0" smtClean="0">
              <a:solidFill>
                <a:schemeClr val="accent2">
                  <a:lumMod val="50000"/>
                </a:schemeClr>
              </a:solidFill>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18457" y="274320"/>
            <a:ext cx="5031408" cy="830997"/>
          </a:xfrm>
          <a:prstGeom prst="rect">
            <a:avLst/>
          </a:prstGeom>
        </p:spPr>
        <p:txBody>
          <a:bodyPr wrap="square">
            <a:spAutoFit/>
          </a:bodyPr>
          <a:lstStyle/>
          <a:p>
            <a:r>
              <a:rPr lang="kk-KZ" sz="4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Өзіңді тексер!</a:t>
            </a:r>
            <a:endParaRPr lang="ru-RU" sz="4800" b="1" dirty="0">
              <a:effectLst>
                <a:outerShdw blurRad="38100" dist="38100" dir="2700000" algn="tl">
                  <a:srgbClr val="000000">
                    <a:alpha val="43137"/>
                  </a:srgbClr>
                </a:outerShdw>
              </a:effectLst>
            </a:endParaRPr>
          </a:p>
        </p:txBody>
      </p:sp>
      <p:graphicFrame>
        <p:nvGraphicFramePr>
          <p:cNvPr id="6" name="Таблица 5"/>
          <p:cNvGraphicFramePr>
            <a:graphicFrameLocks noGrp="1"/>
          </p:cNvGraphicFramePr>
          <p:nvPr/>
        </p:nvGraphicFramePr>
        <p:xfrm>
          <a:off x="574766" y="1332413"/>
          <a:ext cx="8242663" cy="5203960"/>
        </p:xfrm>
        <a:graphic>
          <a:graphicData uri="http://schemas.openxmlformats.org/drawingml/2006/table">
            <a:tbl>
              <a:tblPr/>
              <a:tblGrid>
                <a:gridCol w="2789695"/>
                <a:gridCol w="5452968"/>
              </a:tblGrid>
              <a:tr h="331793">
                <a:tc gridSpan="2">
                  <a:txBody>
                    <a:bodyPr/>
                    <a:lstStyle/>
                    <a:p>
                      <a:pPr marL="457200" algn="just">
                        <a:lnSpc>
                          <a:spcPct val="115000"/>
                        </a:lnSpc>
                        <a:spcBef>
                          <a:spcPts val="300"/>
                        </a:spcBef>
                        <a:spcAft>
                          <a:spcPts val="300"/>
                        </a:spcAft>
                      </a:pPr>
                      <a:r>
                        <a:rPr lang="kk-KZ" sz="1800" b="1" dirty="0">
                          <a:solidFill>
                            <a:srgbClr val="000000"/>
                          </a:solidFill>
                          <a:latin typeface="Times New Roman" pitchFamily="18" charset="0"/>
                          <a:ea typeface="Calibri"/>
                          <a:cs typeface="Times New Roman" pitchFamily="18" charset="0"/>
                        </a:rPr>
                        <a:t>Сюжеттік талдау </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31793">
                <a:tc>
                  <a:txBody>
                    <a:bodyPr/>
                    <a:lstStyle/>
                    <a:p>
                      <a:pPr marL="457200" algn="just">
                        <a:lnSpc>
                          <a:spcPct val="115000"/>
                        </a:lnSpc>
                        <a:spcBef>
                          <a:spcPts val="300"/>
                        </a:spcBef>
                        <a:spcAft>
                          <a:spcPts val="300"/>
                        </a:spcAft>
                      </a:pPr>
                      <a:r>
                        <a:rPr lang="kk-KZ" sz="1800">
                          <a:latin typeface="Times New Roman" pitchFamily="18" charset="0"/>
                          <a:ea typeface="Calibri"/>
                          <a:cs typeface="Times New Roman" pitchFamily="18" charset="0"/>
                        </a:rPr>
                        <a:t>Экспозициясы</a:t>
                      </a:r>
                      <a:endParaRPr lang="ru-RU" sz="180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Жастарды дұрыс жолға бағыттау</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1793">
                <a:tc>
                  <a:txBody>
                    <a:bodyPr/>
                    <a:lstStyle/>
                    <a:p>
                      <a:pPr marL="457200" algn="just">
                        <a:lnSpc>
                          <a:spcPct val="115000"/>
                        </a:lnSpc>
                        <a:spcBef>
                          <a:spcPts val="300"/>
                        </a:spcBef>
                        <a:spcAft>
                          <a:spcPts val="300"/>
                        </a:spcAft>
                      </a:pPr>
                      <a:r>
                        <a:rPr lang="kk-KZ" sz="1800" dirty="0" smtClean="0">
                          <a:latin typeface="Times New Roman" pitchFamily="18" charset="0"/>
                          <a:ea typeface="Calibri"/>
                          <a:cs typeface="Times New Roman" pitchFamily="18" charset="0"/>
                        </a:rPr>
                        <a:t>Басталуы</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smtClean="0">
                          <a:latin typeface="Times New Roman" pitchFamily="18" charset="0"/>
                          <a:ea typeface="Calibri"/>
                          <a:cs typeface="Times New Roman" pitchFamily="18" charset="0"/>
                        </a:rPr>
                        <a:t>Абайдан </a:t>
                      </a:r>
                      <a:r>
                        <a:rPr lang="kk-KZ" sz="1800" dirty="0">
                          <a:latin typeface="Times New Roman" pitchFamily="18" charset="0"/>
                          <a:ea typeface="Calibri"/>
                          <a:cs typeface="Times New Roman" pitchFamily="18" charset="0"/>
                        </a:rPr>
                        <a:t>үлгі алуға </a:t>
                      </a:r>
                      <a:r>
                        <a:rPr lang="kk-KZ" sz="1800" dirty="0" smtClean="0">
                          <a:latin typeface="Times New Roman" pitchFamily="18" charset="0"/>
                          <a:ea typeface="Calibri"/>
                          <a:cs typeface="Times New Roman" pitchFamily="18" charset="0"/>
                        </a:rPr>
                        <a:t>шақырады</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86">
                <a:tc>
                  <a:txBody>
                    <a:bodyPr/>
                    <a:lstStyle/>
                    <a:p>
                      <a:pPr marL="457200" algn="just">
                        <a:lnSpc>
                          <a:spcPct val="115000"/>
                        </a:lnSpc>
                        <a:spcBef>
                          <a:spcPts val="300"/>
                        </a:spcBef>
                        <a:spcAft>
                          <a:spcPts val="300"/>
                        </a:spcAft>
                      </a:pPr>
                      <a:r>
                        <a:rPr lang="kk-KZ" sz="1800" dirty="0" smtClean="0">
                          <a:latin typeface="Times New Roman" pitchFamily="18" charset="0"/>
                          <a:ea typeface="Calibri"/>
                          <a:cs typeface="Times New Roman" pitchFamily="18" charset="0"/>
                        </a:rPr>
                        <a:t>Байланысы</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Жаман әдеттерден аулақ болуға </a:t>
                      </a:r>
                      <a:r>
                        <a:rPr lang="kk-KZ" sz="1800" dirty="0" smtClean="0">
                          <a:latin typeface="Times New Roman" pitchFamily="18" charset="0"/>
                          <a:ea typeface="Calibri"/>
                          <a:cs typeface="Times New Roman" pitchFamily="18" charset="0"/>
                        </a:rPr>
                        <a:t>үндейді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118">
                <a:tc>
                  <a:txBody>
                    <a:bodyPr/>
                    <a:lstStyle/>
                    <a:p>
                      <a:pPr>
                        <a:lnSpc>
                          <a:spcPct val="107000"/>
                        </a:lnSpc>
                        <a:spcAft>
                          <a:spcPts val="0"/>
                        </a:spcAft>
                      </a:pPr>
                      <a:r>
                        <a:rPr lang="kk-KZ" sz="1800" dirty="0" smtClean="0">
                          <a:latin typeface="Times New Roman" pitchFamily="18" charset="0"/>
                          <a:ea typeface="Calibri"/>
                          <a:cs typeface="Times New Roman" pitchFamily="18" charset="0"/>
                        </a:rPr>
                        <a:t>        Дамуы</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«Айланы ақыл, арсыздықты әдеп» деп адасқандарға жол </a:t>
                      </a:r>
                      <a:r>
                        <a:rPr lang="kk-KZ" sz="1800" dirty="0" smtClean="0">
                          <a:latin typeface="Times New Roman" pitchFamily="18" charset="0"/>
                          <a:ea typeface="Calibri"/>
                          <a:cs typeface="Times New Roman" pitchFamily="18" charset="0"/>
                        </a:rPr>
                        <a:t>сілтейді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7173">
                <a:tc>
                  <a:txBody>
                    <a:bodyPr/>
                    <a:lstStyle/>
                    <a:p>
                      <a:pPr>
                        <a:lnSpc>
                          <a:spcPct val="107000"/>
                        </a:lnSpc>
                        <a:spcAft>
                          <a:spcPts val="0"/>
                        </a:spcAft>
                      </a:pPr>
                      <a:r>
                        <a:rPr lang="kk-KZ" sz="1800" dirty="0" smtClean="0">
                          <a:latin typeface="Times New Roman" pitchFamily="18" charset="0"/>
                          <a:ea typeface="Calibri"/>
                          <a:cs typeface="Times New Roman" pitchFamily="18" charset="0"/>
                        </a:rPr>
                        <a:t>        Шиеленісуі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Өз заманындағы оқудан шошынып, </a:t>
                      </a:r>
                      <a:r>
                        <a:rPr lang="kk-KZ" sz="1800">
                          <a:latin typeface="Times New Roman" pitchFamily="18" charset="0"/>
                          <a:ea typeface="Calibri"/>
                          <a:cs typeface="Times New Roman" pitchFamily="18" charset="0"/>
                        </a:rPr>
                        <a:t>ел </a:t>
                      </a:r>
                      <a:r>
                        <a:rPr lang="kk-KZ" sz="1800" smtClean="0">
                          <a:latin typeface="Times New Roman" pitchFamily="18" charset="0"/>
                          <a:ea typeface="Calibri"/>
                          <a:cs typeface="Times New Roman" pitchFamily="18" charset="0"/>
                        </a:rPr>
                        <a:t>билеуге </a:t>
                      </a:r>
                      <a:r>
                        <a:rPr lang="kk-KZ" sz="1800" dirty="0">
                          <a:latin typeface="Times New Roman" pitchFamily="18" charset="0"/>
                          <a:ea typeface="Calibri"/>
                          <a:cs typeface="Times New Roman" pitchFamily="18" charset="0"/>
                        </a:rPr>
                        <a:t>ұмтылғандардан </a:t>
                      </a:r>
                      <a:r>
                        <a:rPr lang="kk-KZ" sz="1800" dirty="0" smtClean="0">
                          <a:latin typeface="Times New Roman" pitchFamily="18" charset="0"/>
                          <a:ea typeface="Calibri"/>
                          <a:cs typeface="Times New Roman" pitchFamily="18" charset="0"/>
                        </a:rPr>
                        <a:t>қорқатынын айтады, олардан сақтануды ескертеді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118">
                <a:tc>
                  <a:txBody>
                    <a:bodyPr/>
                    <a:lstStyle/>
                    <a:p>
                      <a:pPr>
                        <a:lnSpc>
                          <a:spcPct val="107000"/>
                        </a:lnSpc>
                        <a:spcAft>
                          <a:spcPts val="0"/>
                        </a:spcAft>
                      </a:pPr>
                      <a:r>
                        <a:rPr lang="kk-KZ" sz="1800" dirty="0" smtClean="0">
                          <a:latin typeface="Times New Roman" pitchFamily="18" charset="0"/>
                          <a:ea typeface="Calibri"/>
                          <a:cs typeface="Times New Roman" pitchFamily="18" charset="0"/>
                        </a:rPr>
                        <a:t>        Шарықтауы</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Дұрыс жолға түсуге Абайдың жол сілтегенін мысалмен </a:t>
                      </a:r>
                      <a:r>
                        <a:rPr lang="kk-KZ" sz="1800" dirty="0" smtClean="0">
                          <a:latin typeface="Times New Roman" pitchFamily="18" charset="0"/>
                          <a:ea typeface="Calibri"/>
                          <a:cs typeface="Times New Roman" pitchFamily="18" charset="0"/>
                        </a:rPr>
                        <a:t>келтіреді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586">
                <a:tc>
                  <a:txBody>
                    <a:bodyPr/>
                    <a:lstStyle/>
                    <a:p>
                      <a:pPr>
                        <a:lnSpc>
                          <a:spcPct val="107000"/>
                        </a:lnSpc>
                        <a:spcAft>
                          <a:spcPts val="0"/>
                        </a:spcAft>
                      </a:pPr>
                      <a:r>
                        <a:rPr lang="kk-KZ" sz="1800" dirty="0" smtClean="0">
                          <a:latin typeface="Times New Roman" pitchFamily="18" charset="0"/>
                          <a:ea typeface="Calibri"/>
                          <a:cs typeface="Times New Roman" pitchFamily="18" charset="0"/>
                        </a:rPr>
                        <a:t>        Шешімі</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Bef>
                          <a:spcPts val="300"/>
                        </a:spcBef>
                        <a:spcAft>
                          <a:spcPts val="300"/>
                        </a:spcAft>
                      </a:pPr>
                      <a:r>
                        <a:rPr lang="kk-KZ" sz="1800" dirty="0">
                          <a:latin typeface="Times New Roman" pitchFamily="18" charset="0"/>
                          <a:ea typeface="Calibri"/>
                          <a:cs typeface="Times New Roman" pitchFamily="18" charset="0"/>
                        </a:rPr>
                        <a:t>Абай көрсеткен адам болу, азамат </a:t>
                      </a:r>
                      <a:r>
                        <a:rPr lang="kk-KZ" sz="1800" dirty="0" smtClean="0">
                          <a:latin typeface="Times New Roman" pitchFamily="18" charset="0"/>
                          <a:ea typeface="Calibri"/>
                          <a:cs typeface="Times New Roman" pitchFamily="18" charset="0"/>
                        </a:rPr>
                        <a:t>болу</a:t>
                      </a:r>
                      <a:endParaRPr lang="ru-RU" sz="1800" dirty="0">
                        <a:latin typeface="Times New Roman" pitchFamily="18" charset="0"/>
                        <a:ea typeface="Calibri"/>
                        <a:cs typeface="Times New Roman" pitchFamily="18" charset="0"/>
                      </a:endParaRPr>
                    </a:p>
                  </a:txBody>
                  <a:tcPr marL="61193" marR="611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78823" y="1034321"/>
          <a:ext cx="9661258" cy="3550742"/>
        </p:xfrm>
        <a:graphic>
          <a:graphicData uri="http://schemas.openxmlformats.org/drawingml/2006/table">
            <a:tbl>
              <a:tblPr/>
              <a:tblGrid>
                <a:gridCol w="9661258"/>
              </a:tblGrid>
              <a:tr h="3550742">
                <a:tc>
                  <a:txBody>
                    <a:bodyPr/>
                    <a:lstStyle/>
                    <a:p>
                      <a:pPr marL="342900" lvl="0" indent="-342900" algn="l">
                        <a:spcAft>
                          <a:spcPts val="0"/>
                        </a:spcAft>
                        <a:buFont typeface="Wingdings" pitchFamily="2" charset="2"/>
                        <a:buChar char="q"/>
                        <a:tabLst>
                          <a:tab pos="682625" algn="l"/>
                        </a:tabLst>
                      </a:pPr>
                      <a:r>
                        <a:rPr lang="kk-KZ" sz="2400" dirty="0">
                          <a:latin typeface="Times New Roman" pitchFamily="18" charset="0"/>
                          <a:ea typeface="Times New Roman"/>
                          <a:cs typeface="Times New Roman" pitchFamily="18" charset="0"/>
                        </a:rPr>
                        <a:t>Өлеңнің экспозициясы неге жастарға арналды деп ойлайсың? </a:t>
                      </a:r>
                      <a:endParaRPr lang="kk-KZ" sz="2400" dirty="0" smtClean="0">
                        <a:latin typeface="Times New Roman" pitchFamily="18" charset="0"/>
                        <a:ea typeface="Times New Roman"/>
                        <a:cs typeface="Times New Roman" pitchFamily="18" charset="0"/>
                      </a:endParaRPr>
                    </a:p>
                    <a:p>
                      <a:pPr marL="342900" lvl="0" indent="-342900" algn="l">
                        <a:spcAft>
                          <a:spcPts val="0"/>
                        </a:spcAft>
                        <a:buFont typeface="Wingdings" pitchFamily="2" charset="2"/>
                        <a:buNone/>
                        <a:tabLst>
                          <a:tab pos="682625" algn="l"/>
                        </a:tabLst>
                      </a:pPr>
                      <a:endParaRPr lang="ru-RU" sz="2400" dirty="0">
                        <a:latin typeface="Times New Roman" pitchFamily="18" charset="0"/>
                        <a:cs typeface="Times New Roman" pitchFamily="18" charset="0"/>
                      </a:endParaRPr>
                    </a:p>
                    <a:p>
                      <a:pPr marL="342900" lvl="0" indent="-342900" algn="l">
                        <a:spcAft>
                          <a:spcPts val="0"/>
                        </a:spcAft>
                        <a:buFont typeface="Wingdings" pitchFamily="2" charset="2"/>
                        <a:buChar char="q"/>
                        <a:tabLst>
                          <a:tab pos="682625" algn="l"/>
                        </a:tabLst>
                      </a:pPr>
                      <a:r>
                        <a:rPr lang="kk-KZ" sz="2400" dirty="0">
                          <a:latin typeface="Times New Roman" pitchFamily="18" charset="0"/>
                          <a:cs typeface="Times New Roman" pitchFamily="18" charset="0"/>
                        </a:rPr>
                        <a:t>Шәкәрімнің Абайды үлгі алуға шақыруының мәні не </a:t>
                      </a:r>
                      <a:r>
                        <a:rPr lang="ru-RU" sz="2400" dirty="0" err="1">
                          <a:latin typeface="Times New Roman" pitchFamily="18" charset="0"/>
                          <a:cs typeface="Times New Roman" pitchFamily="18" charset="0"/>
                        </a:rPr>
                        <a:t>деп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ойлайсыңдар</a:t>
                      </a:r>
                      <a:r>
                        <a:rPr lang="ru-RU" sz="2400" dirty="0" err="1"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marL="342900" lvl="0" indent="-342900" algn="l">
                        <a:spcAft>
                          <a:spcPts val="0"/>
                        </a:spcAft>
                        <a:buFont typeface="Wingdings" pitchFamily="2" charset="2"/>
                        <a:buNone/>
                        <a:tabLst>
                          <a:tab pos="682625" algn="l"/>
                        </a:tabLst>
                      </a:pPr>
                      <a:endParaRPr lang="ru-RU" sz="2400" dirty="0">
                        <a:latin typeface="Times New Roman" pitchFamily="18" charset="0"/>
                        <a:cs typeface="Times New Roman" pitchFamily="18" charset="0"/>
                      </a:endParaRPr>
                    </a:p>
                    <a:p>
                      <a:pPr marL="342900" lvl="0" indent="-342900" algn="l">
                        <a:spcAft>
                          <a:spcPts val="0"/>
                        </a:spcAft>
                        <a:buFont typeface="Wingdings" pitchFamily="2" charset="2"/>
                        <a:buChar char="q"/>
                        <a:tabLst>
                          <a:tab pos="682625" algn="l"/>
                        </a:tabLst>
                      </a:pPr>
                      <a:r>
                        <a:rPr lang="kk-KZ" sz="2400" dirty="0">
                          <a:latin typeface="Times New Roman" pitchFamily="18" charset="0"/>
                          <a:cs typeface="Times New Roman" pitchFamily="18" charset="0"/>
                        </a:rPr>
                        <a:t>Ақын өлеңінде кімге сенім артады? </a:t>
                      </a:r>
                      <a:r>
                        <a:rPr lang="ru-RU" sz="2400" dirty="0" err="1">
                          <a:latin typeface="Times New Roman" pitchFamily="18" charset="0"/>
                          <a:cs typeface="Times New Roman" pitchFamily="18" charset="0"/>
                        </a:rPr>
                        <a:t>Бүгінгі жастарға көзқарасың қандай</a:t>
                      </a:r>
                      <a:r>
                        <a:rPr lang="ru-RU" sz="2400" dirty="0" err="1"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a:p>
                      <a:pPr marL="342900" lvl="0" indent="-342900" algn="l">
                        <a:spcAft>
                          <a:spcPts val="0"/>
                        </a:spcAft>
                        <a:buFont typeface="Wingdings" pitchFamily="2" charset="2"/>
                        <a:buNone/>
                        <a:tabLst>
                          <a:tab pos="682625" algn="l"/>
                        </a:tabLst>
                      </a:pPr>
                      <a:endParaRPr lang="ru-RU" sz="2400" dirty="0">
                        <a:latin typeface="Times New Roman" pitchFamily="18" charset="0"/>
                        <a:cs typeface="Times New Roman" pitchFamily="18" charset="0"/>
                      </a:endParaRPr>
                    </a:p>
                    <a:p>
                      <a:pPr marL="342900" lvl="0" indent="-342900" algn="l">
                        <a:lnSpc>
                          <a:spcPts val="1300"/>
                        </a:lnSpc>
                        <a:spcAft>
                          <a:spcPts val="0"/>
                        </a:spcAft>
                        <a:buFont typeface="Wingdings" pitchFamily="2" charset="2"/>
                        <a:buChar char="q"/>
                        <a:tabLst>
                          <a:tab pos="682625" algn="l"/>
                        </a:tabLst>
                      </a:pPr>
                      <a:r>
                        <a:rPr lang="ru-RU" sz="2400" dirty="0">
                          <a:latin typeface="Times New Roman" pitchFamily="18" charset="0"/>
                          <a:ea typeface="Times New Roman"/>
                          <a:cs typeface="Times New Roman" pitchFamily="18" charset="0"/>
                        </a:rPr>
                        <a:t>Автор </a:t>
                      </a:r>
                      <a:r>
                        <a:rPr lang="ru-RU" sz="2400" dirty="0" err="1">
                          <a:latin typeface="Times New Roman" pitchFamily="18" charset="0"/>
                          <a:ea typeface="Times New Roman"/>
                          <a:cs typeface="Times New Roman" pitchFamily="18" charset="0"/>
                        </a:rPr>
                        <a:t>өз шығармасында </a:t>
                      </a:r>
                      <a:r>
                        <a:rPr lang="ru-RU" sz="2400" dirty="0">
                          <a:latin typeface="Times New Roman" pitchFamily="18" charset="0"/>
                          <a:ea typeface="Times New Roman"/>
                          <a:cs typeface="Times New Roman" pitchFamily="18" charset="0"/>
                        </a:rPr>
                        <a:t>пролог пен </a:t>
                      </a:r>
                      <a:r>
                        <a:rPr lang="ru-RU" sz="2400" dirty="0" err="1">
                          <a:latin typeface="Times New Roman" pitchFamily="18" charset="0"/>
                          <a:ea typeface="Times New Roman"/>
                          <a:cs typeface="Times New Roman" pitchFamily="18" charset="0"/>
                        </a:rPr>
                        <a:t>эпилогты</a:t>
                      </a:r>
                      <a:r>
                        <a:rPr lang="ru-RU" sz="2400" dirty="0">
                          <a:latin typeface="Times New Roman" pitchFamily="18" charset="0"/>
                          <a:ea typeface="Times New Roman"/>
                          <a:cs typeface="Times New Roman" pitchFamily="18" charset="0"/>
                        </a:rPr>
                        <a:t> не </a:t>
                      </a:r>
                      <a:r>
                        <a:rPr lang="ru-RU" sz="2400" dirty="0" err="1">
                          <a:latin typeface="Times New Roman" pitchFamily="18" charset="0"/>
                          <a:ea typeface="Times New Roman"/>
                          <a:cs typeface="Times New Roman" pitchFamily="18" charset="0"/>
                        </a:rPr>
                        <a:t>үшін қолданған</a:t>
                      </a:r>
                      <a:r>
                        <a:rPr lang="ru-RU" sz="2400" dirty="0">
                          <a:latin typeface="Times New Roman" pitchFamily="18" charset="0"/>
                          <a:ea typeface="Times New Roman"/>
                          <a:cs typeface="Times New Roman" pitchFamily="18" charset="0"/>
                        </a:rPr>
                        <a:t>? </a:t>
                      </a:r>
                      <a:endParaRPr lang="ru-RU" sz="2400" dirty="0">
                        <a:latin typeface="Times New Roman" pitchFamily="18" charset="0"/>
                        <a:cs typeface="Times New Roman" pitchFamily="18" charset="0"/>
                      </a:endParaRPr>
                    </a:p>
                  </a:txBody>
                  <a:tcPr marL="114300" marR="114300" marT="0" marB="0">
                    <a:lnL>
                      <a:noFill/>
                    </a:lnL>
                    <a:lnR>
                      <a:noFill/>
                    </a:lnR>
                    <a:lnT>
                      <a:noFill/>
                    </a:lnT>
                    <a:lnB>
                      <a:noFill/>
                    </a:lnB>
                  </a:tcPr>
                </a:tc>
              </a:tr>
            </a:tbl>
          </a:graphicData>
        </a:graphic>
      </p:graphicFrame>
      <p:sp>
        <p:nvSpPr>
          <p:cNvPr id="3" name="Прямоугольник 2"/>
          <p:cNvSpPr/>
          <p:nvPr/>
        </p:nvSpPr>
        <p:spPr>
          <a:xfrm>
            <a:off x="1469036" y="347645"/>
            <a:ext cx="8439462" cy="800219"/>
          </a:xfrm>
          <a:prstGeom prst="rect">
            <a:avLst/>
          </a:prstGeom>
        </p:spPr>
        <p:txBody>
          <a:bodyPr wrap="square">
            <a:spAutoFit/>
          </a:bodyPr>
          <a:lstStyle/>
          <a:p>
            <a:r>
              <a:rPr lang="kk-KZ" sz="2800" b="1" dirty="0" smtClean="0">
                <a:solidFill>
                  <a:srgbClr val="7030A0"/>
                </a:solidFill>
                <a:latin typeface="Times New Roman" panose="02020603050405020304" pitchFamily="18" charset="0"/>
                <a:cs typeface="Times New Roman" panose="02020603050405020304" pitchFamily="18" charset="0"/>
              </a:rPr>
              <a:t>3-тапсырма </a:t>
            </a:r>
            <a:r>
              <a:rPr lang="kk-KZ" sz="2800" b="1" dirty="0" smtClean="0">
                <a:solidFill>
                  <a:srgbClr val="7030A0"/>
                </a:solidFill>
                <a:latin typeface="Times New Roman" pitchFamily="18" charset="0"/>
                <a:ea typeface="Calibri"/>
                <a:cs typeface="Times New Roman" pitchFamily="18" charset="0"/>
              </a:rPr>
              <a:t>«Талқылау сұрақтары» әдісі</a:t>
            </a:r>
            <a:endParaRPr lang="ru-RU" sz="2800" dirty="0" smtClean="0">
              <a:solidFill>
                <a:srgbClr val="7030A0"/>
              </a:solidFill>
              <a:latin typeface="Times New Roman" pitchFamily="18" charset="0"/>
              <a:ea typeface="Calibri"/>
              <a:cs typeface="Times New Roman" pitchFamily="18" charset="0"/>
            </a:endParaRPr>
          </a:p>
          <a:p>
            <a:r>
              <a:rPr lang="kk-KZ" dirty="0" smtClean="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nvGraphicFramePr>
        <p:xfrm>
          <a:off x="777965" y="4781006"/>
          <a:ext cx="8128000" cy="1776548"/>
        </p:xfrm>
        <a:graphic>
          <a:graphicData uri="http://schemas.openxmlformats.org/drawingml/2006/table">
            <a:tbl>
              <a:tblPr/>
              <a:tblGrid>
                <a:gridCol w="8128000"/>
              </a:tblGrid>
              <a:tr h="1776548">
                <a:tc>
                  <a:txBody>
                    <a:bodyPr/>
                    <a:lstStyle/>
                    <a:p>
                      <a:pPr algn="just">
                        <a:lnSpc>
                          <a:spcPct val="107000"/>
                        </a:lnSpc>
                        <a:spcAft>
                          <a:spcPts val="0"/>
                        </a:spcAft>
                      </a:pPr>
                      <a:r>
                        <a:rPr lang="kk-KZ" sz="1800" b="1" dirty="0">
                          <a:solidFill>
                            <a:schemeClr val="accent2">
                              <a:lumMod val="50000"/>
                            </a:schemeClr>
                          </a:solidFill>
                          <a:latin typeface="Times New Roman" pitchFamily="18" charset="0"/>
                          <a:ea typeface="Calibri"/>
                          <a:cs typeface="Times New Roman" pitchFamily="18" charset="0"/>
                        </a:rPr>
                        <a:t>Дескрипторы:</a:t>
                      </a:r>
                      <a:endParaRPr lang="ru-RU" sz="1800" dirty="0">
                        <a:solidFill>
                          <a:schemeClr val="accent2">
                            <a:lumMod val="50000"/>
                          </a:schemeClr>
                        </a:solidFill>
                        <a:latin typeface="Times New Roman" pitchFamily="18" charset="0"/>
                        <a:ea typeface="Calibri"/>
                        <a:cs typeface="Times New Roman" pitchFamily="18" charset="0"/>
                      </a:endParaRPr>
                    </a:p>
                    <a:p>
                      <a:pPr marL="342900" lvl="0" indent="-342900" algn="just">
                        <a:lnSpc>
                          <a:spcPct val="115000"/>
                        </a:lnSpc>
                        <a:spcAft>
                          <a:spcPts val="0"/>
                        </a:spcAft>
                        <a:buFont typeface="Wingdings"/>
                        <a:buChar char=""/>
                      </a:pPr>
                      <a:r>
                        <a:rPr lang="kk-KZ" sz="1800" dirty="0">
                          <a:solidFill>
                            <a:schemeClr val="accent2">
                              <a:lumMod val="50000"/>
                            </a:schemeClr>
                          </a:solidFill>
                          <a:latin typeface="Times New Roman" pitchFamily="18" charset="0"/>
                          <a:ea typeface="Times New Roman"/>
                          <a:cs typeface="Times New Roman" pitchFamily="18" charset="0"/>
                        </a:rPr>
                        <a:t>с</a:t>
                      </a:r>
                      <a:r>
                        <a:rPr lang="ru-RU" sz="1800" dirty="0" err="1">
                          <a:solidFill>
                            <a:schemeClr val="accent2">
                              <a:lumMod val="50000"/>
                            </a:schemeClr>
                          </a:solidFill>
                          <a:latin typeface="Times New Roman" pitchFamily="18" charset="0"/>
                          <a:ea typeface="Times New Roman"/>
                          <a:cs typeface="Times New Roman" pitchFamily="18" charset="0"/>
                        </a:rPr>
                        <a:t>ұрақтарға жауап</a:t>
                      </a:r>
                      <a:r>
                        <a:rPr lang="ru-RU" sz="1800" dirty="0">
                          <a:solidFill>
                            <a:schemeClr val="accent2">
                              <a:lumMod val="50000"/>
                            </a:schemeClr>
                          </a:solidFill>
                          <a:latin typeface="Times New Roman" pitchFamily="18" charset="0"/>
                          <a:ea typeface="Times New Roman"/>
                          <a:cs typeface="Times New Roman" pitchFamily="18" charset="0"/>
                        </a:rPr>
                        <a:t> </a:t>
                      </a:r>
                      <a:r>
                        <a:rPr lang="ru-RU" sz="1800" dirty="0" err="1">
                          <a:solidFill>
                            <a:schemeClr val="accent2">
                              <a:lumMod val="50000"/>
                            </a:schemeClr>
                          </a:solidFill>
                          <a:latin typeface="Times New Roman" pitchFamily="18" charset="0"/>
                          <a:ea typeface="Times New Roman"/>
                          <a:cs typeface="Times New Roman" pitchFamily="18" charset="0"/>
                        </a:rPr>
                        <a:t>береді</a:t>
                      </a:r>
                      <a:r>
                        <a:rPr lang="kk-KZ" sz="1800" dirty="0">
                          <a:solidFill>
                            <a:schemeClr val="accent2">
                              <a:lumMod val="50000"/>
                            </a:schemeClr>
                          </a:solidFill>
                          <a:latin typeface="Times New Roman" pitchFamily="18" charset="0"/>
                          <a:ea typeface="Times New Roman"/>
                          <a:cs typeface="Times New Roman" pitchFamily="18" charset="0"/>
                        </a:rPr>
                        <a:t>;</a:t>
                      </a:r>
                      <a:endParaRPr lang="ru-RU" sz="1800" dirty="0">
                        <a:solidFill>
                          <a:schemeClr val="accent2">
                            <a:lumMod val="50000"/>
                          </a:schemeClr>
                        </a:solidFill>
                        <a:latin typeface="Times New Roman" pitchFamily="18" charset="0"/>
                        <a:ea typeface="Calibri"/>
                        <a:cs typeface="Times New Roman" pitchFamily="18" charset="0"/>
                      </a:endParaRPr>
                    </a:p>
                    <a:p>
                      <a:pPr marL="342900" lvl="0" indent="-342900" algn="just">
                        <a:lnSpc>
                          <a:spcPct val="115000"/>
                        </a:lnSpc>
                        <a:spcAft>
                          <a:spcPts val="0"/>
                        </a:spcAft>
                        <a:buFont typeface="Wingdings"/>
                        <a:buChar char=""/>
                      </a:pPr>
                      <a:r>
                        <a:rPr lang="kk-KZ" sz="1800" dirty="0">
                          <a:solidFill>
                            <a:schemeClr val="accent2">
                              <a:lumMod val="50000"/>
                            </a:schemeClr>
                          </a:solidFill>
                          <a:latin typeface="Times New Roman" pitchFamily="18" charset="0"/>
                          <a:ea typeface="Times New Roman"/>
                          <a:cs typeface="Times New Roman" pitchFamily="18" charset="0"/>
                        </a:rPr>
                        <a:t>шығарма құрылымындағы ерекшеліктердің оқырманға әсерін талқылайды;</a:t>
                      </a:r>
                      <a:endParaRPr lang="ru-RU" sz="1800" dirty="0">
                        <a:solidFill>
                          <a:schemeClr val="accent2">
                            <a:lumMod val="50000"/>
                          </a:schemeClr>
                        </a:solidFill>
                        <a:latin typeface="Times New Roman" pitchFamily="18" charset="0"/>
                        <a:ea typeface="Calibri"/>
                        <a:cs typeface="Times New Roman" pitchFamily="18" charset="0"/>
                      </a:endParaRPr>
                    </a:p>
                    <a:p>
                      <a:pPr marL="342900" lvl="0" indent="-342900" algn="just">
                        <a:lnSpc>
                          <a:spcPct val="115000"/>
                        </a:lnSpc>
                        <a:spcAft>
                          <a:spcPts val="0"/>
                        </a:spcAft>
                        <a:buFont typeface="Wingdings"/>
                        <a:buChar char=""/>
                      </a:pPr>
                      <a:r>
                        <a:rPr lang="kk-KZ" sz="1800" dirty="0">
                          <a:solidFill>
                            <a:schemeClr val="accent2">
                              <a:lumMod val="50000"/>
                            </a:schemeClr>
                          </a:solidFill>
                          <a:latin typeface="Times New Roman" pitchFamily="18" charset="0"/>
                          <a:ea typeface="Times New Roman"/>
                          <a:cs typeface="Times New Roman" pitchFamily="18" charset="0"/>
                        </a:rPr>
                        <a:t>автордың пролог пен эпилогты шығарма сюжетіне енгізуіне түсінік береді;</a:t>
                      </a:r>
                      <a:endParaRPr lang="ru-RU" sz="1800" dirty="0">
                        <a:solidFill>
                          <a:schemeClr val="accent2">
                            <a:lumMod val="50000"/>
                          </a:schemeClr>
                        </a:solidFill>
                        <a:latin typeface="Times New Roman" pitchFamily="18" charset="0"/>
                        <a:ea typeface="Calibri"/>
                        <a:cs typeface="Times New Roman" pitchFamily="18" charset="0"/>
                      </a:endParaRPr>
                    </a:p>
                    <a:p>
                      <a:pPr marL="342900" lvl="0" indent="-342900" algn="just">
                        <a:lnSpc>
                          <a:spcPct val="115000"/>
                        </a:lnSpc>
                        <a:spcAft>
                          <a:spcPts val="0"/>
                        </a:spcAft>
                        <a:buFont typeface="Wingdings"/>
                        <a:buChar char=""/>
                      </a:pPr>
                      <a:r>
                        <a:rPr lang="kk-KZ" sz="1800" dirty="0">
                          <a:solidFill>
                            <a:schemeClr val="accent2">
                              <a:lumMod val="50000"/>
                            </a:schemeClr>
                          </a:solidFill>
                          <a:latin typeface="Times New Roman" pitchFamily="18" charset="0"/>
                          <a:ea typeface="Calibri"/>
                          <a:cs typeface="Times New Roman" pitchFamily="18" charset="0"/>
                        </a:rPr>
                        <a:t>ойын жүйелі, көркем тілмен жеткізеді.</a:t>
                      </a:r>
                      <a:endParaRPr lang="ru-RU" sz="1800" dirty="0">
                        <a:solidFill>
                          <a:schemeClr val="accent2">
                            <a:lumMod val="50000"/>
                          </a:schemeClr>
                        </a:solidFill>
                        <a:latin typeface="Times New Roman" pitchFamily="18" charset="0"/>
                        <a:ea typeface="Calibri"/>
                        <a:cs typeface="Times New Roman" pitchFamily="18" charset="0"/>
                      </a:endParaRPr>
                    </a:p>
                  </a:txBody>
                  <a:tcPr marL="114300" marR="114300" marT="0" marB="0">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18457" y="274320"/>
            <a:ext cx="5031408" cy="830997"/>
          </a:xfrm>
          <a:prstGeom prst="rect">
            <a:avLst/>
          </a:prstGeom>
        </p:spPr>
        <p:txBody>
          <a:bodyPr wrap="square">
            <a:spAutoFit/>
          </a:bodyPr>
          <a:lstStyle/>
          <a:p>
            <a:r>
              <a:rPr lang="kk-KZ" sz="4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Өзіңді тексер!</a:t>
            </a:r>
            <a:endParaRPr lang="ru-RU" sz="4800" b="1" dirty="0">
              <a:effectLst>
                <a:outerShdw blurRad="38100" dist="38100" dir="2700000" algn="tl">
                  <a:srgbClr val="000000">
                    <a:alpha val="43137"/>
                  </a:srgbClr>
                </a:outerShdw>
              </a:effectLst>
            </a:endParaRPr>
          </a:p>
        </p:txBody>
      </p:sp>
      <p:sp>
        <p:nvSpPr>
          <p:cNvPr id="5" name="TextBox 4"/>
          <p:cNvSpPr txBox="1"/>
          <p:nvPr/>
        </p:nvSpPr>
        <p:spPr>
          <a:xfrm>
            <a:off x="457200" y="1423851"/>
            <a:ext cx="9076766" cy="4524315"/>
          </a:xfrm>
          <a:prstGeom prst="rect">
            <a:avLst/>
          </a:prstGeom>
          <a:noFill/>
        </p:spPr>
        <p:txBody>
          <a:bodyPr wrap="square" rtlCol="0">
            <a:spAutoFit/>
          </a:bodyPr>
          <a:lstStyle/>
          <a:p>
            <a:r>
              <a:rPr lang="kk-KZ" sz="2400" dirty="0" smtClean="0">
                <a:latin typeface="Times New Roman" pitchFamily="18" charset="0"/>
                <a:cs typeface="Times New Roman" pitchFamily="18" charset="0"/>
              </a:rPr>
              <a:t>	Өлеңнің құрылымы өте күрделі, риторикалық тәсілді қолдана отырып, оқырманға ой тастайды. Ақын өлеңде  жастарға сенім артады.  Ол өз ортасынан білімді әрі ойшыл ақын, парасатты әділ жан деп Абайды ғана таныды. Содан үйренді, өзіне үлгі етті. Жастарды адалдықты сүюге, арамдық, қулықтан қашуға, үлкеннің ақылын тыңдауға шақырды. </a:t>
            </a:r>
          </a:p>
          <a:p>
            <a:r>
              <a:rPr lang="kk-KZ" sz="2400" dirty="0" smtClean="0">
                <a:latin typeface="Times New Roman" pitchFamily="18" charset="0"/>
                <a:cs typeface="Times New Roman" pitchFamily="18" charset="0"/>
              </a:rPr>
              <a:t> 	Әрине, Шәкәрім заманы мен қазіргі жастар заманының айырмашылығы жер мен көктей. Қазіргі таңда  жастардың білім алуына  барлық жағдай жасалған. Тек, Абай салған жолдан таймай, білімді болуымыз керек. Шығарманың эпилогы Абайдан үлгі алуға шақырса, өлең соңында адамдық жолын қуып, Абай көрсеткен адам болу, азамат болуға үндейді.</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1992</TotalTime>
  <Words>420</Words>
  <Application>Microsoft Office PowerPoint</Application>
  <PresentationFormat>Произвольный</PresentationFormat>
  <Paragraphs>98</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Грань</vt:lpstr>
      <vt:lpstr>                                 САБАҚТЫҢ ТАҚЫРЫБЫ:                                                                                      ШӘКӘРІМ   ҚҰДАЙБЕРДІҰЛЫ                                                  “ЖАСТАРҒА” ӨЛЕҢІ </vt:lpstr>
      <vt:lpstr>                                   </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Д.Исабеков шығармаларындағы ұлттық құндылық</dc:title>
  <dc:creator>User</dc:creator>
  <cp:lastModifiedBy>дина</cp:lastModifiedBy>
  <cp:revision>116</cp:revision>
  <dcterms:created xsi:type="dcterms:W3CDTF">2016-12-21T04:14:56Z</dcterms:created>
  <dcterms:modified xsi:type="dcterms:W3CDTF">2020-11-19T18:40:57Z</dcterms:modified>
</cp:coreProperties>
</file>