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jpeg" ContentType="image/jpeg"/>
  <Override PartName="/ppt/media/image3.jpeg" ContentType="image/jpeg"/>
  <Override PartName="/ppt/media/image4.png" ContentType="image/png"/>
  <Override PartName="/ppt/media/image5.jpeg" ContentType="image/jpeg"/>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38FEB18-8FC5-446F-A95C-C31AB5A53CB4}"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20C9D96-6E9F-4BB8-8064-A8367783A6DA}"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jpeg"/><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jpeg"/><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1228680" y="40114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ahoma"/>
                <a:ea typeface="Tahoma"/>
              </a:rPr>
              <a:t>Сабақтың тақырыбы:</a:t>
            </a:r>
            <a:endParaRPr b="0" lang="ru-RU" sz="2400" strike="noStrike" u="none">
              <a:solidFill>
                <a:srgbClr val="000000"/>
              </a:solidFill>
              <a:uFillTx/>
              <a:latin typeface="Calibri"/>
            </a:endParaRPr>
          </a:p>
        </p:txBody>
      </p:sp>
      <p:sp>
        <p:nvSpPr>
          <p:cNvPr id="12" name="TextBox 9"/>
          <p:cNvSpPr/>
          <p:nvPr/>
        </p:nvSpPr>
        <p:spPr>
          <a:xfrm>
            <a:off x="9412200" y="184320"/>
            <a:ext cx="251172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ӘДЕБИЕТІ (Т2)</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8-СЫНЫП</a:t>
            </a:r>
            <a:endParaRPr b="0" lang="ru-RU" sz="1600" strike="noStrike" u="none">
              <a:solidFill>
                <a:srgbClr val="000000"/>
              </a:solidFill>
              <a:uFillTx/>
              <a:latin typeface="Calibri"/>
            </a:endParaRPr>
          </a:p>
        </p:txBody>
      </p:sp>
      <p:sp>
        <p:nvSpPr>
          <p:cNvPr id="13" name="TextBox 1"/>
          <p:cNvSpPr/>
          <p:nvPr/>
        </p:nvSpPr>
        <p:spPr>
          <a:xfrm>
            <a:off x="628920" y="320760"/>
            <a:ext cx="88081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Бөлім тақырыбы: </a:t>
            </a:r>
            <a:r>
              <a:rPr b="0" lang="kk-KZ" sz="2400" strike="noStrike" u="none">
                <a:solidFill>
                  <a:srgbClr val="000000"/>
                </a:solidFill>
                <a:uFillTx/>
                <a:latin typeface="Calibri"/>
                <a:ea typeface="Arial"/>
              </a:rPr>
              <a:t>2-бөлім. Көркем әдебиет және эпикалық сарын</a:t>
            </a:r>
            <a:endParaRPr b="0" lang="ru-RU" sz="2400" strike="noStrike" u="none">
              <a:solidFill>
                <a:srgbClr val="000000"/>
              </a:solidFill>
              <a:uFillTx/>
              <a:latin typeface="Calibri"/>
            </a:endParaRPr>
          </a:p>
        </p:txBody>
      </p:sp>
      <p:sp>
        <p:nvSpPr>
          <p:cNvPr id="14" name="TextBox 2"/>
          <p:cNvSpPr/>
          <p:nvPr/>
        </p:nvSpPr>
        <p:spPr>
          <a:xfrm>
            <a:off x="3668760" y="5245200"/>
            <a:ext cx="70416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Мұрат Мөңкеұлы «Үш қиян» толғауындағы заман көрінісі</a:t>
            </a:r>
            <a:endParaRPr b="0" lang="ru-RU" sz="20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r>
              <a:rPr b="1" lang="kk-KZ" sz="2800" strike="noStrike" u="none">
                <a:solidFill>
                  <a:srgbClr val="ffffff"/>
                </a:solidFill>
                <a:uFillTx/>
                <a:latin typeface="Calibri"/>
              </a:rPr>
              <a:t>Сәйкестендір</a:t>
            </a:r>
            <a:endParaRPr b="0" lang="ru-RU" sz="2800" strike="noStrike" u="none">
              <a:solidFill>
                <a:srgbClr val="000000"/>
              </a:solidFill>
              <a:uFillTx/>
              <a:latin typeface="Calibri"/>
            </a:endParaRPr>
          </a:p>
        </p:txBody>
      </p:sp>
      <p:sp>
        <p:nvSpPr>
          <p:cNvPr id="61" name="Скругленный прямоугольник 4"/>
          <p:cNvSpPr/>
          <p:nvPr/>
        </p:nvSpPr>
        <p:spPr>
          <a:xfrm>
            <a:off x="1460520" y="1487520"/>
            <a:ext cx="2552760" cy="116028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Еділдің бойы</a:t>
            </a:r>
            <a:endParaRPr b="0" lang="ru-RU" sz="2800" strike="noStrike" u="none">
              <a:solidFill>
                <a:srgbClr val="000000"/>
              </a:solidFill>
              <a:uFillTx/>
              <a:latin typeface="Calibri"/>
            </a:endParaRPr>
          </a:p>
        </p:txBody>
      </p:sp>
      <p:sp>
        <p:nvSpPr>
          <p:cNvPr id="62" name="Скругленный прямоугольник 5"/>
          <p:cNvSpPr/>
          <p:nvPr/>
        </p:nvSpPr>
        <p:spPr>
          <a:xfrm>
            <a:off x="1460520" y="3152880"/>
            <a:ext cx="2552760" cy="119988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Жайықтың бойы</a:t>
            </a:r>
            <a:endParaRPr b="0" lang="ru-RU" sz="2400" strike="noStrike" u="none">
              <a:solidFill>
                <a:srgbClr val="000000"/>
              </a:solidFill>
              <a:uFillTx/>
              <a:latin typeface="Calibri"/>
            </a:endParaRPr>
          </a:p>
        </p:txBody>
      </p:sp>
      <p:sp>
        <p:nvSpPr>
          <p:cNvPr id="63" name="Скругленный прямоугольник 6"/>
          <p:cNvSpPr/>
          <p:nvPr/>
        </p:nvSpPr>
        <p:spPr>
          <a:xfrm>
            <a:off x="1460520" y="4765680"/>
            <a:ext cx="2552760" cy="116028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Маңғыстау бойы</a:t>
            </a:r>
            <a:endParaRPr b="0" lang="ru-RU" sz="2400" strike="noStrike" u="none">
              <a:solidFill>
                <a:srgbClr val="000000"/>
              </a:solidFill>
              <a:uFillTx/>
              <a:latin typeface="Calibri"/>
            </a:endParaRPr>
          </a:p>
        </p:txBody>
      </p:sp>
      <p:sp>
        <p:nvSpPr>
          <p:cNvPr id="64" name="Скругленный прямоугольник 7"/>
          <p:cNvSpPr/>
          <p:nvPr/>
        </p:nvSpPr>
        <p:spPr>
          <a:xfrm>
            <a:off x="6772320" y="1535040"/>
            <a:ext cx="2550960" cy="116064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Майлы қиян</a:t>
            </a:r>
            <a:endParaRPr b="0" lang="ru-RU" sz="2800" strike="noStrike" u="none">
              <a:solidFill>
                <a:srgbClr val="000000"/>
              </a:solidFill>
              <a:uFillTx/>
              <a:latin typeface="Calibri"/>
            </a:endParaRPr>
          </a:p>
        </p:txBody>
      </p:sp>
      <p:sp>
        <p:nvSpPr>
          <p:cNvPr id="65" name="Скругленный прямоугольник 8"/>
          <p:cNvSpPr/>
          <p:nvPr/>
        </p:nvSpPr>
        <p:spPr>
          <a:xfrm>
            <a:off x="6772320" y="3193920"/>
            <a:ext cx="2550960" cy="115884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Шанды қиян</a:t>
            </a:r>
            <a:endParaRPr b="0" lang="ru-RU" sz="2800" strike="noStrike" u="none">
              <a:solidFill>
                <a:srgbClr val="000000"/>
              </a:solidFill>
              <a:uFillTx/>
              <a:latin typeface="Calibri"/>
            </a:endParaRPr>
          </a:p>
        </p:txBody>
      </p:sp>
      <p:sp>
        <p:nvSpPr>
          <p:cNvPr id="66" name="Скругленный прямоугольник 9"/>
          <p:cNvSpPr/>
          <p:nvPr/>
        </p:nvSpPr>
        <p:spPr>
          <a:xfrm>
            <a:off x="6772320" y="4875120"/>
            <a:ext cx="2550960" cy="115884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Қанды қиян</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Скругленный прямоугольник 1"/>
          <p:cNvSpPr/>
          <p:nvPr/>
        </p:nvSpPr>
        <p:spPr>
          <a:xfrm>
            <a:off x="1460520" y="1487520"/>
            <a:ext cx="2552760" cy="116028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Еділдің бойы</a:t>
            </a:r>
            <a:endParaRPr b="0" lang="ru-RU" sz="2800" strike="noStrike" u="none">
              <a:solidFill>
                <a:srgbClr val="000000"/>
              </a:solidFill>
              <a:uFillTx/>
              <a:latin typeface="Calibri"/>
            </a:endParaRPr>
          </a:p>
        </p:txBody>
      </p:sp>
      <p:sp>
        <p:nvSpPr>
          <p:cNvPr id="68" name="Скругленный прямоугольник 2"/>
          <p:cNvSpPr/>
          <p:nvPr/>
        </p:nvSpPr>
        <p:spPr>
          <a:xfrm>
            <a:off x="1460520" y="3152880"/>
            <a:ext cx="2552760" cy="119988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Жайықтың бойы</a:t>
            </a:r>
            <a:endParaRPr b="0" lang="ru-RU" sz="2400" strike="noStrike" u="none">
              <a:solidFill>
                <a:srgbClr val="000000"/>
              </a:solidFill>
              <a:uFillTx/>
              <a:latin typeface="Calibri"/>
            </a:endParaRPr>
          </a:p>
        </p:txBody>
      </p:sp>
      <p:sp>
        <p:nvSpPr>
          <p:cNvPr id="69" name="Скругленный прямоугольник 3"/>
          <p:cNvSpPr/>
          <p:nvPr/>
        </p:nvSpPr>
        <p:spPr>
          <a:xfrm>
            <a:off x="1460520" y="4765680"/>
            <a:ext cx="2552760" cy="116028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Маңғыстау бойы</a:t>
            </a:r>
            <a:endParaRPr b="0" lang="ru-RU" sz="2400" strike="noStrike" u="none">
              <a:solidFill>
                <a:srgbClr val="000000"/>
              </a:solidFill>
              <a:uFillTx/>
              <a:latin typeface="Calibri"/>
            </a:endParaRPr>
          </a:p>
        </p:txBody>
      </p:sp>
      <p:sp>
        <p:nvSpPr>
          <p:cNvPr id="70" name="Скругленный прямоугольник 4"/>
          <p:cNvSpPr/>
          <p:nvPr/>
        </p:nvSpPr>
        <p:spPr>
          <a:xfrm>
            <a:off x="6772320" y="1535040"/>
            <a:ext cx="2550960" cy="116064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Майлы қиян</a:t>
            </a:r>
            <a:endParaRPr b="0" lang="ru-RU" sz="2800" strike="noStrike" u="none">
              <a:solidFill>
                <a:srgbClr val="000000"/>
              </a:solidFill>
              <a:uFillTx/>
              <a:latin typeface="Calibri"/>
            </a:endParaRPr>
          </a:p>
        </p:txBody>
      </p:sp>
      <p:sp>
        <p:nvSpPr>
          <p:cNvPr id="71" name="Скругленный прямоугольник 5"/>
          <p:cNvSpPr/>
          <p:nvPr/>
        </p:nvSpPr>
        <p:spPr>
          <a:xfrm>
            <a:off x="6772320" y="3193920"/>
            <a:ext cx="2550960" cy="115884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Шанды қиян</a:t>
            </a:r>
            <a:endParaRPr b="0" lang="ru-RU" sz="2800" strike="noStrike" u="none">
              <a:solidFill>
                <a:srgbClr val="000000"/>
              </a:solidFill>
              <a:uFillTx/>
              <a:latin typeface="Calibri"/>
            </a:endParaRPr>
          </a:p>
        </p:txBody>
      </p:sp>
      <p:sp>
        <p:nvSpPr>
          <p:cNvPr id="72" name="Скругленный прямоугольник 6"/>
          <p:cNvSpPr/>
          <p:nvPr/>
        </p:nvSpPr>
        <p:spPr>
          <a:xfrm>
            <a:off x="6772320" y="4875120"/>
            <a:ext cx="2550960" cy="115884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Қанды қиян</a:t>
            </a:r>
            <a:endParaRPr b="0" lang="ru-RU" sz="2800" strike="noStrike" u="none">
              <a:solidFill>
                <a:srgbClr val="000000"/>
              </a:solidFill>
              <a:uFillTx/>
              <a:latin typeface="Calibri"/>
            </a:endParaRPr>
          </a:p>
        </p:txBody>
      </p:sp>
      <p:sp>
        <p:nvSpPr>
          <p:cNvPr id="73"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    </a:t>
            </a:r>
            <a:r>
              <a:rPr b="1" lang="kk-KZ" sz="2800" strike="noStrike" u="none">
                <a:solidFill>
                  <a:srgbClr val="ffffff"/>
                </a:solidFill>
                <a:uFillTx/>
                <a:latin typeface="Calibri"/>
              </a:rPr>
              <a:t>Дұрыс жауабы</a:t>
            </a:r>
            <a:endParaRPr b="0" lang="ru-RU" sz="2800" strike="noStrike" u="none">
              <a:solidFill>
                <a:srgbClr val="000000"/>
              </a:solidFill>
              <a:uFillTx/>
              <a:latin typeface="Calibri"/>
            </a:endParaRPr>
          </a:p>
        </p:txBody>
      </p:sp>
      <p:cxnSp>
        <p:nvCxnSpPr>
          <p:cNvPr id="74" name="Прямая со стрелкой 23"/>
          <p:cNvCxnSpPr>
            <a:stCxn id="67" idx="3"/>
          </p:cNvCxnSpPr>
          <p:nvPr/>
        </p:nvCxnSpPr>
        <p:spPr>
          <a:xfrm>
            <a:off x="4012920" y="2066400"/>
            <a:ext cx="2647080" cy="3388680"/>
          </a:xfrm>
          <a:prstGeom prst="straightConnector1">
            <a:avLst/>
          </a:prstGeom>
          <a:ln w="6480">
            <a:solidFill>
              <a:srgbClr val="5b9bd5"/>
            </a:solidFill>
            <a:miter/>
            <a:tailEnd len="med" type="arrow" w="med"/>
          </a:ln>
        </p:spPr>
      </p:cxnSp>
      <p:cxnSp>
        <p:nvCxnSpPr>
          <p:cNvPr id="75" name="Прямая со стрелкой 25"/>
          <p:cNvCxnSpPr>
            <a:stCxn id="68" idx="3"/>
          </p:cNvCxnSpPr>
          <p:nvPr/>
        </p:nvCxnSpPr>
        <p:spPr>
          <a:xfrm flipV="1">
            <a:off x="4012920" y="2115360"/>
            <a:ext cx="2647080" cy="1637640"/>
          </a:xfrm>
          <a:prstGeom prst="straightConnector1">
            <a:avLst/>
          </a:prstGeom>
          <a:ln w="6480">
            <a:solidFill>
              <a:srgbClr val="5b9bd5"/>
            </a:solidFill>
            <a:miter/>
            <a:tailEnd len="med" type="arrow" w="med"/>
          </a:ln>
        </p:spPr>
      </p:cxnSp>
      <p:cxnSp>
        <p:nvCxnSpPr>
          <p:cNvPr id="76" name="Прямая со стрелкой 27"/>
          <p:cNvCxnSpPr>
            <a:stCxn id="69" idx="3"/>
          </p:cNvCxnSpPr>
          <p:nvPr/>
        </p:nvCxnSpPr>
        <p:spPr>
          <a:xfrm flipV="1">
            <a:off x="4012920" y="3773160"/>
            <a:ext cx="2647080" cy="1572480"/>
          </a:xfrm>
          <a:prstGeom prst="straightConnector1">
            <a:avLst/>
          </a:prstGeom>
          <a:ln w="6480">
            <a:solidFill>
              <a:srgbClr val="5b9bd5"/>
            </a:solidFill>
            <a:miter/>
            <a:tailEnd len="med" type="arrow" w="med"/>
          </a:ln>
        </p:spPr>
      </p:cxn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Calibri"/>
              </a:rPr>
              <a:t>  </a:t>
            </a:r>
            <a:r>
              <a:rPr b="1" lang="kk-KZ" sz="2800" strike="noStrike" u="none">
                <a:solidFill>
                  <a:srgbClr val="ffffff"/>
                </a:solidFill>
                <a:uFillTx/>
                <a:latin typeface="Calibri"/>
              </a:rPr>
              <a:t>Салыстыру</a:t>
            </a:r>
            <a:endParaRPr b="0" lang="ru-RU" sz="2800" strike="noStrike" u="none">
              <a:solidFill>
                <a:srgbClr val="000000"/>
              </a:solidFill>
              <a:uFillTx/>
              <a:latin typeface="Calibri"/>
            </a:endParaRPr>
          </a:p>
        </p:txBody>
      </p:sp>
      <p:sp>
        <p:nvSpPr>
          <p:cNvPr id="78" name="Прямоугольник 5"/>
          <p:cNvSpPr/>
          <p:nvPr/>
        </p:nvSpPr>
        <p:spPr>
          <a:xfrm>
            <a:off x="2374920" y="2825640"/>
            <a:ext cx="3506760" cy="204624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Бүгінгі</a:t>
            </a:r>
            <a:r>
              <a:rPr b="1" lang="kk-KZ" sz="3200" strike="noStrike" u="none">
                <a:solidFill>
                  <a:srgbClr val="ffffff"/>
                </a:solidFill>
                <a:uFillTx/>
                <a:latin typeface="Calibri"/>
              </a:rPr>
              <a:t> </a:t>
            </a:r>
            <a:r>
              <a:rPr b="1" lang="kk-KZ" sz="2800" strike="noStrike" u="none">
                <a:solidFill>
                  <a:srgbClr val="ffffff"/>
                </a:solidFill>
                <a:uFillTx/>
                <a:latin typeface="Calibri"/>
              </a:rPr>
              <a:t>заман</a:t>
            </a:r>
            <a:endParaRPr b="0" lang="ru-RU" sz="2800" strike="noStrike" u="none">
              <a:solidFill>
                <a:srgbClr val="000000"/>
              </a:solidFill>
              <a:uFillTx/>
              <a:latin typeface="Calibri"/>
            </a:endParaRPr>
          </a:p>
        </p:txBody>
      </p:sp>
      <p:sp>
        <p:nvSpPr>
          <p:cNvPr id="79" name="Прямая соединительная линия 7"/>
          <p:cNvSpPr/>
          <p:nvPr/>
        </p:nvSpPr>
        <p:spPr>
          <a:xfrm>
            <a:off x="4129200" y="2825640"/>
            <a:ext cx="0" cy="2046240"/>
          </a:xfrm>
          <a:prstGeom prst="line">
            <a:avLst/>
          </a:prstGeom>
          <a:ln w="648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80" name="Прямая соединительная линия 9"/>
          <p:cNvSpPr/>
          <p:nvPr/>
        </p:nvSpPr>
        <p:spPr>
          <a:xfrm>
            <a:off x="4129200" y="2825640"/>
            <a:ext cx="0" cy="2046240"/>
          </a:xfrm>
          <a:prstGeom prst="line">
            <a:avLst/>
          </a:prstGeom>
          <a:ln w="648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81" name="Прямоугольник 18"/>
          <p:cNvSpPr/>
          <p:nvPr/>
        </p:nvSpPr>
        <p:spPr>
          <a:xfrm>
            <a:off x="6485040" y="2825640"/>
            <a:ext cx="3506760" cy="204624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Зар заман</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2" name="Рисунок 48" descr=""/>
          <p:cNvPicPr/>
          <p:nvPr/>
        </p:nvPicPr>
        <p:blipFill>
          <a:blip r:embed="rId1"/>
          <a:stretch/>
        </p:blipFill>
        <p:spPr>
          <a:xfrm>
            <a:off x="652320" y="7978680"/>
            <a:ext cx="200160" cy="203400"/>
          </a:xfrm>
          <a:prstGeom prst="rect">
            <a:avLst/>
          </a:prstGeom>
          <a:ln w="0">
            <a:noFill/>
          </a:ln>
        </p:spPr>
      </p:pic>
      <p:sp>
        <p:nvSpPr>
          <p:cNvPr id="8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6" name="Google Shape;77;p1"/>
          <p:cNvCxnSpPr/>
          <p:nvPr/>
        </p:nvCxnSpPr>
        <p:spPr>
          <a:xfrm>
            <a:off x="212400" y="6621120"/>
            <a:ext cx="11729160" cy="26280"/>
          </a:xfrm>
          <a:prstGeom prst="straightConnector1">
            <a:avLst/>
          </a:prstGeom>
          <a:ln w="57240">
            <a:solidFill>
              <a:srgbClr val="33cccc"/>
            </a:solidFill>
            <a:miter/>
          </a:ln>
        </p:spPr>
      </p:cxnSp>
      <p:cxnSp>
        <p:nvCxnSpPr>
          <p:cNvPr id="87" name="Google Shape;78;p1"/>
          <p:cNvCxnSpPr/>
          <p:nvPr/>
        </p:nvCxnSpPr>
        <p:spPr>
          <a:xfrm>
            <a:off x="757080" y="6364080"/>
            <a:ext cx="10694160" cy="37080"/>
          </a:xfrm>
          <a:prstGeom prst="straightConnector1">
            <a:avLst/>
          </a:prstGeom>
          <a:ln w="38160">
            <a:solidFill>
              <a:srgbClr val="4472c4"/>
            </a:solidFill>
            <a:miter/>
          </a:ln>
        </p:spPr>
      </p:cxnSp>
      <p:sp>
        <p:nvSpPr>
          <p:cNvPr id="88"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2-т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Calibri"/>
            </a:endParaRPr>
          </a:p>
        </p:txBody>
      </p:sp>
      <p:sp>
        <p:nvSpPr>
          <p:cNvPr id="89" name="TextBox 9"/>
          <p:cNvSpPr/>
          <p:nvPr/>
        </p:nvSpPr>
        <p:spPr>
          <a:xfrm>
            <a:off x="894960" y="2346480"/>
            <a:ext cx="8838000" cy="224748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Өлеңдегі образды «ПОПС формуласы» арқылы талдау:</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«Менің ойымша...»</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«Себебі,мен оны былай түсіндіремін...»</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«Оны мен мына мысалдармен,фактілермен дәлелдей аламын...»</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«Осыған байланысты мен мынадай шешімге келдім...»</a:t>
            </a:r>
            <a:endParaRPr b="0" lang="ru-RU" sz="2400" strike="noStrike" u="none">
              <a:solidFill>
                <a:srgbClr val="000000"/>
              </a:solidFill>
              <a:uFillTx/>
              <a:latin typeface="Calibri"/>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0" name="Рисунок 48" descr=""/>
          <p:cNvPicPr/>
          <p:nvPr/>
        </p:nvPicPr>
        <p:blipFill>
          <a:blip r:embed="rId1"/>
          <a:stretch/>
        </p:blipFill>
        <p:spPr>
          <a:xfrm>
            <a:off x="652320" y="7978680"/>
            <a:ext cx="200160" cy="203400"/>
          </a:xfrm>
          <a:prstGeom prst="rect">
            <a:avLst/>
          </a:prstGeom>
          <a:ln w="0">
            <a:noFill/>
          </a:ln>
        </p:spPr>
      </p:pic>
      <p:sp>
        <p:nvSpPr>
          <p:cNvPr id="91"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9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sp>
        <p:nvSpPr>
          <p:cNvPr id="94"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95" name="TextBox 9"/>
          <p:cNvSpPr/>
          <p:nvPr/>
        </p:nvSpPr>
        <p:spPr>
          <a:xfrm>
            <a:off x="2211480" y="1633680"/>
            <a:ext cx="8980560" cy="208584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«Әдеби әңгіме шеңбері» - неге толғау «Үш қиян» деп аталаған деп ойлайсыз?</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Рефлексия. «Ашық әңгіме» әдісі арқылы сабақ бойынша өз пікірлерін айтады.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96" name="Рисунок 10" descr=""/>
          <p:cNvPicPr/>
          <p:nvPr/>
        </p:nvPicPr>
        <p:blipFill>
          <a:blip r:embed="rId2"/>
          <a:stretch/>
        </p:blipFill>
        <p:spPr>
          <a:xfrm>
            <a:off x="3968640" y="3355920"/>
            <a:ext cx="4256280" cy="2825640"/>
          </a:xfrm>
          <a:prstGeom prst="rect">
            <a:avLst/>
          </a:prstGeom>
          <a:ln w="0">
            <a:noFill/>
          </a:ln>
        </p:spPr>
      </p:pic>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7" name="Рисунок 48" descr=""/>
          <p:cNvPicPr/>
          <p:nvPr/>
        </p:nvPicPr>
        <p:blipFill>
          <a:blip r:embed="rId1"/>
          <a:stretch/>
        </p:blipFill>
        <p:spPr>
          <a:xfrm>
            <a:off x="652320" y="7978680"/>
            <a:ext cx="200160" cy="203400"/>
          </a:xfrm>
          <a:prstGeom prst="rect">
            <a:avLst/>
          </a:prstGeom>
          <a:ln w="0">
            <a:noFill/>
          </a:ln>
        </p:spPr>
      </p:pic>
      <p:sp>
        <p:nvSpPr>
          <p:cNvPr id="9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0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01" name="Google Shape;77;p1"/>
          <p:cNvCxnSpPr/>
          <p:nvPr/>
        </p:nvCxnSpPr>
        <p:spPr>
          <a:xfrm>
            <a:off x="212400" y="6621120"/>
            <a:ext cx="11729160" cy="26280"/>
          </a:xfrm>
          <a:prstGeom prst="straightConnector1">
            <a:avLst/>
          </a:prstGeom>
          <a:ln w="57240">
            <a:solidFill>
              <a:srgbClr val="33cccc"/>
            </a:solidFill>
            <a:miter/>
          </a:ln>
        </p:spPr>
      </p:cxnSp>
      <p:cxnSp>
        <p:nvCxnSpPr>
          <p:cNvPr id="102" name="Google Shape;78;p1"/>
          <p:cNvCxnSpPr/>
          <p:nvPr/>
        </p:nvCxnSpPr>
        <p:spPr>
          <a:xfrm>
            <a:off x="757080" y="6364080"/>
            <a:ext cx="10694160" cy="37080"/>
          </a:xfrm>
          <a:prstGeom prst="straightConnector1">
            <a:avLst/>
          </a:prstGeom>
          <a:ln w="38160">
            <a:solidFill>
              <a:srgbClr val="4472c4"/>
            </a:solidFill>
            <a:miter/>
          </a:ln>
        </p:spPr>
      </p:cxnSp>
      <p:sp>
        <p:nvSpPr>
          <p:cNvPr id="103" name="TextBox 8"/>
          <p:cNvSpPr/>
          <p:nvPr/>
        </p:nvSpPr>
        <p:spPr>
          <a:xfrm>
            <a:off x="212760" y="152280"/>
            <a:ext cx="6537240" cy="795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ea typeface="Arial"/>
              </a:rPr>
              <a:t>Қорытынды</a:t>
            </a:r>
            <a:endParaRPr b="0" lang="ru-RU" sz="2800" strike="noStrike" u="none">
              <a:solidFill>
                <a:srgbClr val="000000"/>
              </a:solidFill>
              <a:uFillTx/>
              <a:latin typeface="Calibri"/>
            </a:endParaRPr>
          </a:p>
        </p:txBody>
      </p:sp>
      <p:sp>
        <p:nvSpPr>
          <p:cNvPr id="104" name="TextBox 1"/>
          <p:cNvSpPr/>
          <p:nvPr/>
        </p:nvSpPr>
        <p:spPr>
          <a:xfrm>
            <a:off x="1746360" y="1677960"/>
            <a:ext cx="8584920" cy="3751560"/>
          </a:xfrm>
          <a:prstGeom prst="rect">
            <a:avLst/>
          </a:prstGeom>
          <a:noFill/>
          <a:ln w="0">
            <a:noFill/>
          </a:ln>
        </p:spPr>
        <p:style>
          <a:lnRef idx="0"/>
          <a:fillRef idx="0"/>
          <a:effectRef idx="0"/>
          <a:fontRef idx="minor"/>
        </p:style>
        <p:txBody>
          <a:bodyPr lIns="90000" rIns="90000" tIns="46800" bIns="46800" anchor="t">
            <a:sp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rPr>
              <a:t>"Үш қиян” толғау-дастанында ақын "Үш қиян” деп — үш өзен салаларын айтады. Олар: Батыс Қазақстан өлкесі, Атырау аңғары, Ойыл, Қиыл, Жем, Сағыз өзендерінің айналасы. Олардың отаршылдардың қолында кеткені, елдің өрісінен айырылып, торыққаны жырланады. Соның салдарынан "заман” бұзылды: ақшалының күні туды, пара алу көбейді, арамзалар болыс болып, ел биледі, ағайындық пен татулыққа жік түсті, ел ішін жылпостар жайлады, дәулеттіден бақ тайды деп күңіренеді. Заман бейнесін осы суреттеулер арқылы танимыз.</a:t>
            </a:r>
            <a:endParaRPr b="0" lang="ru-RU" sz="2400" strike="noStrike" u="none">
              <a:solidFill>
                <a:srgbClr val="000000"/>
              </a:solidFill>
              <a:uFillTx/>
              <a:latin typeface="Calibri"/>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5" name="Рисунок 48" descr=""/>
          <p:cNvPicPr/>
          <p:nvPr/>
        </p:nvPicPr>
        <p:blipFill>
          <a:blip r:embed="rId1"/>
          <a:stretch/>
        </p:blipFill>
        <p:spPr>
          <a:xfrm>
            <a:off x="652320" y="7978680"/>
            <a:ext cx="200160" cy="203400"/>
          </a:xfrm>
          <a:prstGeom prst="rect">
            <a:avLst/>
          </a:prstGeom>
          <a:ln w="0">
            <a:noFill/>
          </a:ln>
        </p:spPr>
      </p:pic>
      <p:sp>
        <p:nvSpPr>
          <p:cNvPr id="10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0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0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09" name="Google Shape;77;p1"/>
          <p:cNvCxnSpPr/>
          <p:nvPr/>
        </p:nvCxnSpPr>
        <p:spPr>
          <a:xfrm>
            <a:off x="212400" y="6621120"/>
            <a:ext cx="11729160" cy="26280"/>
          </a:xfrm>
          <a:prstGeom prst="straightConnector1">
            <a:avLst/>
          </a:prstGeom>
          <a:ln w="57240">
            <a:solidFill>
              <a:srgbClr val="33cccc"/>
            </a:solidFill>
            <a:miter/>
          </a:ln>
        </p:spPr>
      </p:cxnSp>
      <p:cxnSp>
        <p:nvCxnSpPr>
          <p:cNvPr id="110" name="Google Shape;78;p1"/>
          <p:cNvCxnSpPr/>
          <p:nvPr/>
        </p:nvCxnSpPr>
        <p:spPr>
          <a:xfrm>
            <a:off x="757080" y="6364080"/>
            <a:ext cx="10694160" cy="37080"/>
          </a:xfrm>
          <a:prstGeom prst="straightConnector1">
            <a:avLst/>
          </a:prstGeom>
          <a:ln w="38160">
            <a:solidFill>
              <a:srgbClr val="4472c4"/>
            </a:solidFill>
            <a:miter/>
          </a:ln>
        </p:spPr>
      </p:cxnSp>
      <p:sp>
        <p:nvSpPr>
          <p:cNvPr id="111" name="TextBox 8"/>
          <p:cNvSpPr/>
          <p:nvPr/>
        </p:nvSpPr>
        <p:spPr>
          <a:xfrm>
            <a:off x="773640" y="291960"/>
            <a:ext cx="337680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ea typeface="Arial"/>
              </a:rPr>
              <a:t>Қосымша  тапсырма</a:t>
            </a:r>
            <a:endParaRPr b="0" lang="ru-RU" sz="2800" strike="noStrike" u="none">
              <a:solidFill>
                <a:srgbClr val="000000"/>
              </a:solidFill>
              <a:uFillTx/>
              <a:latin typeface="Calibri"/>
            </a:endParaRPr>
          </a:p>
        </p:txBody>
      </p:sp>
      <p:sp>
        <p:nvSpPr>
          <p:cNvPr id="112" name="TextBox 1"/>
          <p:cNvSpPr/>
          <p:nvPr/>
        </p:nvSpPr>
        <p:spPr>
          <a:xfrm>
            <a:off x="3000240" y="2847960"/>
            <a:ext cx="6193080" cy="1801800"/>
          </a:xfrm>
          <a:prstGeom prst="rect">
            <a:avLst/>
          </a:prstGeom>
          <a:noFill/>
          <a:ln w="0">
            <a:noFill/>
          </a:ln>
        </p:spPr>
        <p:style>
          <a:lnRef idx="0"/>
          <a:fillRef idx="0"/>
          <a:effectRef idx="0"/>
          <a:fontRef idx="minor"/>
        </p:style>
        <p:txBody>
          <a:bodyPr lIns="90000" rIns="90000" tIns="46800" bIns="46800" anchor="t">
            <a:sp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Calibri"/>
              </a:rPr>
              <a:t>«Үш қиян» жырының өзіңе ұнаған тұсын жаттау, «Өткен заман мен бүгінгі заманның айырмашылығы» тақырыбында шағын ой-толғау жазу</a:t>
            </a:r>
            <a:endParaRPr b="0" lang="ru-RU" sz="28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 name="Рисунок 48" descr=""/>
          <p:cNvPicPr/>
          <p:nvPr/>
        </p:nvPicPr>
        <p:blipFill>
          <a:blip r:embed="rId1"/>
          <a:stretch/>
        </p:blipFill>
        <p:spPr>
          <a:xfrm>
            <a:off x="652320" y="7978680"/>
            <a:ext cx="200160" cy="203400"/>
          </a:xfrm>
          <a:prstGeom prst="rect">
            <a:avLst/>
          </a:prstGeom>
          <a:ln w="0">
            <a:noFill/>
          </a:ln>
        </p:spPr>
      </p:pic>
      <p:sp>
        <p:nvSpPr>
          <p:cNvPr id="1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9" name="Google Shape;77;p1"/>
          <p:cNvCxnSpPr/>
          <p:nvPr/>
        </p:nvCxnSpPr>
        <p:spPr>
          <a:xfrm>
            <a:off x="212400" y="6621120"/>
            <a:ext cx="11729160" cy="26280"/>
          </a:xfrm>
          <a:prstGeom prst="straightConnector1">
            <a:avLst/>
          </a:prstGeom>
          <a:ln w="57240">
            <a:solidFill>
              <a:srgbClr val="33cccc"/>
            </a:solidFill>
            <a:miter/>
          </a:ln>
        </p:spPr>
      </p:cxnSp>
      <p:cxnSp>
        <p:nvCxnSpPr>
          <p:cNvPr id="20" name="Google Shape;78;p1"/>
          <p:cNvCxnSpPr/>
          <p:nvPr/>
        </p:nvCxnSpPr>
        <p:spPr>
          <a:xfrm>
            <a:off x="652320" y="3389040"/>
            <a:ext cx="10694160" cy="37080"/>
          </a:xfrm>
          <a:prstGeom prst="straightConnector1">
            <a:avLst/>
          </a:prstGeom>
          <a:ln w="38160">
            <a:solidFill>
              <a:srgbClr val="4472c4"/>
            </a:solidFill>
            <a:miter/>
          </a:ln>
        </p:spPr>
      </p:cxnSp>
      <p:sp>
        <p:nvSpPr>
          <p:cNvPr id="21" name="TextBox 8"/>
          <p:cNvSpPr/>
          <p:nvPr/>
        </p:nvSpPr>
        <p:spPr>
          <a:xfrm>
            <a:off x="1133640" y="258840"/>
            <a:ext cx="42465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ahoma"/>
                <a:ea typeface="Tahoma"/>
              </a:rPr>
              <a:t>Оқу мақсаты</a:t>
            </a:r>
            <a:endParaRPr b="0" lang="ru-RU" sz="2800" strike="noStrike" u="none">
              <a:solidFill>
                <a:srgbClr val="000000"/>
              </a:solidFill>
              <a:uFillTx/>
              <a:latin typeface="Calibri"/>
            </a:endParaRPr>
          </a:p>
        </p:txBody>
      </p:sp>
      <p:sp>
        <p:nvSpPr>
          <p:cNvPr id="22" name="TextBox 1"/>
          <p:cNvSpPr/>
          <p:nvPr/>
        </p:nvSpPr>
        <p:spPr>
          <a:xfrm>
            <a:off x="1144080" y="3740040"/>
            <a:ext cx="21394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Сабақ мақсаттары</a:t>
            </a:r>
            <a:endParaRPr b="0" lang="ru-RU" sz="1800" strike="noStrike" u="none">
              <a:solidFill>
                <a:srgbClr val="000000"/>
              </a:solidFill>
              <a:uFillTx/>
              <a:latin typeface="Calibri"/>
            </a:endParaRPr>
          </a:p>
        </p:txBody>
      </p:sp>
      <p:sp>
        <p:nvSpPr>
          <p:cNvPr id="23" name="TextBox 1"/>
          <p:cNvSpPr/>
          <p:nvPr/>
        </p:nvSpPr>
        <p:spPr>
          <a:xfrm>
            <a:off x="1650960" y="1266840"/>
            <a:ext cx="8543880" cy="1008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8.3.2.1 шығармадағы материалдық және рухани құндылықтарды заманауи тұрғыда салыстырып, жаңашылдығына баға беру;</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24" name="TextBox 2"/>
          <p:cNvSpPr/>
          <p:nvPr/>
        </p:nvSpPr>
        <p:spPr>
          <a:xfrm>
            <a:off x="1533600" y="4245120"/>
            <a:ext cx="9812160" cy="1923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ea typeface="Arial"/>
              </a:rPr>
              <a:t>Бүгінгі сабақта:</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Сенің білетінің:</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ea typeface="Arial"/>
              </a:rPr>
              <a:t>•</a:t>
            </a:r>
            <a:r>
              <a:rPr b="0" lang="kk-KZ" sz="2000" strike="noStrike" u="none">
                <a:solidFill>
                  <a:srgbClr val="000000"/>
                </a:solidFill>
                <a:uFillTx/>
                <a:latin typeface="Calibri"/>
                <a:ea typeface="Arial"/>
              </a:rPr>
              <a:t>	</a:t>
            </a:r>
            <a:r>
              <a:rPr b="0" lang="kk-KZ" sz="2000" strike="noStrike" u="none">
                <a:solidFill>
                  <a:srgbClr val="000000"/>
                </a:solidFill>
                <a:uFillTx/>
                <a:latin typeface="Calibri"/>
                <a:ea typeface="Arial"/>
              </a:rPr>
              <a:t>«Үш қиян» толғауының мазмұнын біледі, өз ойын дәлел келтіріп жеткізеді.</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Сенің меңгеретінің:</a:t>
            </a:r>
            <a:r>
              <a:rPr b="0" lang="kk-KZ" sz="2000" strike="noStrike" u="none">
                <a:solidFill>
                  <a:srgbClr val="000000"/>
                </a:solidFill>
                <a:uFillTx/>
                <a:latin typeface="Calibri"/>
                <a:ea typeface="Arial"/>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ea typeface="Arial"/>
              </a:rPr>
              <a:t>Шығармадағы материалдық және рухани құндылықтарды заманауи тұрғыда салыстырып, жаңашылдығына баға беру;</a:t>
            </a:r>
            <a:r>
              <a:rPr b="0" lang="kk-KZ" sz="1800" strike="noStrike" u="none">
                <a:solidFill>
                  <a:srgbClr val="000000"/>
                </a:solidFill>
                <a:uFillTx/>
                <a:latin typeface="Calibri"/>
                <a:ea typeface="Arial"/>
              </a:rPr>
              <a:t>.</a:t>
            </a:r>
            <a:endParaRPr b="0" lang="ru-RU" sz="18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5" name="Рисунок 48" descr=""/>
          <p:cNvPicPr/>
          <p:nvPr/>
        </p:nvPicPr>
        <p:blipFill>
          <a:blip r:embed="rId1"/>
          <a:stretch/>
        </p:blipFill>
        <p:spPr>
          <a:xfrm>
            <a:off x="652320" y="7978680"/>
            <a:ext cx="200160" cy="203400"/>
          </a:xfrm>
          <a:prstGeom prst="rect">
            <a:avLst/>
          </a:prstGeom>
          <a:ln w="0">
            <a:noFill/>
          </a:ln>
        </p:spPr>
      </p:pic>
      <p:sp>
        <p:nvSpPr>
          <p:cNvPr id="2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9" name="Google Shape;77;p1"/>
          <p:cNvCxnSpPr/>
          <p:nvPr/>
        </p:nvCxnSpPr>
        <p:spPr>
          <a:xfrm>
            <a:off x="212400" y="6621120"/>
            <a:ext cx="11729160" cy="26280"/>
          </a:xfrm>
          <a:prstGeom prst="straightConnector1">
            <a:avLst/>
          </a:prstGeom>
          <a:ln w="57240">
            <a:solidFill>
              <a:srgbClr val="33cccc"/>
            </a:solidFill>
            <a:miter/>
          </a:ln>
        </p:spPr>
      </p:cxnSp>
      <p:cxnSp>
        <p:nvCxnSpPr>
          <p:cNvPr id="30" name="Google Shape;78;p1"/>
          <p:cNvCxnSpPr/>
          <p:nvPr/>
        </p:nvCxnSpPr>
        <p:spPr>
          <a:xfrm>
            <a:off x="757080" y="6364080"/>
            <a:ext cx="10694160" cy="37080"/>
          </a:xfrm>
          <a:prstGeom prst="straightConnector1">
            <a:avLst/>
          </a:prstGeom>
          <a:ln w="38160">
            <a:solidFill>
              <a:srgbClr val="4472c4"/>
            </a:solidFill>
            <a:miter/>
          </a:ln>
        </p:spPr>
      </p:cxnSp>
      <p:sp>
        <p:nvSpPr>
          <p:cNvPr id="31"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2"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Бағалау</a:t>
            </a:r>
            <a:r>
              <a:rPr b="1" lang="ru-RU" sz="2400" strike="noStrike" u="none">
                <a:solidFill>
                  <a:srgbClr val="ffffff"/>
                </a:solidFill>
                <a:uFillTx/>
                <a:latin typeface="Tahoma"/>
                <a:ea typeface="Tahoma"/>
              </a:rPr>
              <a:t> </a:t>
            </a:r>
            <a:r>
              <a:rPr b="1" lang="kk-KZ" sz="2400" strike="noStrike" u="none">
                <a:solidFill>
                  <a:srgbClr val="ffffff"/>
                </a:solidFill>
                <a:uFillTx/>
                <a:latin typeface="Tahoma"/>
                <a:ea typeface="Tahoma"/>
              </a:rPr>
              <a:t>критерийлері: </a:t>
            </a:r>
            <a:endParaRPr b="0" lang="ru-RU" sz="2400" strike="noStrike" u="none">
              <a:solidFill>
                <a:srgbClr val="000000"/>
              </a:solidFill>
              <a:uFillTx/>
              <a:latin typeface="Calibri"/>
            </a:endParaRPr>
          </a:p>
        </p:txBody>
      </p:sp>
      <p:sp>
        <p:nvSpPr>
          <p:cNvPr id="33" name="TextBox 1"/>
          <p:cNvSpPr/>
          <p:nvPr/>
        </p:nvSpPr>
        <p:spPr>
          <a:xfrm>
            <a:off x="1379880" y="1633680"/>
            <a:ext cx="88005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Тура және жанама мінездеулерді біледі және толғаудан анықтап, талдайды.</a:t>
            </a:r>
            <a:endParaRPr b="0" lang="ru-RU" sz="20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4" name="Рисунок 48" descr=""/>
          <p:cNvPicPr/>
          <p:nvPr/>
        </p:nvPicPr>
        <p:blipFill>
          <a:blip r:embed="rId1"/>
          <a:stretch/>
        </p:blipFill>
        <p:spPr>
          <a:xfrm>
            <a:off x="652320" y="7978680"/>
            <a:ext cx="200160" cy="203400"/>
          </a:xfrm>
          <a:prstGeom prst="rect">
            <a:avLst/>
          </a:prstGeom>
          <a:ln w="0">
            <a:noFill/>
          </a:ln>
        </p:spPr>
      </p:pic>
      <p:sp>
        <p:nvSpPr>
          <p:cNvPr id="35" name="object 2"/>
          <p:cNvSpPr/>
          <p:nvPr/>
        </p:nvSpPr>
        <p:spPr>
          <a:xfrm>
            <a:off x="-17640" y="0"/>
            <a:ext cx="12188880" cy="977760"/>
          </a:xfrm>
          <a:custGeom>
            <a:avLst/>
            <a:gdLst>
              <a:gd name="textAreaLeft" fmla="*/ 0 w 12188880"/>
              <a:gd name="textAreaRight" fmla="*/ 12189240 w 121888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3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8" name="Google Shape;77;p1"/>
          <p:cNvCxnSpPr/>
          <p:nvPr/>
        </p:nvCxnSpPr>
        <p:spPr>
          <a:xfrm>
            <a:off x="212400" y="6621120"/>
            <a:ext cx="11729160" cy="26280"/>
          </a:xfrm>
          <a:prstGeom prst="straightConnector1">
            <a:avLst/>
          </a:prstGeom>
          <a:ln w="57240">
            <a:solidFill>
              <a:srgbClr val="33cccc"/>
            </a:solidFill>
            <a:miter/>
          </a:ln>
        </p:spPr>
      </p:cxnSp>
      <p:cxnSp>
        <p:nvCxnSpPr>
          <p:cNvPr id="39" name="Google Shape;78;p1"/>
          <p:cNvCxnSpPr/>
          <p:nvPr/>
        </p:nvCxnSpPr>
        <p:spPr>
          <a:xfrm>
            <a:off x="757080" y="6364080"/>
            <a:ext cx="10694160" cy="37080"/>
          </a:xfrm>
          <a:prstGeom prst="straightConnector1">
            <a:avLst/>
          </a:prstGeom>
          <a:ln w="38160">
            <a:solidFill>
              <a:srgbClr val="4472c4"/>
            </a:solidFill>
            <a:miter/>
          </a:ln>
        </p:spPr>
      </p:cxnSp>
      <p:sp>
        <p:nvSpPr>
          <p:cNvPr id="40" name="TextBox 9"/>
          <p:cNvSpPr/>
          <p:nvPr/>
        </p:nvSpPr>
        <p:spPr>
          <a:xfrm>
            <a:off x="770760" y="289080"/>
            <a:ext cx="26827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ea typeface="Arial"/>
              </a:rPr>
              <a:t>Сабаққа кіріспе </a:t>
            </a:r>
            <a:endParaRPr b="0" lang="ru-RU" sz="2800" strike="noStrike" u="none">
              <a:solidFill>
                <a:srgbClr val="000000"/>
              </a:solidFill>
              <a:uFillTx/>
              <a:latin typeface="Calibri"/>
            </a:endParaRPr>
          </a:p>
        </p:txBody>
      </p:sp>
      <p:sp>
        <p:nvSpPr>
          <p:cNvPr id="41" name="TextBox 1"/>
          <p:cNvSpPr/>
          <p:nvPr/>
        </p:nvSpPr>
        <p:spPr>
          <a:xfrm>
            <a:off x="1926360" y="2174760"/>
            <a:ext cx="7692840" cy="1923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 Ұйымдастыру</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-Қызығушылықты ояту, сабақтың тақырыбын болжау, мақсат қою;</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-Ынтымақтастық атмосферасын құру;</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-Үй тапсырмасын сұрау.</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Ресурс. «Еділ» әнін тыңдау</a:t>
            </a:r>
            <a:endParaRPr b="0" lang="ru-RU" sz="20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object 2"/>
          <p:cNvSpPr/>
          <p:nvPr/>
        </p:nvSpPr>
        <p:spPr>
          <a:xfrm>
            <a:off x="-17640" y="0"/>
            <a:ext cx="121888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ffff"/>
                </a:solidFill>
                <a:uFillTx/>
                <a:latin typeface="Calibri"/>
              </a:rPr>
              <a:t>    </a:t>
            </a:r>
            <a:r>
              <a:rPr b="0" lang="kk-KZ" sz="2400" strike="noStrike" u="none">
                <a:solidFill>
                  <a:srgbClr val="ffffff"/>
                </a:solidFill>
                <a:uFillTx/>
                <a:latin typeface="Calibri"/>
              </a:rPr>
              <a:t>«</a:t>
            </a:r>
            <a:r>
              <a:rPr b="1" lang="kk-KZ" sz="2400" strike="noStrike" u="none">
                <a:solidFill>
                  <a:srgbClr val="ffffff"/>
                </a:solidFill>
                <a:uFillTx/>
                <a:latin typeface="Calibri"/>
              </a:rPr>
              <a:t>Атмосфера орнату» әдісі</a:t>
            </a:r>
            <a:endParaRPr b="0" lang="ru-RU" sz="2400" strike="noStrike" u="none">
              <a:solidFill>
                <a:srgbClr val="000000"/>
              </a:solidFill>
              <a:uFillTx/>
              <a:latin typeface="Calibri"/>
            </a:endParaRPr>
          </a:p>
        </p:txBody>
      </p:sp>
      <p:sp>
        <p:nvSpPr>
          <p:cNvPr id="43" name="TextBox 2"/>
          <p:cNvSpPr/>
          <p:nvPr/>
        </p:nvSpPr>
        <p:spPr>
          <a:xfrm>
            <a:off x="1179720" y="1623960"/>
            <a:ext cx="10434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rPr>
              <a:t>Суретке мұқият қарап, қайдай жер, еліміздің қай аумағы екенін анықтаңыз.</a:t>
            </a:r>
            <a:endParaRPr b="0" lang="ru-RU" sz="2400" strike="noStrike" u="none">
              <a:solidFill>
                <a:srgbClr val="000000"/>
              </a:solidFill>
              <a:uFillTx/>
              <a:latin typeface="Calibri"/>
            </a:endParaRPr>
          </a:p>
        </p:txBody>
      </p:sp>
      <p:pic>
        <p:nvPicPr>
          <p:cNvPr id="44" name="Рисунок 3" descr=""/>
          <p:cNvPicPr/>
          <p:nvPr/>
        </p:nvPicPr>
        <p:blipFill>
          <a:blip r:embed="rId1"/>
          <a:stretch/>
        </p:blipFill>
        <p:spPr>
          <a:xfrm>
            <a:off x="3218040" y="2522520"/>
            <a:ext cx="5717880" cy="3373560"/>
          </a:xfrm>
          <a:prstGeom prst="rect">
            <a:avLst/>
          </a:prstGeom>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Calibri"/>
                <a:ea typeface="Arial"/>
              </a:rPr>
              <a:t>             </a:t>
            </a:r>
            <a:r>
              <a:rPr b="1" lang="kk-KZ" sz="2800" strike="noStrike" u="none">
                <a:solidFill>
                  <a:srgbClr val="ffffff"/>
                </a:solidFill>
                <a:uFillTx/>
                <a:latin typeface="Calibri"/>
                <a:ea typeface="Arial"/>
              </a:rPr>
              <a:t>«Кластер» әдісі</a:t>
            </a:r>
            <a:endParaRPr b="0" lang="ru-RU" sz="2800" strike="noStrike" u="none">
              <a:solidFill>
                <a:srgbClr val="000000"/>
              </a:solidFill>
              <a:uFillTx/>
              <a:latin typeface="Calibri"/>
            </a:endParaRPr>
          </a:p>
        </p:txBody>
      </p:sp>
      <p:sp>
        <p:nvSpPr>
          <p:cNvPr id="46" name="TextBox 4"/>
          <p:cNvSpPr/>
          <p:nvPr/>
        </p:nvSpPr>
        <p:spPr>
          <a:xfrm>
            <a:off x="531720" y="1938240"/>
            <a:ext cx="10372680" cy="2838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ea typeface="Arial"/>
              </a:rPr>
              <a:t>Әр топ тақырыпқа байланысты бір-біріне өлең бойынша 3 түрлі сұрақ, пікір айтып талқылайды. Негізгі ақпаратты анықтайды.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000000"/>
                </a:solidFill>
                <a:uFillTx/>
                <a:latin typeface="Calibri"/>
                <a:ea typeface="Arial"/>
              </a:rPr>
              <a:t>Мінездеу</a:t>
            </a:r>
            <a:r>
              <a:rPr b="0" lang="kk-KZ" sz="2000" strike="noStrike" u="none">
                <a:solidFill>
                  <a:srgbClr val="000000"/>
                </a:solidFill>
                <a:uFillTx/>
                <a:latin typeface="Calibri"/>
                <a:ea typeface="Arial"/>
              </a:rPr>
              <a:t>. Авторға мінездеме беру. Заманның келбетіне сипаттама беру.</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000000"/>
                </a:solidFill>
                <a:uFillTx/>
                <a:latin typeface="Calibri"/>
                <a:ea typeface="Arial"/>
              </a:rPr>
              <a:t>Анықтау.</a:t>
            </a:r>
            <a:r>
              <a:rPr b="0" lang="kk-KZ" sz="2000" strike="noStrike" u="none">
                <a:solidFill>
                  <a:srgbClr val="000000"/>
                </a:solidFill>
                <a:uFillTx/>
                <a:latin typeface="Calibri"/>
                <a:ea typeface="Arial"/>
              </a:rPr>
              <a:t>Асанқайғы,Қазтуған,Орақ,Мамай,Телағыс есімдері толғауда қандай себеппен аталатындығын анықтаңыздар.</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000000"/>
                </a:solidFill>
                <a:uFillTx/>
                <a:latin typeface="Calibri"/>
                <a:ea typeface="Arial"/>
              </a:rPr>
              <a:t>Салыстыру.</a:t>
            </a:r>
            <a:r>
              <a:rPr b="0" lang="kk-KZ" sz="2000" strike="noStrike" u="none">
                <a:solidFill>
                  <a:srgbClr val="000000"/>
                </a:solidFill>
                <a:uFillTx/>
                <a:latin typeface="Calibri"/>
                <a:ea typeface="Arial"/>
              </a:rPr>
              <a:t>Мұрат заманы мен қазіргі заманды салыстырыңыздар.</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ea typeface="Arial"/>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Қалыптастырушы бағалау</a:t>
            </a:r>
            <a:r>
              <a:rPr b="0" lang="kk-KZ" sz="2000" strike="noStrike" u="none">
                <a:solidFill>
                  <a:srgbClr val="000000"/>
                </a:solidFill>
                <a:uFillTx/>
                <a:latin typeface="Calibri"/>
                <a:ea typeface="Arial"/>
              </a:rPr>
              <a:t>: «Ауызекі бағалау», «Қол сигналы».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7" name="Рисунок 48" descr=""/>
          <p:cNvPicPr/>
          <p:nvPr/>
        </p:nvPicPr>
        <p:blipFill>
          <a:blip r:embed="rId1"/>
          <a:stretch/>
        </p:blipFill>
        <p:spPr>
          <a:xfrm>
            <a:off x="652320" y="7978680"/>
            <a:ext cx="200160" cy="203400"/>
          </a:xfrm>
          <a:prstGeom prst="rect">
            <a:avLst/>
          </a:prstGeom>
          <a:ln w="0">
            <a:noFill/>
          </a:ln>
        </p:spPr>
      </p:pic>
      <p:sp>
        <p:nvSpPr>
          <p:cNvPr id="48"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5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51" name="Google Shape;77;p1"/>
          <p:cNvCxnSpPr/>
          <p:nvPr/>
        </p:nvCxnSpPr>
        <p:spPr>
          <a:xfrm>
            <a:off x="212400" y="6621120"/>
            <a:ext cx="11729160" cy="26280"/>
          </a:xfrm>
          <a:prstGeom prst="straightConnector1">
            <a:avLst/>
          </a:prstGeom>
          <a:ln w="57240">
            <a:solidFill>
              <a:srgbClr val="33cccc"/>
            </a:solidFill>
            <a:miter/>
          </a:ln>
        </p:spPr>
      </p:cxnSp>
      <p:cxnSp>
        <p:nvCxnSpPr>
          <p:cNvPr id="52" name="Google Shape;78;p1"/>
          <p:cNvCxnSpPr/>
          <p:nvPr/>
        </p:nvCxnSpPr>
        <p:spPr>
          <a:xfrm>
            <a:off x="757080" y="6364080"/>
            <a:ext cx="10694160" cy="37080"/>
          </a:xfrm>
          <a:prstGeom prst="straightConnector1">
            <a:avLst/>
          </a:prstGeom>
          <a:ln w="38160">
            <a:solidFill>
              <a:srgbClr val="4472c4"/>
            </a:solidFill>
            <a:miter/>
          </a:ln>
        </p:spPr>
      </p:cxnSp>
      <p:sp>
        <p:nvSpPr>
          <p:cNvPr id="53" name="TextBox 8"/>
          <p:cNvSpPr/>
          <p:nvPr/>
        </p:nvSpPr>
        <p:spPr>
          <a:xfrm>
            <a:off x="859680" y="227160"/>
            <a:ext cx="34034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ea typeface="Arial"/>
              </a:rPr>
              <a:t>Талқылау сұрақтары</a:t>
            </a:r>
            <a:endParaRPr b="0" lang="ru-RU" sz="2800" strike="noStrike" u="none">
              <a:solidFill>
                <a:srgbClr val="000000"/>
              </a:solidFill>
              <a:uFillTx/>
              <a:latin typeface="Calibri"/>
            </a:endParaRPr>
          </a:p>
        </p:txBody>
      </p:sp>
      <p:sp>
        <p:nvSpPr>
          <p:cNvPr id="54" name="TextBox 1"/>
          <p:cNvSpPr/>
          <p:nvPr/>
        </p:nvSpPr>
        <p:spPr>
          <a:xfrm>
            <a:off x="1759320" y="1222200"/>
            <a:ext cx="8222400" cy="1008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1. Ақын заманның келбетін, заманның реңін қалай суреттейді?</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2. Заманның бұзылу себептерін ақын өлеңдерінен тауып, талдаңыздар.</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pic>
        <p:nvPicPr>
          <p:cNvPr id="55" name="Рисунок 1" descr=""/>
          <p:cNvPicPr/>
          <p:nvPr/>
        </p:nvPicPr>
        <p:blipFill>
          <a:blip r:embed="rId2"/>
          <a:stretch/>
        </p:blipFill>
        <p:spPr>
          <a:xfrm>
            <a:off x="3735360" y="2517840"/>
            <a:ext cx="5025960" cy="3408120"/>
          </a:xfrm>
          <a:prstGeom prst="rect">
            <a:avLst/>
          </a:prstGeom>
          <a:ln w="0">
            <a:noFill/>
          </a:ln>
        </p:spPr>
      </p:pic>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Calibri"/>
              </a:rPr>
              <a:t>   </a:t>
            </a:r>
            <a:r>
              <a:rPr b="1" lang="kk-KZ" sz="2800" strike="noStrike" u="none">
                <a:solidFill>
                  <a:srgbClr val="ffffff"/>
                </a:solidFill>
                <a:uFillTx/>
                <a:latin typeface="Calibri"/>
              </a:rPr>
              <a:t>«Үш қиян» толғауынан үзінді</a:t>
            </a:r>
            <a:endParaRPr b="0" lang="ru-RU" sz="2800" strike="noStrike" u="none">
              <a:solidFill>
                <a:srgbClr val="000000"/>
              </a:solidFill>
              <a:uFillTx/>
              <a:latin typeface="Calibri"/>
            </a:endParaRPr>
          </a:p>
        </p:txBody>
      </p:sp>
      <p:sp>
        <p:nvSpPr>
          <p:cNvPr id="57" name="TextBox 2"/>
          <p:cNvSpPr/>
          <p:nvPr/>
        </p:nvSpPr>
        <p:spPr>
          <a:xfrm>
            <a:off x="4188960" y="1338120"/>
            <a:ext cx="3343680" cy="5277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Еділді тартып алғаны —</a:t>
            </a:r>
            <a:br>
              <a:rPr sz="2000"/>
            </a:br>
            <a:r>
              <a:rPr b="1" lang="kk-KZ" sz="2000" strike="noStrike" u="none">
                <a:solidFill>
                  <a:srgbClr val="000000"/>
                </a:solidFill>
                <a:uFillTx/>
                <a:latin typeface="Calibri"/>
              </a:rPr>
              <a:t>Етекке қолды салғаны.</a:t>
            </a:r>
            <a:br>
              <a:rPr sz="2000"/>
            </a:br>
            <a:r>
              <a:rPr b="1" lang="kk-KZ" sz="2000" strike="noStrike" u="none">
                <a:solidFill>
                  <a:srgbClr val="000000"/>
                </a:solidFill>
                <a:uFillTx/>
                <a:latin typeface="Calibri"/>
              </a:rPr>
              <a:t>Жайықты тартып алғаны –</a:t>
            </a:r>
            <a:br>
              <a:rPr sz="2000"/>
            </a:br>
            <a:r>
              <a:rPr b="1" lang="kk-KZ" sz="2000" strike="noStrike" u="none">
                <a:solidFill>
                  <a:srgbClr val="000000"/>
                </a:solidFill>
                <a:uFillTx/>
                <a:latin typeface="Calibri"/>
              </a:rPr>
              <a:t>Жағаға қолды салғаны.</a:t>
            </a:r>
            <a:br>
              <a:rPr sz="2000"/>
            </a:br>
            <a:r>
              <a:rPr b="1" lang="kk-KZ" sz="2000" strike="noStrike" u="none">
                <a:solidFill>
                  <a:srgbClr val="000000"/>
                </a:solidFill>
                <a:uFillTx/>
                <a:latin typeface="Calibri"/>
              </a:rPr>
              <a:t>Ойылды тартып алғаны –</a:t>
            </a:r>
            <a:br>
              <a:rPr sz="2000"/>
            </a:br>
            <a:r>
              <a:rPr b="1" lang="kk-KZ" sz="2000" strike="noStrike" u="none">
                <a:solidFill>
                  <a:srgbClr val="000000"/>
                </a:solidFill>
                <a:uFillTx/>
                <a:latin typeface="Calibri"/>
              </a:rPr>
              <a:t>Ойдағысы болғаны.</a:t>
            </a:r>
            <a:br>
              <a:rPr sz="2000"/>
            </a:br>
            <a:r>
              <a:rPr b="1" lang="kk-KZ" sz="2000" strike="noStrike" u="none">
                <a:solidFill>
                  <a:srgbClr val="000000"/>
                </a:solidFill>
                <a:uFillTx/>
                <a:latin typeface="Calibri"/>
              </a:rPr>
              <a:t>Маңғыстаудың үш түбек</a:t>
            </a:r>
            <a:br>
              <a:rPr sz="2000"/>
            </a:br>
            <a:r>
              <a:rPr b="1" lang="kk-KZ" sz="2000" strike="noStrike" u="none">
                <a:solidFill>
                  <a:srgbClr val="000000"/>
                </a:solidFill>
                <a:uFillTx/>
                <a:latin typeface="Calibri"/>
              </a:rPr>
              <a:t>Оны дағы алғаны.</a:t>
            </a:r>
            <a:br>
              <a:rPr sz="2000"/>
            </a:br>
            <a:r>
              <a:rPr b="1" lang="kk-KZ" sz="2000" strike="noStrike" u="none">
                <a:solidFill>
                  <a:srgbClr val="000000"/>
                </a:solidFill>
                <a:uFillTx/>
                <a:latin typeface="Calibri"/>
              </a:rPr>
              <a:t>Үргеніш пен Бұхарға</a:t>
            </a:r>
            <a:br>
              <a:rPr sz="2000"/>
            </a:br>
            <a:r>
              <a:rPr b="1" lang="kk-KZ" sz="2000" strike="noStrike" u="none">
                <a:solidFill>
                  <a:srgbClr val="000000"/>
                </a:solidFill>
                <a:uFillTx/>
                <a:latin typeface="Calibri"/>
              </a:rPr>
              <a:t>Арбасын сүйреп барғаны,</a:t>
            </a:r>
            <a:br>
              <a:rPr sz="2000"/>
            </a:br>
            <a:r>
              <a:rPr b="1" lang="kk-KZ" sz="2000" strike="noStrike" u="none">
                <a:solidFill>
                  <a:srgbClr val="000000"/>
                </a:solidFill>
                <a:uFillTx/>
                <a:latin typeface="Calibri"/>
              </a:rPr>
              <a:t>Қоныстың бар ма қалғаны?!</a:t>
            </a:r>
            <a:br>
              <a:rPr sz="2000"/>
            </a:br>
            <a:r>
              <a:rPr b="1" lang="kk-KZ" sz="2000" strike="noStrike" u="none">
                <a:solidFill>
                  <a:srgbClr val="000000"/>
                </a:solidFill>
                <a:uFillTx/>
                <a:latin typeface="Calibri"/>
              </a:rPr>
              <a:t>Мал менен басты есептеп,</a:t>
            </a:r>
            <a:br>
              <a:rPr sz="2000"/>
            </a:br>
            <a:r>
              <a:rPr b="1" lang="kk-KZ" sz="2000" strike="noStrike" u="none">
                <a:solidFill>
                  <a:srgbClr val="000000"/>
                </a:solidFill>
                <a:uFillTx/>
                <a:latin typeface="Calibri"/>
              </a:rPr>
              <a:t>Баланың санын алғаны —</a:t>
            </a:r>
            <a:br>
              <a:rPr sz="2000"/>
            </a:br>
            <a:r>
              <a:rPr b="1" lang="kk-KZ" sz="2000" strike="noStrike" u="none">
                <a:solidFill>
                  <a:srgbClr val="000000"/>
                </a:solidFill>
                <a:uFillTx/>
                <a:latin typeface="Calibri"/>
              </a:rPr>
              <a:t>Аңғарсаңыз, жігіттер,</a:t>
            </a:r>
            <a:br>
              <a:rPr sz="2000"/>
            </a:br>
            <a:r>
              <a:rPr b="1" lang="kk-KZ" sz="2000" strike="noStrike" u="none">
                <a:solidFill>
                  <a:srgbClr val="000000"/>
                </a:solidFill>
                <a:uFillTx/>
                <a:latin typeface="Calibri"/>
              </a:rPr>
              <a:t>Замананы тағы да</a:t>
            </a:r>
            <a:br>
              <a:rPr sz="2000"/>
            </a:br>
            <a:r>
              <a:rPr b="1" lang="kk-KZ" sz="2000" strike="noStrike" u="none">
                <a:solidFill>
                  <a:srgbClr val="000000"/>
                </a:solidFill>
                <a:uFillTx/>
                <a:latin typeface="Calibri"/>
              </a:rPr>
              <a:t>Бір қырсықтың шалғаны!</a:t>
            </a:r>
            <a:br>
              <a:rPr sz="2000"/>
            </a:br>
            <a:endParaRPr b="0" lang="ru-RU" sz="20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     </a:t>
            </a:r>
            <a:endParaRPr b="0" lang="ru-RU" sz="2800" strike="noStrike" u="none">
              <a:solidFill>
                <a:srgbClr val="000000"/>
              </a:solidFill>
              <a:uFillTx/>
              <a:latin typeface="Calibri"/>
            </a:endParaRPr>
          </a:p>
        </p:txBody>
      </p:sp>
      <p:pic>
        <p:nvPicPr>
          <p:cNvPr id="59" name="Схема 6" descr=""/>
          <p:cNvPicPr/>
          <p:nvPr/>
        </p:nvPicPr>
        <p:blipFill>
          <a:blip r:embed="rId1"/>
          <a:stretch/>
        </p:blipFill>
        <p:spPr>
          <a:xfrm>
            <a:off x="2004840" y="719280"/>
            <a:ext cx="8163000" cy="545616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5830</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Пользователь Windows</cp:lastModifiedBy>
  <cp:lastPrinted>2020-03-24T14:36:16Z</cp:lastPrinted>
  <dcterms:modified xsi:type="dcterms:W3CDTF">2020-10-19T12:25:58Z</dcterms:modified>
  <cp:revision>432</cp:revision>
  <dc:subject/>
  <dc:title>Презентация PowerPoint</dc:title>
</cp:coreProperties>
</file>