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1"/>
  </p:notesMasterIdLst>
  <p:sldIdLst>
    <p:sldId id="260" r:id="rId2"/>
    <p:sldId id="266" r:id="rId3"/>
    <p:sldId id="345" r:id="rId4"/>
    <p:sldId id="338" r:id="rId5"/>
    <p:sldId id="350" r:id="rId6"/>
    <p:sldId id="351" r:id="rId7"/>
    <p:sldId id="352" r:id="rId8"/>
    <p:sldId id="353" r:id="rId9"/>
    <p:sldId id="346" r:id="rId10"/>
    <p:sldId id="354" r:id="rId11"/>
    <p:sldId id="355" r:id="rId12"/>
    <p:sldId id="347" r:id="rId13"/>
    <p:sldId id="348" r:id="rId14"/>
    <p:sldId id="356" r:id="rId15"/>
    <p:sldId id="335" r:id="rId16"/>
    <p:sldId id="357" r:id="rId17"/>
    <p:sldId id="349" r:id="rId18"/>
    <p:sldId id="358" r:id="rId19"/>
    <p:sldId id="32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8FE2FF"/>
    <a:srgbClr val="D9F5FF"/>
    <a:srgbClr val="71DAFF"/>
    <a:srgbClr val="A3E7FF"/>
    <a:srgbClr val="17A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69" d="100"/>
          <a:sy n="69" d="100"/>
        </p:scale>
        <p:origin x="13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17.02.2021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1239494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val="24847047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2/17/2021</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733" r:id="rId19"/>
    <p:sldLayoutId id="2147483650" r:id="rId20"/>
    <p:sldLayoutId id="2147483721" r:id="rId21"/>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Прямоугольник 6"/>
          <p:cNvSpPr/>
          <p:nvPr/>
        </p:nvSpPr>
        <p:spPr>
          <a:xfrm>
            <a:off x="831899" y="2376076"/>
            <a:ext cx="4420180" cy="830997"/>
          </a:xfrm>
          <a:prstGeom prst="rect">
            <a:avLst/>
          </a:prstGeom>
        </p:spPr>
        <p:txBody>
          <a:bodyPr wrap="square">
            <a:spAutoFit/>
          </a:bodyPr>
          <a:lstStyle/>
          <a:p>
            <a:pPr>
              <a:lnSpc>
                <a:spcPct val="150000"/>
              </a:lnSpc>
            </a:pPr>
            <a:r>
              <a:rPr lang="kk-KZ" sz="3200" b="1" dirty="0">
                <a:solidFill>
                  <a:srgbClr val="FF0000"/>
                </a:solidFill>
                <a:latin typeface="Times New Roman" panose="02020603050405020304" pitchFamily="18" charset="0"/>
                <a:ea typeface="Calibri" panose="020F0502020204030204" pitchFamily="34" charset="0"/>
              </a:rPr>
              <a:t>Сабақтың тақырыбы</a:t>
            </a:r>
            <a:r>
              <a:rPr lang="kk-KZ" sz="3200" b="1" dirty="0" smtClean="0">
                <a:solidFill>
                  <a:srgbClr val="FF0000"/>
                </a:solidFill>
                <a:latin typeface="Times New Roman" panose="02020603050405020304" pitchFamily="18" charset="0"/>
                <a:ea typeface="Calibri" panose="020F0502020204030204" pitchFamily="34" charset="0"/>
              </a:rPr>
              <a:t>: </a:t>
            </a:r>
          </a:p>
        </p:txBody>
      </p:sp>
      <p:sp>
        <p:nvSpPr>
          <p:cNvPr id="8" name="Прямоугольник 7"/>
          <p:cNvSpPr/>
          <p:nvPr/>
        </p:nvSpPr>
        <p:spPr>
          <a:xfrm>
            <a:off x="5920979" y="4665384"/>
            <a:ext cx="2044149"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Қазақ </a:t>
            </a:r>
            <a:r>
              <a:rPr lang="kk-KZ"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әдебиеті </a:t>
            </a:r>
            <a:endParaRPr lang="ru-RU" sz="2100" b="1" dirty="0">
              <a:solidFill>
                <a:srgbClr val="002060"/>
              </a:solidFill>
              <a:latin typeface="Times New Roman" panose="02020603050405020304" pitchFamily="18" charset="0"/>
              <a:cs typeface="Times New Roman" panose="02020603050405020304" pitchFamily="18" charset="0"/>
            </a:endParaRPr>
          </a:p>
          <a:p>
            <a:pPr algn="ctr"/>
            <a:r>
              <a:rPr lang="kk-KZ" sz="21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8</a:t>
            </a:r>
            <a:r>
              <a:rPr lang="kk-KZ" sz="21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-сынып </a:t>
            </a:r>
            <a:endParaRPr lang="ru-RU" sz="21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5536" y="3207073"/>
            <a:ext cx="7079047" cy="646331"/>
          </a:xfrm>
          <a:prstGeom prst="rect">
            <a:avLst/>
          </a:prstGeom>
        </p:spPr>
        <p:txBody>
          <a:bodyPr wrap="square">
            <a:spAutoFit/>
          </a:bodyPr>
          <a:lstStyle/>
          <a:p>
            <a:pPr algn="ctr" defTabSz="914400">
              <a:buClr>
                <a:srgbClr val="3F3F3F"/>
              </a:buClr>
              <a:buSzPts val="1100"/>
            </a:pPr>
            <a:r>
              <a:rPr lang="kk-KZ" sz="3600" b="1" dirty="0" smtClean="0">
                <a:solidFill>
                  <a:srgbClr val="002060"/>
                </a:solidFill>
                <a:latin typeface="Times New Roman" panose="02020603050405020304" pitchFamily="18" charset="0"/>
                <a:cs typeface="Times New Roman" panose="02020603050405020304" pitchFamily="18" charset="0"/>
              </a:rPr>
              <a:t>Шалкиіз жырау</a:t>
            </a:r>
            <a:endParaRPr lang="ru-RU" sz="36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2"/>
          <p:cNvPicPr/>
          <p:nvPr/>
        </p:nvPicPr>
        <p:blipFill>
          <a:blip r:embed="rId2"/>
          <a:stretch/>
        </p:blipFill>
        <p:spPr>
          <a:xfrm>
            <a:off x="5740692" y="1496153"/>
            <a:ext cx="2882160" cy="2267564"/>
          </a:xfrm>
          <a:prstGeom prst="rect">
            <a:avLst/>
          </a:prstGeom>
          <a:ln>
            <a:noFill/>
          </a:ln>
        </p:spPr>
      </p:pic>
      <p:sp>
        <p:nvSpPr>
          <p:cNvPr id="2" name="TextBox 1"/>
          <p:cNvSpPr txBox="1"/>
          <p:nvPr/>
        </p:nvSpPr>
        <p:spPr>
          <a:xfrm>
            <a:off x="831899" y="859331"/>
            <a:ext cx="6913420" cy="461665"/>
          </a:xfrm>
          <a:prstGeom prst="rect">
            <a:avLst/>
          </a:prstGeom>
          <a:noFill/>
        </p:spPr>
        <p:txBody>
          <a:bodyPr wrap="square" rtlCol="0">
            <a:spAutoFit/>
          </a:bodyPr>
          <a:lstStyle/>
          <a:p>
            <a:r>
              <a:rPr lang="kk-KZ" sz="2400" b="1" dirty="0" smtClean="0">
                <a:solidFill>
                  <a:srgbClr val="FF0000"/>
                </a:solidFill>
                <a:latin typeface="Times New Roman" panose="02020603050405020304" pitchFamily="18" charset="0"/>
                <a:cs typeface="Times New Roman" panose="02020603050405020304" pitchFamily="18" charset="0"/>
              </a:rPr>
              <a:t>БӨЛІМ: ДАНАНЫҢ СӨЗІ-АҚЫЛДЫҢ КӨЗІ</a:t>
            </a:r>
            <a:endParaRPr lang="ru-RU"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236" y="997527"/>
            <a:ext cx="6636328" cy="3877985"/>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ТАПСЫРМА.Үзіндідегі иронияны түсіндіріңдер.</a:t>
            </a:r>
          </a:p>
          <a:p>
            <a:endParaRPr lang="kk-KZ" sz="2400" b="1" dirty="0" smtClean="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 </a:t>
            </a:r>
            <a:r>
              <a:rPr lang="kk-KZ" sz="2400" dirty="0">
                <a:solidFill>
                  <a:srgbClr val="0070C0"/>
                </a:solidFill>
                <a:latin typeface="Times New Roman" panose="02020603050405020304" pitchFamily="18" charset="0"/>
                <a:cs typeface="Times New Roman" panose="02020603050405020304" pitchFamily="18" charset="0"/>
              </a:rPr>
              <a:t>Сен – алтынсың, мен – пұлмын,</a:t>
            </a:r>
          </a:p>
          <a:p>
            <a:r>
              <a:rPr lang="kk-KZ" sz="2400" dirty="0">
                <a:solidFill>
                  <a:srgbClr val="0070C0"/>
                </a:solidFill>
                <a:latin typeface="Times New Roman" panose="02020603050405020304" pitchFamily="18" charset="0"/>
                <a:cs typeface="Times New Roman" panose="02020603050405020304" pitchFamily="18" charset="0"/>
              </a:rPr>
              <a:t>Сен – жібексің, мен – жүнмін,</a:t>
            </a:r>
          </a:p>
          <a:p>
            <a:r>
              <a:rPr lang="kk-KZ" sz="2400" dirty="0">
                <a:solidFill>
                  <a:srgbClr val="0070C0"/>
                </a:solidFill>
                <a:latin typeface="Times New Roman" panose="02020603050405020304" pitchFamily="18" charset="0"/>
                <a:cs typeface="Times New Roman" panose="02020603050405020304" pitchFamily="18" charset="0"/>
              </a:rPr>
              <a:t>Сен – сұлтансың, мен – құлмын,</a:t>
            </a:r>
          </a:p>
          <a:p>
            <a:r>
              <a:rPr lang="kk-KZ" sz="2400" dirty="0">
                <a:solidFill>
                  <a:srgbClr val="0070C0"/>
                </a:solidFill>
                <a:latin typeface="Times New Roman" panose="02020603050405020304" pitchFamily="18" charset="0"/>
                <a:cs typeface="Times New Roman" panose="02020603050405020304" pitchFamily="18" charset="0"/>
              </a:rPr>
              <a:t>Сен – сұңқарсың, мен – қумын</a:t>
            </a:r>
            <a:r>
              <a:rPr lang="kk-KZ" sz="2400" dirty="0" smtClean="0">
                <a:solidFill>
                  <a:srgbClr val="0070C0"/>
                </a:solidFill>
                <a:latin typeface="Times New Roman" panose="02020603050405020304" pitchFamily="18" charset="0"/>
                <a:cs typeface="Times New Roman" panose="02020603050405020304" pitchFamily="18" charset="0"/>
              </a:rPr>
              <a:t>.</a:t>
            </a:r>
          </a:p>
          <a:p>
            <a:endParaRPr lang="kk-KZ" sz="2400"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Дескриптор:</a:t>
            </a:r>
          </a:p>
          <a:p>
            <a:r>
              <a:rPr lang="kk-KZ" dirty="0" smtClean="0">
                <a:latin typeface="Times New Roman" panose="02020603050405020304" pitchFamily="18" charset="0"/>
                <a:cs typeface="Times New Roman" panose="02020603050405020304" pitchFamily="18" charset="0"/>
              </a:rPr>
              <a:t>- Көркемдегіш құралдың қолданысын талдайды.</a:t>
            </a:r>
            <a:endParaRPr lang="kk-KZ"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10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873" y="487025"/>
            <a:ext cx="8049491" cy="6370975"/>
          </a:xfrm>
          <a:prstGeom prst="rect">
            <a:avLst/>
          </a:prstGeom>
          <a:noFill/>
        </p:spPr>
        <p:txBody>
          <a:bodyPr wrap="square" rtlCol="0">
            <a:spAutoFit/>
          </a:bodyPr>
          <a:lstStyle/>
          <a:p>
            <a:r>
              <a:rPr lang="kk-KZ" sz="2400" b="1" dirty="0">
                <a:latin typeface="Times New Roman" panose="02020603050405020304" pitchFamily="18" charset="0"/>
                <a:cs typeface="Times New Roman" panose="02020603050405020304" pitchFamily="18" charset="0"/>
              </a:rPr>
              <a:t>Жауаптарыңды  тексеріңдер.</a:t>
            </a:r>
            <a:endParaRPr lang="kk-KZ" sz="2400" b="1" dirty="0" smtClean="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 </a:t>
            </a:r>
            <a:r>
              <a:rPr lang="kk-KZ" sz="2400" dirty="0">
                <a:solidFill>
                  <a:srgbClr val="0070C0"/>
                </a:solidFill>
                <a:latin typeface="Times New Roman" panose="02020603050405020304" pitchFamily="18" charset="0"/>
                <a:cs typeface="Times New Roman" panose="02020603050405020304" pitchFamily="18" charset="0"/>
              </a:rPr>
              <a:t>Сен – алтынсың, мен – пұлмын,</a:t>
            </a:r>
          </a:p>
          <a:p>
            <a:r>
              <a:rPr lang="kk-KZ" sz="2400" dirty="0">
                <a:solidFill>
                  <a:srgbClr val="0070C0"/>
                </a:solidFill>
                <a:latin typeface="Times New Roman" panose="02020603050405020304" pitchFamily="18" charset="0"/>
                <a:cs typeface="Times New Roman" panose="02020603050405020304" pitchFamily="18" charset="0"/>
              </a:rPr>
              <a:t>Сен – жібексің, мен – жүнмін,</a:t>
            </a:r>
          </a:p>
          <a:p>
            <a:r>
              <a:rPr lang="kk-KZ" sz="2400" dirty="0">
                <a:solidFill>
                  <a:srgbClr val="0070C0"/>
                </a:solidFill>
                <a:latin typeface="Times New Roman" panose="02020603050405020304" pitchFamily="18" charset="0"/>
                <a:cs typeface="Times New Roman" panose="02020603050405020304" pitchFamily="18" charset="0"/>
              </a:rPr>
              <a:t>Сен – сұлтансың, мен – құлмын,</a:t>
            </a:r>
          </a:p>
          <a:p>
            <a:r>
              <a:rPr lang="kk-KZ" sz="2400" dirty="0">
                <a:solidFill>
                  <a:srgbClr val="0070C0"/>
                </a:solidFill>
                <a:latin typeface="Times New Roman" panose="02020603050405020304" pitchFamily="18" charset="0"/>
                <a:cs typeface="Times New Roman" panose="02020603050405020304" pitchFamily="18" charset="0"/>
              </a:rPr>
              <a:t>Сен – сұңқарсың, мен – қумын</a:t>
            </a:r>
            <a:r>
              <a:rPr lang="kk-KZ" sz="2400" dirty="0" smtClean="0">
                <a:solidFill>
                  <a:srgbClr val="0070C0"/>
                </a:solidFill>
                <a:latin typeface="Times New Roman" panose="02020603050405020304" pitchFamily="18" charset="0"/>
                <a:cs typeface="Times New Roman" panose="02020603050405020304" pitchFamily="18" charset="0"/>
              </a:rPr>
              <a:t>.</a:t>
            </a:r>
          </a:p>
          <a:p>
            <a:endParaRPr lang="kk-KZ" sz="2400" dirty="0">
              <a:solidFill>
                <a:srgbClr val="0070C0"/>
              </a:solidFill>
              <a:latin typeface="Times New Roman" panose="02020603050405020304" pitchFamily="18" charset="0"/>
              <a:cs typeface="Times New Roman" panose="02020603050405020304" pitchFamily="18" charset="0"/>
            </a:endParaRPr>
          </a:p>
          <a:p>
            <a:r>
              <a:rPr lang="kk-KZ" sz="2400" i="1" dirty="0" smtClean="0">
                <a:solidFill>
                  <a:srgbClr val="0070C0"/>
                </a:solidFill>
                <a:latin typeface="Times New Roman" panose="02020603050405020304" pitchFamily="18" charset="0"/>
                <a:cs typeface="Times New Roman" panose="02020603050405020304" pitchFamily="18" charset="0"/>
              </a:rPr>
              <a:t>- Автор өзі де батырлық пен танымалдықтан құр алақан болмаса да, оны әміршінің бағалауы төмен екендігін мысқылмен танытады. Әмірші- алтын, ол-жай ғана пұл, әмірші- матаның төресі- жібек, ол сол матаны жасайтын жүн, әмірші-сұлтан, өзі оған қызмет жасайтын құл... Әрине, астарында кекесін бар. Теңге тиыннан/пұлдан/ құралмай ма, жүн иірілмесе, жіп болмаса, жібек қайдан шығады, басын иген қызметшісі болмаса, сұлтан қайтпек, ілетін азығы-құс болмаса, сұңқар қалай күнелтпек?!</a:t>
            </a:r>
            <a:endParaRPr lang="kk-KZ" sz="2400" i="1" dirty="0">
              <a:solidFill>
                <a:srgbClr val="0070C0"/>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947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28" y="346363"/>
            <a:ext cx="4003963" cy="400110"/>
          </a:xfrm>
          <a:prstGeom prst="rect">
            <a:avLst/>
          </a:prstGeom>
          <a:noFill/>
        </p:spPr>
        <p:txBody>
          <a:bodyPr wrap="square" rtlCol="0">
            <a:spAutoFit/>
          </a:bodyPr>
          <a:lstStyle/>
          <a:p>
            <a:r>
              <a:rPr lang="kk-KZ" sz="2000" b="1" dirty="0" smtClean="0">
                <a:solidFill>
                  <a:srgbClr val="0070C0"/>
                </a:solidFill>
                <a:latin typeface="Times New Roman" panose="02020603050405020304" pitchFamily="18" charset="0"/>
                <a:cs typeface="Times New Roman" panose="02020603050405020304" pitchFamily="18" charset="0"/>
              </a:rPr>
              <a:t>АНЫҚТАМА БҰРЫШЫ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71056" y="869583"/>
            <a:ext cx="8201889" cy="27325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b="1" dirty="0" smtClean="0">
                <a:solidFill>
                  <a:srgbClr val="0070C0"/>
                </a:solidFill>
                <a:latin typeface="Times New Roman" panose="02020603050405020304" pitchFamily="18" charset="0"/>
                <a:cs typeface="Times New Roman" panose="02020603050405020304" pitchFamily="18" charset="0"/>
              </a:rPr>
              <a:t>Гротеск</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фантастикалық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формада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қорқыныш</a:t>
            </a:r>
            <a:r>
              <a:rPr lang="ru-RU" sz="2000" dirty="0">
                <a:solidFill>
                  <a:srgbClr val="0070C0"/>
                </a:solidFill>
                <a:latin typeface="Times New Roman" panose="02020603050405020304" pitchFamily="18" charset="0"/>
                <a:cs typeface="Times New Roman" panose="02020603050405020304" pitchFamily="18" charset="0"/>
              </a:rPr>
              <a:t> пен </a:t>
            </a:r>
            <a:r>
              <a:rPr lang="ru-RU" sz="2000" dirty="0" err="1">
                <a:solidFill>
                  <a:srgbClr val="0070C0"/>
                </a:solidFill>
                <a:latin typeface="Times New Roman" panose="02020603050405020304" pitchFamily="18" charset="0"/>
                <a:cs typeface="Times New Roman" panose="02020603050405020304" pitchFamily="18" charset="0"/>
              </a:rPr>
              <a:t>күлкіні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сұрықсыздық</a:t>
            </a:r>
            <a:r>
              <a:rPr lang="ru-RU" sz="2000" dirty="0">
                <a:solidFill>
                  <a:srgbClr val="0070C0"/>
                </a:solidFill>
                <a:latin typeface="Times New Roman" panose="02020603050405020304" pitchFamily="18" charset="0"/>
                <a:cs typeface="Times New Roman" panose="02020603050405020304" pitchFamily="18" charset="0"/>
              </a:rPr>
              <a:t> пен </a:t>
            </a:r>
            <a:r>
              <a:rPr lang="ru-RU" sz="2000" dirty="0" err="1">
                <a:solidFill>
                  <a:srgbClr val="0070C0"/>
                </a:solidFill>
                <a:latin typeface="Times New Roman" panose="02020603050405020304" pitchFamily="18" charset="0"/>
                <a:cs typeface="Times New Roman" panose="02020603050405020304" pitchFamily="18" charset="0"/>
              </a:rPr>
              <a:t>асқақтықты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байланыстыратын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үйлеспейтін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жайларды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үйлестіріп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нақтылық</a:t>
            </a:r>
            <a:r>
              <a:rPr lang="ru-RU" sz="2000" dirty="0">
                <a:solidFill>
                  <a:srgbClr val="0070C0"/>
                </a:solidFill>
                <a:latin typeface="Times New Roman" panose="02020603050405020304" pitchFamily="18" charset="0"/>
                <a:cs typeface="Times New Roman" panose="02020603050405020304" pitchFamily="18" charset="0"/>
              </a:rPr>
              <a:t> пен </a:t>
            </a:r>
            <a:r>
              <a:rPr lang="ru-RU" sz="2000" dirty="0" err="1">
                <a:solidFill>
                  <a:srgbClr val="0070C0"/>
                </a:solidFill>
                <a:latin typeface="Times New Roman" panose="02020603050405020304" pitchFamily="18" charset="0"/>
                <a:cs typeface="Times New Roman" panose="02020603050405020304" pitchFamily="18" charset="0"/>
              </a:rPr>
              <a:t>жүзеге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аспайтын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нәрселерді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қазіргі</a:t>
            </a:r>
            <a:r>
              <a:rPr lang="ru-RU" sz="2000" dirty="0">
                <a:solidFill>
                  <a:srgbClr val="0070C0"/>
                </a:solidFill>
                <a:latin typeface="Times New Roman" panose="02020603050405020304" pitchFamily="18" charset="0"/>
                <a:cs typeface="Times New Roman" panose="02020603050405020304" pitchFamily="18" charset="0"/>
              </a:rPr>
              <a:t> мен </a:t>
            </a:r>
            <a:r>
              <a:rPr lang="ru-RU" sz="2000" dirty="0" err="1">
                <a:solidFill>
                  <a:srgbClr val="0070C0"/>
                </a:solidFill>
                <a:latin typeface="Times New Roman" panose="02020603050405020304" pitchFamily="18" charset="0"/>
                <a:cs typeface="Times New Roman" panose="02020603050405020304" pitchFamily="18" charset="0"/>
              </a:rPr>
              <a:t>келешекті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араластырып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қайшылықтарды</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ашып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көрсететін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күлкі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тудыру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тәсілдерінің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бірі</a:t>
            </a:r>
            <a:r>
              <a:rPr lang="ru-RU" sz="2000" dirty="0">
                <a:solidFill>
                  <a:srgbClr val="0070C0"/>
                </a:solidFill>
                <a:latin typeface="Times New Roman" panose="02020603050405020304" pitchFamily="18" charset="0"/>
                <a:cs typeface="Times New Roman" panose="02020603050405020304" pitchFamily="18" charset="0"/>
              </a:rPr>
              <a:t>. </a:t>
            </a:r>
          </a:p>
        </p:txBody>
      </p:sp>
      <p:sp>
        <p:nvSpPr>
          <p:cNvPr id="5" name="Скругленный прямоугольник 4"/>
          <p:cNvSpPr/>
          <p:nvPr/>
        </p:nvSpPr>
        <p:spPr>
          <a:xfrm>
            <a:off x="471056" y="3602182"/>
            <a:ext cx="8201889" cy="30080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rgbClr val="0070C0"/>
                </a:solidFill>
                <a:latin typeface="Times New Roman" panose="02020603050405020304" pitchFamily="18" charset="0"/>
                <a:cs typeface="Times New Roman" panose="02020603050405020304" pitchFamily="18" charset="0"/>
              </a:rPr>
              <a:t>Эллипсис</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сөйлемнің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бір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мүшесін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алып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тастау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арқылы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құрылған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сөз</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үлгісі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Элипсисті</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сөйлемдердегі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түсіп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қалған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сөздердің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мәні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белгілі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болады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Мысалы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келіп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қалды</a:t>
            </a:r>
            <a:r>
              <a:rPr lang="ru-RU" sz="2000" dirty="0">
                <a:solidFill>
                  <a:srgbClr val="0070C0"/>
                </a:solidFill>
                <a:latin typeface="Times New Roman" panose="02020603050405020304" pitchFamily="18" charset="0"/>
                <a:cs typeface="Times New Roman" panose="02020603050405020304" pitchFamily="18" charset="0"/>
              </a:rPr>
              <a:t>… – </a:t>
            </a:r>
            <a:r>
              <a:rPr lang="ru-RU" sz="2000" dirty="0" err="1">
                <a:solidFill>
                  <a:srgbClr val="0070C0"/>
                </a:solidFill>
                <a:latin typeface="Times New Roman" panose="02020603050405020304" pitchFamily="18" charset="0"/>
                <a:cs typeface="Times New Roman" panose="02020603050405020304" pitchFamily="18" charset="0"/>
              </a:rPr>
              <a:t>келіп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қалды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Элипсис</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адамдардың</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бір-бірімен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сөйлесу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барысында</a:t>
            </a:r>
            <a:r>
              <a:rPr lang="ru-RU" sz="2000" dirty="0">
                <a:solidFill>
                  <a:srgbClr val="0070C0"/>
                </a:solidFill>
                <a:latin typeface="Times New Roman" panose="02020603050405020304" pitchFamily="18" charset="0"/>
                <a:cs typeface="Times New Roman" panose="02020603050405020304" pitchFamily="18" charset="0"/>
              </a:rPr>
              <a:t>, диалог </a:t>
            </a:r>
            <a:r>
              <a:rPr lang="ru-RU" sz="2000" dirty="0" err="1">
                <a:solidFill>
                  <a:srgbClr val="0070C0"/>
                </a:solidFill>
                <a:latin typeface="Times New Roman" panose="02020603050405020304" pitchFamily="18" charset="0"/>
                <a:cs typeface="Times New Roman" panose="02020603050405020304" pitchFamily="18" charset="0"/>
              </a:rPr>
              <a:t>түрінде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көбірек</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smtClean="0">
                <a:solidFill>
                  <a:srgbClr val="0070C0"/>
                </a:solidFill>
                <a:latin typeface="Times New Roman" panose="02020603050405020304" pitchFamily="18" charset="0"/>
                <a:cs typeface="Times New Roman" panose="02020603050405020304" pitchFamily="18" charset="0"/>
              </a:rPr>
              <a:t>қолданылады</a:t>
            </a:r>
            <a:r>
              <a:rPr lang="ru-RU" sz="2000" dirty="0" smtClean="0">
                <a:solidFill>
                  <a:srgbClr val="0070C0"/>
                </a:solidFill>
                <a:latin typeface="Times New Roman" panose="02020603050405020304" pitchFamily="18" charset="0"/>
                <a:cs typeface="Times New Roman" panose="02020603050405020304" pitchFamily="18" charset="0"/>
              </a:rPr>
              <a:t>.</a:t>
            </a:r>
          </a:p>
          <a:p>
            <a:r>
              <a:rPr lang="ru-RU" sz="2000" dirty="0" err="1" smtClean="0">
                <a:solidFill>
                  <a:srgbClr val="0070C0"/>
                </a:solidFill>
                <a:latin typeface="Times New Roman" panose="02020603050405020304" pitchFamily="18" charset="0"/>
                <a:cs typeface="Times New Roman" panose="02020603050405020304" pitchFamily="18" charset="0"/>
              </a:rPr>
              <a:t>Қар</a:t>
            </a:r>
            <a:r>
              <a:rPr lang="ru-RU" sz="2000" dirty="0" smtClean="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көшкіні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болады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дейді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көшкіні</a:t>
            </a:r>
            <a:r>
              <a:rPr lang="ru-RU" sz="20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831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691" y="928255"/>
            <a:ext cx="7301345" cy="4339650"/>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ТАПСЫРМА.Өлең жолдарында қандай көркемдегіш құралдар бар?</a:t>
            </a:r>
          </a:p>
          <a:p>
            <a:endParaRPr lang="kk-KZ" sz="2400" dirty="0">
              <a:latin typeface="Times New Roman" panose="02020603050405020304" pitchFamily="18" charset="0"/>
              <a:cs typeface="Times New Roman" panose="02020603050405020304" pitchFamily="18" charset="0"/>
            </a:endParaRPr>
          </a:p>
          <a:p>
            <a:r>
              <a:rPr lang="kk-KZ" sz="2400" dirty="0" smtClean="0">
                <a:solidFill>
                  <a:srgbClr val="0070C0"/>
                </a:solidFill>
                <a:latin typeface="Times New Roman" panose="02020603050405020304" pitchFamily="18" charset="0"/>
                <a:cs typeface="Times New Roman" panose="02020603050405020304" pitchFamily="18" charset="0"/>
              </a:rPr>
              <a:t>Ақылсыз достыдан</a:t>
            </a:r>
          </a:p>
          <a:p>
            <a:r>
              <a:rPr lang="kk-KZ" sz="2400" dirty="0" smtClean="0">
                <a:solidFill>
                  <a:srgbClr val="0070C0"/>
                </a:solidFill>
                <a:latin typeface="Times New Roman" panose="02020603050405020304" pitchFamily="18" charset="0"/>
                <a:cs typeface="Times New Roman" panose="02020603050405020304" pitchFamily="18" charset="0"/>
              </a:rPr>
              <a:t>Ақылды дұспан артық-ты,</a:t>
            </a:r>
          </a:p>
          <a:p>
            <a:r>
              <a:rPr lang="kk-KZ" sz="2400" dirty="0" smtClean="0">
                <a:solidFill>
                  <a:srgbClr val="0070C0"/>
                </a:solidFill>
                <a:latin typeface="Times New Roman" panose="02020603050405020304" pitchFamily="18" charset="0"/>
                <a:cs typeface="Times New Roman" panose="02020603050405020304" pitchFamily="18" charset="0"/>
              </a:rPr>
              <a:t>Дұспаныңнан бір сақын.</a:t>
            </a:r>
          </a:p>
          <a:p>
            <a:r>
              <a:rPr lang="kk-KZ" sz="2400" dirty="0" smtClean="0">
                <a:solidFill>
                  <a:srgbClr val="0070C0"/>
                </a:solidFill>
                <a:latin typeface="Times New Roman" panose="02020603050405020304" pitchFamily="18" charset="0"/>
                <a:cs typeface="Times New Roman" panose="02020603050405020304" pitchFamily="18" charset="0"/>
              </a:rPr>
              <a:t>Ел ішінде айқасып,</a:t>
            </a:r>
          </a:p>
          <a:p>
            <a:r>
              <a:rPr lang="kk-KZ" sz="2400" dirty="0" smtClean="0">
                <a:solidFill>
                  <a:srgbClr val="0070C0"/>
                </a:solidFill>
                <a:latin typeface="Times New Roman" panose="02020603050405020304" pitchFamily="18" charset="0"/>
                <a:cs typeface="Times New Roman" panose="02020603050405020304" pitchFamily="18" charset="0"/>
              </a:rPr>
              <a:t>Ойнап жүрген достарыңнан мың сақын.</a:t>
            </a:r>
          </a:p>
          <a:p>
            <a:endParaRPr lang="kk-KZ" sz="2400" dirty="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Дескриптор:</a:t>
            </a:r>
          </a:p>
          <a:p>
            <a:r>
              <a:rPr lang="kk-KZ" dirty="0" smtClean="0">
                <a:latin typeface="Times New Roman" panose="02020603050405020304" pitchFamily="18" charset="0"/>
                <a:cs typeface="Times New Roman" panose="02020603050405020304" pitchFamily="18" charset="0"/>
              </a:rPr>
              <a:t>-көркемдегіш құралдың қолданылуын талдайды.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190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8146"/>
            <a:ext cx="7301345" cy="5632311"/>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Жауаптарыңды  тексеріңдер</a:t>
            </a:r>
            <a:r>
              <a:rPr lang="kk-KZ" sz="2400" dirty="0" smtClean="0">
                <a:latin typeface="Times New Roman" panose="02020603050405020304" pitchFamily="18" charset="0"/>
                <a:cs typeface="Times New Roman" panose="02020603050405020304" pitchFamily="18" charset="0"/>
              </a:rPr>
              <a:t>.</a:t>
            </a:r>
          </a:p>
          <a:p>
            <a:endParaRPr lang="kk-KZ" sz="2400" dirty="0">
              <a:latin typeface="Times New Roman" panose="02020603050405020304" pitchFamily="18" charset="0"/>
              <a:cs typeface="Times New Roman" panose="02020603050405020304" pitchFamily="18" charset="0"/>
            </a:endParaRPr>
          </a:p>
          <a:p>
            <a:r>
              <a:rPr lang="kk-KZ" sz="2400" dirty="0" smtClean="0">
                <a:solidFill>
                  <a:srgbClr val="0070C0"/>
                </a:solidFill>
                <a:latin typeface="Times New Roman" panose="02020603050405020304" pitchFamily="18" charset="0"/>
                <a:cs typeface="Times New Roman" panose="02020603050405020304" pitchFamily="18" charset="0"/>
              </a:rPr>
              <a:t>Ақылсыз достыдан</a:t>
            </a:r>
          </a:p>
          <a:p>
            <a:r>
              <a:rPr lang="kk-KZ" sz="2400" dirty="0" smtClean="0">
                <a:solidFill>
                  <a:srgbClr val="0070C0"/>
                </a:solidFill>
                <a:latin typeface="Times New Roman" panose="02020603050405020304" pitchFamily="18" charset="0"/>
                <a:cs typeface="Times New Roman" panose="02020603050405020304" pitchFamily="18" charset="0"/>
              </a:rPr>
              <a:t>Ақылды дұспан артық-ты,</a:t>
            </a:r>
          </a:p>
          <a:p>
            <a:r>
              <a:rPr lang="kk-KZ" sz="2400" dirty="0" smtClean="0">
                <a:solidFill>
                  <a:srgbClr val="0070C0"/>
                </a:solidFill>
                <a:latin typeface="Times New Roman" panose="02020603050405020304" pitchFamily="18" charset="0"/>
                <a:cs typeface="Times New Roman" panose="02020603050405020304" pitchFamily="18" charset="0"/>
              </a:rPr>
              <a:t>Дұспаныңнан бір сақын.</a:t>
            </a:r>
          </a:p>
          <a:p>
            <a:r>
              <a:rPr lang="kk-KZ" sz="2400" dirty="0" smtClean="0">
                <a:solidFill>
                  <a:srgbClr val="0070C0"/>
                </a:solidFill>
                <a:latin typeface="Times New Roman" panose="02020603050405020304" pitchFamily="18" charset="0"/>
                <a:cs typeface="Times New Roman" panose="02020603050405020304" pitchFamily="18" charset="0"/>
              </a:rPr>
              <a:t>Ел ішінде айқасып,</a:t>
            </a:r>
          </a:p>
          <a:p>
            <a:r>
              <a:rPr lang="kk-KZ" sz="2400" dirty="0" smtClean="0">
                <a:solidFill>
                  <a:srgbClr val="0070C0"/>
                </a:solidFill>
                <a:latin typeface="Times New Roman" panose="02020603050405020304" pitchFamily="18" charset="0"/>
                <a:cs typeface="Times New Roman" panose="02020603050405020304" pitchFamily="18" charset="0"/>
              </a:rPr>
              <a:t>Ойнап жүрген достарыңнан мың сақын.</a:t>
            </a:r>
          </a:p>
          <a:p>
            <a:endParaRPr lang="kk-KZ" sz="2400" dirty="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r>
              <a:rPr lang="kk-KZ" sz="2400" i="1" dirty="0" smtClean="0">
                <a:solidFill>
                  <a:srgbClr val="0070C0"/>
                </a:solidFill>
                <a:latin typeface="Times New Roman" panose="02020603050405020304" pitchFamily="18" charset="0"/>
                <a:cs typeface="Times New Roman" panose="02020603050405020304" pitchFamily="18" charset="0"/>
              </a:rPr>
              <a:t>-Ассонанс/ ақылды, ақылсыз/, эпифора/сақын/ бар. Сақын деген сөз- сақтан деген мағынада. Тек бұл үзіндіде ғана емес, өлең жолдарында эллипсис кездеседі, өйткені өлең құрылымына байланысты сөйлемнің тиісті мүшелерінің бірі немесе бірнешеуі қысқартылады.</a:t>
            </a:r>
            <a:endParaRPr lang="ru-RU" sz="24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40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074" y="706396"/>
            <a:ext cx="6913418" cy="830997"/>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 Төменде берілген сұрақтарға жауап бере отырып, автор бейнесін анықтаңдар.</a:t>
            </a:r>
            <a:endParaRPr lang="ru-RU" sz="24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149618691"/>
              </p:ext>
            </p:extLst>
          </p:nvPr>
        </p:nvGraphicFramePr>
        <p:xfrm>
          <a:off x="928252" y="2006599"/>
          <a:ext cx="7536874" cy="2816014"/>
        </p:xfrm>
        <a:graphic>
          <a:graphicData uri="http://schemas.openxmlformats.org/drawingml/2006/table">
            <a:tbl>
              <a:tblPr firstRow="1" bandRow="1">
                <a:tableStyleId>{5C22544A-7EE6-4342-B048-85BDC9FD1C3A}</a:tableStyleId>
              </a:tblPr>
              <a:tblGrid>
                <a:gridCol w="2050475">
                  <a:extLst>
                    <a:ext uri="{9D8B030D-6E8A-4147-A177-3AD203B41FA5}">
                      <a16:colId xmlns:a16="http://schemas.microsoft.com/office/drawing/2014/main" val="87894240"/>
                    </a:ext>
                  </a:extLst>
                </a:gridCol>
                <a:gridCol w="5486399">
                  <a:extLst>
                    <a:ext uri="{9D8B030D-6E8A-4147-A177-3AD203B41FA5}">
                      <a16:colId xmlns:a16="http://schemas.microsoft.com/office/drawing/2014/main" val="667751643"/>
                    </a:ext>
                  </a:extLst>
                </a:gridCol>
              </a:tblGrid>
              <a:tr h="554567">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Суретте</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Толғауда</a:t>
                      </a:r>
                      <a:r>
                        <a:rPr lang="kk-KZ" sz="2000" baseline="0" dirty="0" smtClean="0">
                          <a:solidFill>
                            <a:schemeClr val="bg1"/>
                          </a:solidFill>
                          <a:latin typeface="Times New Roman" panose="02020603050405020304" pitchFamily="18" charset="0"/>
                          <a:cs typeface="Times New Roman" panose="02020603050405020304" pitchFamily="18" charset="0"/>
                        </a:rPr>
                        <a:t> жырау өзін қалай бейнелейді?</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699834295"/>
                  </a:ext>
                </a:extLst>
              </a:tr>
              <a:tr h="554567">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Салыстыр</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Би Темір мен жыраудың</a:t>
                      </a:r>
                      <a:r>
                        <a:rPr lang="kk-KZ" sz="2000" baseline="0" dirty="0" smtClean="0">
                          <a:solidFill>
                            <a:schemeClr val="bg1"/>
                          </a:solidFill>
                          <a:latin typeface="Times New Roman" panose="02020603050405020304" pitchFamily="18" charset="0"/>
                          <a:cs typeface="Times New Roman" panose="02020603050405020304" pitchFamily="18" charset="0"/>
                        </a:rPr>
                        <a:t> толғаудағы бейнесінен нені аңғардың?</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786356165"/>
                  </a:ext>
                </a:extLst>
              </a:tr>
              <a:tr h="554567">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Дәлелде</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k-KZ" sz="2000" dirty="0" smtClean="0">
                          <a:solidFill>
                            <a:schemeClr val="bg1"/>
                          </a:solidFill>
                          <a:latin typeface="Times New Roman" panose="02020603050405020304" pitchFamily="18" charset="0"/>
                          <a:cs typeface="Times New Roman" panose="02020603050405020304" pitchFamily="18" charset="0"/>
                        </a:rPr>
                        <a:t>Жырау «Атаңның ұлы жақсыға малыңды бер де, басыңды қос, бір күні болар керегі» дейді. Нені меңзеп тұр?</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307685492"/>
                  </a:ext>
                </a:extLst>
              </a:tr>
              <a:tr h="554567">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Пікірің</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r>
                        <a:rPr lang="kk-KZ" sz="2000" dirty="0" smtClean="0">
                          <a:solidFill>
                            <a:schemeClr val="bg1"/>
                          </a:solidFill>
                          <a:latin typeface="Times New Roman" panose="02020603050405020304" pitchFamily="18" charset="0"/>
                          <a:cs typeface="Times New Roman" panose="02020603050405020304" pitchFamily="18" charset="0"/>
                        </a:rPr>
                        <a:t>Жыраудың қоғамдағы беделі қандай?</a:t>
                      </a:r>
                      <a:endParaRPr lang="ru-RU" sz="20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4039079203"/>
                  </a:ext>
                </a:extLst>
              </a:tr>
            </a:tbl>
          </a:graphicData>
        </a:graphic>
      </p:graphicFrame>
      <p:sp>
        <p:nvSpPr>
          <p:cNvPr id="6" name="TextBox 5"/>
          <p:cNvSpPr txBox="1"/>
          <p:nvPr/>
        </p:nvSpPr>
        <p:spPr>
          <a:xfrm>
            <a:off x="1136073" y="5112327"/>
            <a:ext cx="7329053" cy="646331"/>
          </a:xfrm>
          <a:prstGeom prst="rect">
            <a:avLst/>
          </a:prstGeom>
          <a:noFill/>
        </p:spPr>
        <p:txBody>
          <a:bodyPr wrap="square" rtlCol="0">
            <a:spAutoFit/>
          </a:bodyPr>
          <a:lstStyle/>
          <a:p>
            <a:r>
              <a:rPr lang="kk-KZ" b="1" dirty="0" smtClean="0">
                <a:latin typeface="Times New Roman" panose="02020603050405020304" pitchFamily="18" charset="0"/>
                <a:cs typeface="Times New Roman" panose="02020603050405020304" pitchFamily="18" charset="0"/>
              </a:rPr>
              <a:t>Дескриптор: </a:t>
            </a:r>
          </a:p>
          <a:p>
            <a:r>
              <a:rPr lang="kk-KZ" b="1" dirty="0" smtClean="0">
                <a:latin typeface="Times New Roman" panose="02020603050405020304" pitchFamily="18" charset="0"/>
                <a:cs typeface="Times New Roman" panose="02020603050405020304" pitchFamily="18" charset="0"/>
              </a:rPr>
              <a:t>-автор бейнесін анықтайды.</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116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433" y="0"/>
            <a:ext cx="6303821" cy="461665"/>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Өздеріңді тексеріңдер.</a:t>
            </a:r>
            <a:endParaRPr lang="ru-RU" sz="2400" b="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21000261"/>
              </p:ext>
            </p:extLst>
          </p:nvPr>
        </p:nvGraphicFramePr>
        <p:xfrm>
          <a:off x="568033" y="461665"/>
          <a:ext cx="8132619" cy="6194461"/>
        </p:xfrm>
        <a:graphic>
          <a:graphicData uri="http://schemas.openxmlformats.org/drawingml/2006/table">
            <a:tbl>
              <a:tblPr firstRow="1" bandRow="1">
                <a:tableStyleId>{5C22544A-7EE6-4342-B048-85BDC9FD1C3A}</a:tableStyleId>
              </a:tblPr>
              <a:tblGrid>
                <a:gridCol w="2212553">
                  <a:extLst>
                    <a:ext uri="{9D8B030D-6E8A-4147-A177-3AD203B41FA5}">
                      <a16:colId xmlns:a16="http://schemas.microsoft.com/office/drawing/2014/main" val="87894240"/>
                    </a:ext>
                  </a:extLst>
                </a:gridCol>
                <a:gridCol w="5920066">
                  <a:extLst>
                    <a:ext uri="{9D8B030D-6E8A-4147-A177-3AD203B41FA5}">
                      <a16:colId xmlns:a16="http://schemas.microsoft.com/office/drawing/2014/main" val="667751643"/>
                    </a:ext>
                  </a:extLst>
                </a:gridCol>
              </a:tblGrid>
              <a:tr h="1473166">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Суретте</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Толғауда</a:t>
                      </a:r>
                      <a:r>
                        <a:rPr lang="kk-KZ" sz="2000" b="0" baseline="0" dirty="0" smtClean="0">
                          <a:solidFill>
                            <a:schemeClr val="bg1"/>
                          </a:solidFill>
                          <a:latin typeface="Times New Roman" panose="02020603050405020304" pitchFamily="18" charset="0"/>
                          <a:cs typeface="Times New Roman" panose="02020603050405020304" pitchFamily="18" charset="0"/>
                        </a:rPr>
                        <a:t> жырау өзін  «көбең семіз торы», «нарт», «көп құлдың бірі» деп қарапайым, астыртын түрде қолдаушы-халық ұлымын деп суреттейді.</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699834295"/>
                  </a:ext>
                </a:extLst>
              </a:tr>
              <a:tr h="1701966">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Салыстыр</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Би Темір- «алтын», жырау- «пұл», әмірші- «сұлтан»,</a:t>
                      </a:r>
                      <a:r>
                        <a:rPr lang="kk-KZ" sz="2000" b="0" baseline="0" dirty="0" smtClean="0">
                          <a:solidFill>
                            <a:schemeClr val="bg1"/>
                          </a:solidFill>
                          <a:latin typeface="Times New Roman" panose="02020603050405020304" pitchFamily="18" charset="0"/>
                          <a:cs typeface="Times New Roman" panose="02020603050405020304" pitchFamily="18" charset="0"/>
                        </a:rPr>
                        <a:t> жырау- «құл». Бірақ сен мықтысың, мен де сенен қалыспаймын,сені көтеретін де, құртатын да мен сияқты қарапайым халық адамы дегенді білдіреді.</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786356165"/>
                  </a:ext>
                </a:extLst>
              </a:tr>
              <a:tr h="1708689">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Дәлелде</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k-KZ" sz="2000" b="0" dirty="0" smtClean="0">
                          <a:solidFill>
                            <a:schemeClr val="bg1"/>
                          </a:solidFill>
                          <a:latin typeface="Times New Roman" panose="02020603050405020304" pitchFamily="18" charset="0"/>
                          <a:cs typeface="Times New Roman" panose="02020603050405020304" pitchFamily="18" charset="0"/>
                        </a:rPr>
                        <a:t>Жырау «Атаңның ұлы жақсыға малыңды бер де, басыңды қос, бір күні болар керегі» дейді.</a:t>
                      </a:r>
                      <a:r>
                        <a:rPr lang="kk-KZ" sz="2000" b="0" baseline="0" dirty="0" smtClean="0">
                          <a:solidFill>
                            <a:schemeClr val="bg1"/>
                          </a:solidFill>
                          <a:latin typeface="Times New Roman" panose="02020603050405020304" pitchFamily="18" charset="0"/>
                          <a:cs typeface="Times New Roman" panose="02020603050405020304" pitchFamily="18" charset="0"/>
                        </a:rPr>
                        <a:t> Ол халқыңның сенімінен айырылма, бірлігіңді жоғалтпа дегенді білдіреді.</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2307685492"/>
                  </a:ext>
                </a:extLst>
              </a:tr>
              <a:tr h="722992">
                <a:tc>
                  <a:txBody>
                    <a:bodyPr/>
                    <a:lstStyle/>
                    <a:p>
                      <a:r>
                        <a:rPr lang="kk-KZ" sz="2000" b="0" dirty="0" smtClean="0">
                          <a:solidFill>
                            <a:schemeClr val="bg1"/>
                          </a:solidFill>
                          <a:latin typeface="Times New Roman" panose="02020603050405020304" pitchFamily="18" charset="0"/>
                          <a:cs typeface="Times New Roman" panose="02020603050405020304" pitchFamily="18" charset="0"/>
                        </a:rPr>
                        <a:t>Пікірің</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k-KZ" sz="2000" b="0" dirty="0" smtClean="0">
                          <a:solidFill>
                            <a:schemeClr val="bg1"/>
                          </a:solidFill>
                          <a:latin typeface="Times New Roman" panose="02020603050405020304" pitchFamily="18" charset="0"/>
                          <a:cs typeface="Times New Roman" panose="02020603050405020304" pitchFamily="18" charset="0"/>
                        </a:rPr>
                        <a:t> Толғауда</a:t>
                      </a:r>
                      <a:r>
                        <a:rPr lang="kk-KZ" sz="2000" b="0" baseline="0" dirty="0" smtClean="0">
                          <a:solidFill>
                            <a:schemeClr val="bg1"/>
                          </a:solidFill>
                          <a:latin typeface="Times New Roman" panose="02020603050405020304" pitchFamily="18" charset="0"/>
                          <a:cs typeface="Times New Roman" panose="02020603050405020304" pitchFamily="18" charset="0"/>
                        </a:rPr>
                        <a:t> Шалкиіз жырау өзін би Темірден асырып суреттемесе де,өзінің көп жұрттың бірі екендігін, қандай әмірші болмасын, халықтан асып кете алмайтынын астарлы бейнелей білген.</a:t>
                      </a:r>
                      <a:endParaRPr lang="ru-RU" sz="2000" b="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4039079203"/>
                  </a:ext>
                </a:extLst>
              </a:tr>
            </a:tbl>
          </a:graphicData>
        </a:graphic>
      </p:graphicFrame>
    </p:spTree>
    <p:extLst>
      <p:ext uri="{BB962C8B-B14F-4D97-AF65-F5344CB8AC3E}">
        <p14:creationId xmlns:p14="http://schemas.microsoft.com/office/powerpoint/2010/main" val="1531922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6473" y="244872"/>
            <a:ext cx="8617527" cy="6370975"/>
          </a:xfrm>
          <a:prstGeom prst="rect">
            <a:avLst/>
          </a:prstGeom>
        </p:spPr>
        <p:txBody>
          <a:bodyPr wrap="square">
            <a:spAutoFit/>
          </a:bodyPr>
          <a:lstStyle/>
          <a:p>
            <a:r>
              <a:rPr lang="ru-RU" sz="2400" b="1" dirty="0" err="1" smtClean="0">
                <a:latin typeface="Times New Roman" panose="02020603050405020304" pitchFamily="18" charset="0"/>
                <a:cs typeface="Times New Roman" panose="02020603050405020304" pitchFamily="18" charset="0"/>
              </a:rPr>
              <a:t>Қорытынды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пікір</a:t>
            </a:r>
            <a:r>
              <a:rPr lang="ru-RU" sz="2400" dirty="0" smtClean="0">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Шалкиіз</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жырау</a:t>
            </a:r>
            <a:r>
              <a:rPr lang="ru-RU" sz="2400" dirty="0" smtClean="0">
                <a:solidFill>
                  <a:srgbClr val="0070C0"/>
                </a:solidFill>
                <a:latin typeface="Times New Roman" panose="02020603050405020304" pitchFamily="18" charset="0"/>
                <a:cs typeface="Times New Roman" panose="02020603050405020304" pitchFamily="18" charset="0"/>
              </a:rPr>
              <a:t> Би </a:t>
            </a:r>
            <a:r>
              <a:rPr lang="ru-RU" sz="2400" dirty="0" err="1" smtClean="0">
                <a:solidFill>
                  <a:srgbClr val="0070C0"/>
                </a:solidFill>
                <a:latin typeface="Times New Roman" panose="02020603050405020304" pitchFamily="18" charset="0"/>
                <a:cs typeface="Times New Roman" panose="02020603050405020304" pitchFamily="18" charset="0"/>
              </a:rPr>
              <a:t>Темірге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арналған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толғауларында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өзін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бидің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аямас</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шын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берілген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ақ</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адал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қызметшісі</a:t>
            </a:r>
            <a:r>
              <a:rPr lang="ru-RU" sz="2400" dirty="0">
                <a:solidFill>
                  <a:srgbClr val="0070C0"/>
                </a:solidFill>
                <a:latin typeface="Times New Roman" panose="02020603050405020304" pitchFamily="18" charset="0"/>
                <a:cs typeface="Times New Roman" panose="02020603050405020304" pitchFamily="18" charset="0"/>
              </a:rPr>
              <a:t> – «</a:t>
            </a:r>
            <a:r>
              <a:rPr lang="ru-RU" sz="2400" dirty="0" err="1">
                <a:solidFill>
                  <a:srgbClr val="0070C0"/>
                </a:solidFill>
                <a:latin typeface="Times New Roman" panose="02020603050405020304" pitchFamily="18" charset="0"/>
                <a:cs typeface="Times New Roman" panose="02020603050405020304" pitchFamily="18" charset="0"/>
              </a:rPr>
              <a:t>көп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құлының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бірі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ретінде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суреттейді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Бірақ</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Шалкиіз</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мәңгі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бақи</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күйде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көңілде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қала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бермейді</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Оған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өлең</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жолдары</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куә</a:t>
            </a:r>
            <a:r>
              <a:rPr lang="ru-RU" sz="2400" dirty="0" smtClean="0">
                <a:solidFill>
                  <a:srgbClr val="0070C0"/>
                </a:solidFill>
                <a:latin typeface="Times New Roman" panose="02020603050405020304" pitchFamily="18" charset="0"/>
                <a:cs typeface="Times New Roman" panose="02020603050405020304" pitchFamily="18" charset="0"/>
              </a:rPr>
              <a:t>:</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Басымды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менің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қорласа</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Көп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туғаным</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жоқтаман</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Аяғымнан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менің</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басыма</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Етектеп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алтын </a:t>
            </a:r>
            <a:r>
              <a:rPr lang="ru-RU" sz="2400" dirty="0" err="1">
                <a:solidFill>
                  <a:srgbClr val="0070C0"/>
                </a:solidFill>
                <a:latin typeface="Times New Roman" panose="02020603050405020304" pitchFamily="18" charset="0"/>
                <a:cs typeface="Times New Roman" panose="02020603050405020304" pitchFamily="18" charset="0"/>
              </a:rPr>
              <a:t>құйса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тоқтаман</a:t>
            </a:r>
            <a:r>
              <a:rPr lang="ru-RU" sz="2400" dirty="0" smtClean="0">
                <a:solidFill>
                  <a:srgbClr val="0070C0"/>
                </a:solidFill>
                <a:latin typeface="Times New Roman" panose="02020603050405020304" pitchFamily="18" charset="0"/>
                <a:cs typeface="Times New Roman" panose="02020603050405020304" pitchFamily="18" charset="0"/>
              </a:rPr>
              <a:t>!</a:t>
            </a:r>
          </a:p>
          <a:p>
            <a:r>
              <a:rPr lang="kk-KZ" sz="2400" dirty="0" smtClean="0">
                <a:solidFill>
                  <a:srgbClr val="0070C0"/>
                </a:solidFill>
                <a:latin typeface="Times New Roman" panose="02020603050405020304" pitchFamily="18" charset="0"/>
                <a:cs typeface="Times New Roman" panose="02020603050405020304" pitchFamily="18" charset="0"/>
              </a:rPr>
              <a:t>Автор ел билеушісіне деген пікірі мен көзқарасын жеткізуде көркем әдебиет стилінің тілдік ерекшеліктерін орынды әрі астарлы түрде қолданған. Оның «Би Темірге бірінші толғауынан» осыған дейін біліп келген эпитет, метафора, шендестіру, ассонанс пен аллитерациядан басқа зілсіз әжуа, салыстырмалы теңеу, заттарды ауыстырып қолдану арқылы бейнелеу тәсілдерін көрдік. Автордың батыл сынау стилі мен Махамбеттің стилі ұқсас екенін байқаймыз.</a:t>
            </a:r>
            <a:endParaRPr lang="ru-RU"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108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130590" y="1053367"/>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kk-KZ" sz="3000" noProof="0" dirty="0" smtClean="0">
                <a:solidFill>
                  <a:srgbClr val="0070C0"/>
                </a:solidFill>
                <a:latin typeface="Times New Roman" panose="02020603050405020304" pitchFamily="18" charset="0"/>
                <a:ea typeface="Open Sans" panose="020B0606030504020204" pitchFamily="34" charset="0"/>
                <a:cs typeface="Times New Roman" panose="02020603050405020304" pitchFamily="18" charset="0"/>
              </a:rPr>
              <a:t>Бүгінгі сабақта</a:t>
            </a:r>
            <a:r>
              <a:rPr kumimoji="0" lang="kk-KZ" sz="3000" b="1" i="0" u="none" strike="noStrike" kern="1200" cap="none" spc="0" normalizeH="0" baseline="0" noProof="0" dirty="0" smtClean="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endParaRPr kumimoji="0" lang="en-US" sz="30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803564" y="1938505"/>
            <a:ext cx="7342910" cy="2677656"/>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осы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шығармадан</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алынған</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үзінділердегі</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көркемдегіш</a:t>
            </a:r>
            <a:r>
              <a:rPr kumimoji="0" lang="ru-RU"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құралдарды</a:t>
            </a:r>
            <a:r>
              <a:rPr kumimoji="0" lang="ru-RU"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ru-RU"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психологиялық</a:t>
            </a:r>
            <a:r>
              <a:rPr kumimoji="0" lang="ru-RU"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параллелизм, перифраз, сатира, ирония, гротеск, эллипсис)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таныдыңдар</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kk-KZ" sz="2400" dirty="0">
                <a:solidFill>
                  <a:srgbClr val="0070C0"/>
                </a:solidFill>
                <a:latin typeface="Times New Roman" panose="02020603050405020304" pitchFamily="18" charset="0"/>
                <a:cs typeface="Times New Roman" panose="02020603050405020304" pitchFamily="18" charset="0"/>
              </a:rPr>
              <a:t>к</a:t>
            </a:r>
            <a:r>
              <a:rPr lang="kk-KZ" sz="2400" dirty="0" smtClean="0">
                <a:solidFill>
                  <a:srgbClr val="0070C0"/>
                </a:solidFill>
                <a:latin typeface="Times New Roman" panose="02020603050405020304" pitchFamily="18" charset="0"/>
                <a:cs typeface="Times New Roman" panose="02020603050405020304" pitchFamily="18" charset="0"/>
              </a:rPr>
              <a:t>өркемдегіш құралдың қолданысын талдадыңдар;</a:t>
            </a:r>
            <a:endPar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берілген</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үзінділер</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арқылы</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автор </a:t>
            </a:r>
            <a:r>
              <a:rPr kumimoji="0" lang="ru-RU" sz="24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стилін</a:t>
            </a:r>
            <a:r>
              <a:rPr kumimoji="0" lang="ru-RU"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анықтадыңдар</a:t>
            </a:r>
            <a:r>
              <a:rPr kumimoji="0" lang="ru-RU"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ru-RU"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357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9128" y="997527"/>
            <a:ext cx="4218856" cy="584775"/>
          </a:xfrm>
          <a:prstGeom prst="rect">
            <a:avLst/>
          </a:prstGeom>
          <a:noFill/>
        </p:spPr>
        <p:txBody>
          <a:bodyPr wrap="square" rtlCol="0">
            <a:spAutoFit/>
          </a:bodyPr>
          <a:lstStyle/>
          <a:p>
            <a:r>
              <a:rPr lang="kk-KZ" sz="3200" b="1" dirty="0" smtClean="0">
                <a:solidFill>
                  <a:srgbClr val="0070C0"/>
                </a:solidFill>
                <a:latin typeface="Times New Roman" panose="02020603050405020304" pitchFamily="18" charset="0"/>
                <a:cs typeface="Times New Roman" panose="02020603050405020304" pitchFamily="18" charset="0"/>
              </a:rPr>
              <a:t>Қосымша  тапсырма:</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04110" y="2382982"/>
            <a:ext cx="6206836" cy="1200329"/>
          </a:xfrm>
          <a:prstGeom prst="rect">
            <a:avLst/>
          </a:prstGeom>
          <a:noFill/>
        </p:spPr>
        <p:txBody>
          <a:bodyPr wrap="square" rtlCol="0">
            <a:spAutoFit/>
          </a:bodyPr>
          <a:lstStyle/>
          <a:p>
            <a:r>
              <a:rPr lang="kk-KZ" sz="2400" dirty="0" smtClean="0">
                <a:solidFill>
                  <a:srgbClr val="0070C0"/>
                </a:solidFill>
                <a:latin typeface="Times New Roman" panose="02020603050405020304" pitchFamily="18" charset="0"/>
                <a:cs typeface="Times New Roman" panose="02020603050405020304" pitchFamily="18" charset="0"/>
              </a:rPr>
              <a:t>Шалкиіз жырауға толғаудан алған әсерлеріңмен бөлісіп, хат жазыңдар. </a:t>
            </a:r>
          </a:p>
          <a:p>
            <a:r>
              <a:rPr lang="kk-KZ" sz="2400" dirty="0" smtClean="0">
                <a:solidFill>
                  <a:srgbClr val="0070C0"/>
                </a:solidFill>
                <a:latin typeface="Times New Roman" panose="02020603050405020304" pitchFamily="18" charset="0"/>
                <a:cs typeface="Times New Roman" panose="02020603050405020304" pitchFamily="18" charset="0"/>
              </a:rPr>
              <a:t>Хатта көркемдегіш құралдарды қолданыңдар.</a:t>
            </a:r>
            <a:endParaRPr lang="ru-RU"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54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130590" y="1316603"/>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665020" y="1902008"/>
            <a:ext cx="7952508" cy="1569660"/>
          </a:xfrm>
          <a:prstGeom prst="rect">
            <a:avLst/>
          </a:prstGeom>
        </p:spPr>
        <p:txBody>
          <a:bodyPr wrap="square">
            <a:spAutoFit/>
          </a:bodyPr>
          <a:lstStyle/>
          <a:p>
            <a:r>
              <a:rPr lang="kk-KZ" sz="2400" dirty="0">
                <a:latin typeface="Times New Roman" panose="02020603050405020304" pitchFamily="18" charset="0"/>
                <a:cs typeface="Times New Roman" panose="02020603050405020304" pitchFamily="18" charset="0"/>
              </a:rPr>
              <a:t>8.А/И3. Шығармадағы көркемдегіш құралдардың (психологиялық параллелизм, перифраз, сатира, ирония, гротеск, эллипсис)  қолданысын талдай отырып, автор стилін анықтау</a:t>
            </a:r>
          </a:p>
        </p:txBody>
      </p:sp>
      <p:sp>
        <p:nvSpPr>
          <p:cNvPr id="4" name="Title 1"/>
          <p:cNvSpPr txBox="1">
            <a:spLocks/>
          </p:cNvSpPr>
          <p:nvPr/>
        </p:nvSpPr>
        <p:spPr>
          <a:xfrm>
            <a:off x="1130590" y="3464708"/>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мақсаты:</a:t>
            </a:r>
          </a:p>
        </p:txBody>
      </p:sp>
      <p:sp>
        <p:nvSpPr>
          <p:cNvPr id="2" name="Прямоугольник 1"/>
          <p:cNvSpPr/>
          <p:nvPr/>
        </p:nvSpPr>
        <p:spPr>
          <a:xfrm>
            <a:off x="775854" y="4086610"/>
            <a:ext cx="7342910" cy="1569660"/>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Осы </a:t>
            </a:r>
            <a:r>
              <a:rPr lang="ru-RU" sz="2400" dirty="0" err="1" smtClean="0">
                <a:latin typeface="Times New Roman" panose="02020603050405020304" pitchFamily="18" charset="0"/>
                <a:cs typeface="Times New Roman" panose="02020603050405020304" pitchFamily="18" charset="0"/>
              </a:rPr>
              <a:t>шығармадан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алынған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үзінділердегі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көркемдегіш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құралдарды</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психологиялық</a:t>
            </a:r>
            <a:r>
              <a:rPr lang="ru-RU" sz="2400" dirty="0">
                <a:latin typeface="Times New Roman" panose="02020603050405020304" pitchFamily="18" charset="0"/>
                <a:cs typeface="Times New Roman" panose="02020603050405020304" pitchFamily="18" charset="0"/>
              </a:rPr>
              <a:t> параллелизм, перифраз, сатира, ирония, гротеск, эллипсис)  </a:t>
            </a:r>
            <a:r>
              <a:rPr lang="ru-RU" sz="2400" dirty="0" err="1" smtClean="0">
                <a:latin typeface="Times New Roman" panose="02020603050405020304" pitchFamily="18" charset="0"/>
                <a:cs typeface="Times New Roman" panose="02020603050405020304" pitchFamily="18" charset="0"/>
              </a:rPr>
              <a:t>талдау</a:t>
            </a:r>
            <a:r>
              <a:rPr lang="ru-RU" sz="2400" dirty="0" smtClean="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б</a:t>
            </a:r>
            <a:r>
              <a:rPr lang="ru-RU" sz="2400" dirty="0" err="1" smtClean="0">
                <a:latin typeface="Times New Roman" panose="02020603050405020304" pitchFamily="18" charset="0"/>
                <a:cs typeface="Times New Roman" panose="02020603050405020304" pitchFamily="18" charset="0"/>
              </a:rPr>
              <a:t>ерілген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үзінділер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арқылы</a:t>
            </a:r>
            <a:r>
              <a:rPr lang="ru-RU" sz="2400" dirty="0" smtClean="0">
                <a:latin typeface="Times New Roman" panose="02020603050405020304" pitchFamily="18" charset="0"/>
                <a:cs typeface="Times New Roman" panose="02020603050405020304" pitchFamily="18" charset="0"/>
              </a:rPr>
              <a:t> автор </a:t>
            </a:r>
            <a:r>
              <a:rPr lang="ru-RU" sz="2400" dirty="0" err="1">
                <a:latin typeface="Times New Roman" panose="02020603050405020304" pitchFamily="18" charset="0"/>
                <a:cs typeface="Times New Roman" panose="02020603050405020304" pitchFamily="18" charset="0"/>
              </a:rPr>
              <a:t>стилін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48145" y="1981200"/>
            <a:ext cx="7592292" cy="3575488"/>
          </a:xfrm>
          <a:prstGeom prst="rect">
            <a:avLst/>
          </a:prstGeom>
        </p:spPr>
      </p:pic>
      <p:pic>
        <p:nvPicPr>
          <p:cNvPr id="4" name="Рисунок 3"/>
          <p:cNvPicPr>
            <a:picLocks noChangeAspect="1"/>
          </p:cNvPicPr>
          <p:nvPr/>
        </p:nvPicPr>
        <p:blipFill>
          <a:blip r:embed="rId3"/>
          <a:stretch>
            <a:fillRect/>
          </a:stretch>
        </p:blipFill>
        <p:spPr>
          <a:xfrm>
            <a:off x="1052945" y="597288"/>
            <a:ext cx="6269204" cy="1383912"/>
          </a:xfrm>
          <a:prstGeom prst="rect">
            <a:avLst/>
          </a:prstGeom>
        </p:spPr>
      </p:pic>
    </p:spTree>
    <p:extLst>
      <p:ext uri="{BB962C8B-B14F-4D97-AF65-F5344CB8AC3E}">
        <p14:creationId xmlns:p14="http://schemas.microsoft.com/office/powerpoint/2010/main" val="3005364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28" y="346363"/>
            <a:ext cx="4003963" cy="400110"/>
          </a:xfrm>
          <a:prstGeom prst="rect">
            <a:avLst/>
          </a:prstGeom>
          <a:noFill/>
        </p:spPr>
        <p:txBody>
          <a:bodyPr wrap="square" rtlCol="0">
            <a:spAutoFit/>
          </a:bodyPr>
          <a:lstStyle/>
          <a:p>
            <a:r>
              <a:rPr lang="kk-KZ" sz="2000" b="1" dirty="0" smtClean="0">
                <a:solidFill>
                  <a:srgbClr val="FF0000"/>
                </a:solidFill>
                <a:latin typeface="Times New Roman" panose="02020603050405020304" pitchFamily="18" charset="0"/>
                <a:cs typeface="Times New Roman" panose="02020603050405020304" pitchFamily="18" charset="0"/>
              </a:rPr>
              <a:t>АНЫҚТАМА БҰРЫШЫ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71056" y="746473"/>
            <a:ext cx="8201889" cy="30081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a:solidFill>
                  <a:schemeClr val="tx1"/>
                </a:solidFill>
                <a:latin typeface="Times New Roman" panose="02020603050405020304" pitchFamily="18" charset="0"/>
                <a:cs typeface="Times New Roman" panose="02020603050405020304" pitchFamily="18" charset="0"/>
              </a:rPr>
              <a:t>Психологиялық параллелизм дегеніміз – адамның көңіл-күйін табиғат құбылысымен салыстыра суреттеу</a:t>
            </a:r>
            <a:r>
              <a:rPr lang="kk-KZ" sz="2000" dirty="0" smtClean="0">
                <a:solidFill>
                  <a:schemeClr val="tx1"/>
                </a:solidFill>
                <a:latin typeface="Times New Roman" panose="02020603050405020304" pitchFamily="18" charset="0"/>
                <a:cs typeface="Times New Roman" panose="02020603050405020304" pitchFamily="18" charset="0"/>
              </a:rPr>
              <a:t>.</a:t>
            </a:r>
            <a:endParaRPr lang="kk-KZ" sz="2000" dirty="0">
              <a:solidFill>
                <a:schemeClr val="tx1"/>
              </a:solidFill>
              <a:latin typeface="Times New Roman" panose="02020603050405020304" pitchFamily="18" charset="0"/>
              <a:cs typeface="Times New Roman" panose="02020603050405020304" pitchFamily="18" charset="0"/>
            </a:endParaRPr>
          </a:p>
          <a:p>
            <a:r>
              <a:rPr lang="kk-KZ" sz="2000" dirty="0">
                <a:solidFill>
                  <a:schemeClr val="tx1"/>
                </a:solidFill>
                <a:latin typeface="Times New Roman" panose="02020603050405020304" pitchFamily="18" charset="0"/>
                <a:cs typeface="Times New Roman" panose="02020603050405020304" pitchFamily="18" charset="0"/>
              </a:rPr>
              <a:t>Аспанды бұлт құрсайды –</a:t>
            </a:r>
          </a:p>
          <a:p>
            <a:r>
              <a:rPr lang="kk-KZ" sz="2000" dirty="0">
                <a:solidFill>
                  <a:schemeClr val="tx1"/>
                </a:solidFill>
                <a:latin typeface="Times New Roman" panose="02020603050405020304" pitchFamily="18" charset="0"/>
                <a:cs typeface="Times New Roman" panose="02020603050405020304" pitchFamily="18" charset="0"/>
              </a:rPr>
              <a:t>Күн жауарға ұқсайды.</a:t>
            </a:r>
          </a:p>
          <a:p>
            <a:r>
              <a:rPr lang="kk-KZ" sz="2000" dirty="0">
                <a:solidFill>
                  <a:schemeClr val="tx1"/>
                </a:solidFill>
                <a:latin typeface="Times New Roman" panose="02020603050405020304" pitchFamily="18" charset="0"/>
                <a:cs typeface="Times New Roman" panose="02020603050405020304" pitchFamily="18" charset="0"/>
              </a:rPr>
              <a:t>Көлдерде қулар шулайды –</a:t>
            </a:r>
          </a:p>
          <a:p>
            <a:r>
              <a:rPr lang="kk-KZ" sz="2000" dirty="0">
                <a:solidFill>
                  <a:schemeClr val="tx1"/>
                </a:solidFill>
                <a:latin typeface="Times New Roman" panose="02020603050405020304" pitchFamily="18" charset="0"/>
                <a:cs typeface="Times New Roman" panose="02020603050405020304" pitchFamily="18" charset="0"/>
              </a:rPr>
              <a:t>Көкшілеген ол айуан</a:t>
            </a:r>
          </a:p>
          <a:p>
            <a:r>
              <a:rPr lang="kk-KZ" sz="2000" dirty="0">
                <a:solidFill>
                  <a:schemeClr val="tx1"/>
                </a:solidFill>
                <a:latin typeface="Times New Roman" panose="02020603050405020304" pitchFamily="18" charset="0"/>
                <a:cs typeface="Times New Roman" panose="02020603050405020304" pitchFamily="18" charset="0"/>
              </a:rPr>
              <a:t>Соққы жегенге ұқсайды</a:t>
            </a:r>
            <a:r>
              <a:rPr lang="kk-KZ" sz="2000" dirty="0" smtClean="0">
                <a:solidFill>
                  <a:schemeClr val="tx1"/>
                </a:solidFill>
                <a:latin typeface="Times New Roman" panose="02020603050405020304" pitchFamily="18" charset="0"/>
                <a:cs typeface="Times New Roman" panose="02020603050405020304" pitchFamily="18" charset="0"/>
              </a:rPr>
              <a:t>.</a:t>
            </a:r>
            <a:endParaRPr lang="kk-KZ" sz="20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71056" y="3754582"/>
            <a:ext cx="8201889" cy="27293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anose="02020603050405020304" pitchFamily="18" charset="0"/>
                <a:cs typeface="Times New Roman" panose="02020603050405020304" pitchFamily="18" charset="0"/>
              </a:rPr>
              <a:t>Перифраз</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solidFill>
                  <a:schemeClr val="tx1"/>
                </a:solidFill>
                <a:latin typeface="Times New Roman" panose="02020603050405020304" pitchFamily="18" charset="0"/>
                <a:cs typeface="Times New Roman" panose="02020603050405020304" pitchFamily="18" charset="0"/>
              </a:rPr>
              <a:t> (гр. </a:t>
            </a:r>
            <a:r>
              <a:rPr lang="en-US" sz="2000" dirty="0">
                <a:solidFill>
                  <a:schemeClr val="tx1"/>
                </a:solidFill>
                <a:latin typeface="Times New Roman" panose="02020603050405020304" pitchFamily="18" charset="0"/>
                <a:cs typeface="Times New Roman" panose="02020603050405020304" pitchFamily="18" charset="0"/>
              </a:rPr>
              <a:t>per</a:t>
            </a:r>
            <a:r>
              <a:rPr lang="ru-RU" sz="2000" dirty="0">
                <a:solidFill>
                  <a:schemeClr val="tx1"/>
                </a:solidFill>
                <a:latin typeface="Times New Roman" panose="02020603050405020304" pitchFamily="18" charset="0"/>
                <a:cs typeface="Times New Roman" panose="02020603050405020304" pitchFamily="18" charset="0"/>
              </a:rPr>
              <a:t>і</a:t>
            </a:r>
            <a:r>
              <a:rPr lang="en-US" sz="2000" dirty="0" err="1">
                <a:solidFill>
                  <a:schemeClr val="tx1"/>
                </a:solidFill>
                <a:latin typeface="Times New Roman" panose="02020603050405020304" pitchFamily="18" charset="0"/>
                <a:cs typeface="Times New Roman" panose="02020603050405020304" pitchFamily="18" charset="0"/>
              </a:rPr>
              <a:t>phras</a:t>
            </a:r>
            <a:r>
              <a:rPr lang="ru-RU" sz="2000" dirty="0">
                <a:solidFill>
                  <a:schemeClr val="tx1"/>
                </a:solidFill>
                <a:latin typeface="Times New Roman" panose="02020603050405020304" pitchFamily="18" charset="0"/>
                <a:cs typeface="Times New Roman" panose="02020603050405020304" pitchFamily="18" charset="0"/>
              </a:rPr>
              <a:t>і</a:t>
            </a:r>
            <a:r>
              <a:rPr lang="en-US" sz="2000" dirty="0">
                <a:solidFill>
                  <a:schemeClr val="tx1"/>
                </a:solidFill>
                <a:latin typeface="Times New Roman" panose="02020603050405020304" pitchFamily="18" charset="0"/>
                <a:cs typeface="Times New Roman" panose="02020603050405020304" pitchFamily="18" charset="0"/>
              </a:rPr>
              <a:t>s — </a:t>
            </a:r>
            <a:r>
              <a:rPr lang="ru-RU" sz="2000" dirty="0" err="1">
                <a:solidFill>
                  <a:schemeClr val="tx1"/>
                </a:solidFill>
                <a:latin typeface="Times New Roman" panose="02020603050405020304" pitchFamily="18" charset="0"/>
                <a:cs typeface="Times New Roman" panose="02020603050405020304" pitchFamily="18" charset="0"/>
              </a:rPr>
              <a:t>айналым</a:t>
            </a:r>
            <a:r>
              <a:rPr lang="ru-RU" sz="2000" dirty="0">
                <a:solidFill>
                  <a:schemeClr val="tx1"/>
                </a:solidFill>
                <a:latin typeface="Times New Roman" panose="02020603050405020304" pitchFamily="18" charset="0"/>
                <a:cs typeface="Times New Roman" panose="02020603050405020304" pitchFamily="18" charset="0"/>
              </a:rPr>
              <a:t>) – </a:t>
            </a:r>
            <a:r>
              <a:rPr lang="ru-RU" sz="2000" dirty="0" err="1">
                <a:solidFill>
                  <a:schemeClr val="tx1"/>
                </a:solidFill>
                <a:latin typeface="Times New Roman" panose="02020603050405020304" pitchFamily="18" charset="0"/>
                <a:cs typeface="Times New Roman" panose="02020603050405020304" pitchFamily="18" charset="0"/>
              </a:rPr>
              <a:t>құбылыстар</a:t>
            </a:r>
            <a:r>
              <a:rPr lang="ru-RU" sz="2000" dirty="0">
                <a:solidFill>
                  <a:schemeClr val="tx1"/>
                </a:solidFill>
                <a:latin typeface="Times New Roman" panose="02020603050405020304" pitchFamily="18" charset="0"/>
                <a:cs typeface="Times New Roman" panose="02020603050405020304" pitchFamily="18" charset="0"/>
              </a:rPr>
              <a:t> мен </a:t>
            </a:r>
            <a:r>
              <a:rPr lang="ru-RU" sz="2000" dirty="0" err="1">
                <a:solidFill>
                  <a:schemeClr val="tx1"/>
                </a:solidFill>
                <a:latin typeface="Times New Roman" panose="02020603050405020304" pitchFamily="18" charset="0"/>
                <a:cs typeface="Times New Roman" panose="02020603050405020304" pitchFamily="18" charset="0"/>
              </a:rPr>
              <a:t>заттардың</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атын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атап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түсін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түстемей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айрықша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белгі-қасиеттеріне</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негіздей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отырып</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ауыстыру</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тәсілі</a:t>
            </a:r>
            <a:r>
              <a:rPr lang="ru-RU" sz="2000" dirty="0">
                <a:solidFill>
                  <a:schemeClr val="tx1"/>
                </a:solidFill>
                <a:latin typeface="Times New Roman" panose="02020603050405020304" pitchFamily="18" charset="0"/>
                <a:cs typeface="Times New Roman" panose="02020603050405020304" pitchFamily="18" charset="0"/>
              </a:rPr>
              <a:t>.  </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err="1" smtClean="0">
                <a:solidFill>
                  <a:schemeClr val="tx1"/>
                </a:solidFill>
                <a:latin typeface="Times New Roman" panose="02020603050405020304" pitchFamily="18" charset="0"/>
                <a:cs typeface="Times New Roman" panose="02020603050405020304" pitchFamily="18" charset="0"/>
              </a:rPr>
              <a:t>Сұлтан</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ием</a:t>
            </a:r>
            <a:r>
              <a:rPr lang="ru-RU" sz="2000" dirty="0">
                <a:solidFill>
                  <a:schemeClr val="tx1"/>
                </a:solidFill>
                <a:latin typeface="Times New Roman" panose="02020603050405020304" pitchFamily="18" charset="0"/>
                <a:cs typeface="Times New Roman" panose="02020603050405020304" pitchFamily="18" charset="0"/>
              </a:rPr>
              <a:t>, сом </a:t>
            </a:r>
            <a:r>
              <a:rPr lang="ru-RU" sz="2000" dirty="0" err="1">
                <a:solidFill>
                  <a:schemeClr val="tx1"/>
                </a:solidFill>
                <a:latin typeface="Times New Roman" panose="02020603050405020304" pitchFamily="18" charset="0"/>
                <a:cs typeface="Times New Roman" panose="02020603050405020304" pitchFamily="18" charset="0"/>
              </a:rPr>
              <a:t>жүрегім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аяман</a:t>
            </a:r>
            <a:r>
              <a:rPr lang="ru-RU" sz="2000" dirty="0">
                <a:solidFill>
                  <a:schemeClr val="tx1"/>
                </a:solidFill>
                <a:latin typeface="Times New Roman" panose="02020603050405020304" pitchFamily="18" charset="0"/>
                <a:cs typeface="Times New Roman" panose="02020603050405020304" pitchFamily="18" charset="0"/>
              </a:rPr>
              <a:t>,</a:t>
            </a:r>
          </a:p>
          <a:p>
            <a:r>
              <a:rPr lang="ru-RU" sz="2000" dirty="0" err="1">
                <a:solidFill>
                  <a:schemeClr val="tx1"/>
                </a:solidFill>
                <a:latin typeface="Times New Roman" panose="02020603050405020304" pitchFamily="18" charset="0"/>
                <a:cs typeface="Times New Roman" panose="02020603050405020304" pitchFamily="18" charset="0"/>
              </a:rPr>
              <a:t>Саған</a:t>
            </a:r>
            <a:r>
              <a:rPr lang="ru-RU" sz="2000" dirty="0">
                <a:solidFill>
                  <a:schemeClr val="tx1"/>
                </a:solidFill>
                <a:latin typeface="Times New Roman" panose="02020603050405020304" pitchFamily="18" charset="0"/>
                <a:cs typeface="Times New Roman" panose="02020603050405020304" pitchFamily="18" charset="0"/>
              </a:rPr>
              <a:t> – </a:t>
            </a:r>
            <a:r>
              <a:rPr lang="ru-RU" sz="2000" dirty="0" err="1">
                <a:solidFill>
                  <a:schemeClr val="tx1"/>
                </a:solidFill>
                <a:latin typeface="Times New Roman" panose="02020603050405020304" pitchFamily="18" charset="0"/>
                <a:cs typeface="Times New Roman" panose="02020603050405020304" pitchFamily="18" charset="0"/>
              </a:rPr>
              <a:t>дұспан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маған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жау</a:t>
            </a:r>
            <a:r>
              <a:rPr lang="ru-RU" sz="2000" dirty="0">
                <a:solidFill>
                  <a:schemeClr val="tx1"/>
                </a:solidFill>
                <a:latin typeface="Times New Roman" panose="02020603050405020304" pitchFamily="18" charset="0"/>
                <a:cs typeface="Times New Roman" panose="02020603050405020304" pitchFamily="18" charset="0"/>
              </a:rPr>
              <a:t>.</a:t>
            </a:r>
          </a:p>
          <a:p>
            <a:r>
              <a:rPr lang="ru-RU" sz="2000" dirty="0" err="1">
                <a:solidFill>
                  <a:schemeClr val="tx1"/>
                </a:solidFill>
                <a:latin typeface="Times New Roman" panose="02020603050405020304" pitchFamily="18" charset="0"/>
                <a:cs typeface="Times New Roman" panose="02020603050405020304" pitchFamily="18" charset="0"/>
              </a:rPr>
              <a:t>Керекті</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күн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алдыңда</a:t>
            </a:r>
            <a:r>
              <a:rPr lang="ru-RU" sz="2000" dirty="0">
                <a:solidFill>
                  <a:schemeClr val="tx1"/>
                </a:solidFill>
                <a:latin typeface="Times New Roman" panose="02020603050405020304" pitchFamily="18" charset="0"/>
                <a:cs typeface="Times New Roman" panose="02020603050405020304" pitchFamily="18" charset="0"/>
              </a:rPr>
              <a:t>,</a:t>
            </a:r>
          </a:p>
          <a:p>
            <a:r>
              <a:rPr lang="ru-RU" sz="2000" dirty="0" err="1">
                <a:solidFill>
                  <a:schemeClr val="tx1"/>
                </a:solidFill>
                <a:latin typeface="Times New Roman" panose="02020603050405020304" pitchFamily="18" charset="0"/>
                <a:cs typeface="Times New Roman" panose="02020603050405020304" pitchFamily="18" charset="0"/>
              </a:rPr>
              <a:t>Ғазизленген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сұлтан</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жаным</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аяман</a:t>
            </a:r>
            <a:r>
              <a:rPr lang="ru-RU" sz="2000" dirty="0">
                <a:solidFill>
                  <a:schemeClr val="tx1"/>
                </a:solidFill>
                <a:latin typeface="Times New Roman" panose="02020603050405020304" pitchFamily="18" charset="0"/>
                <a:cs typeface="Times New Roman" panose="02020603050405020304" pitchFamily="18" charset="0"/>
              </a:rPr>
              <a:t>.</a:t>
            </a:r>
          </a:p>
          <a:p>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29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623455"/>
            <a:ext cx="7800109" cy="5909310"/>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 Автор неліктен төмендегі көркемдегіш құралды қолданды?</a:t>
            </a:r>
          </a:p>
          <a:p>
            <a:r>
              <a:rPr lang="ru-RU" sz="2400" dirty="0" err="1">
                <a:solidFill>
                  <a:srgbClr val="0070C0"/>
                </a:solidFill>
                <a:latin typeface="Times New Roman" panose="02020603050405020304" pitchFamily="18" charset="0"/>
                <a:cs typeface="Times New Roman" panose="02020603050405020304" pitchFamily="18" charset="0"/>
              </a:rPr>
              <a:t>Аспанды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бұлт</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құрсайды</a:t>
            </a:r>
            <a:r>
              <a:rPr lang="ru-RU" sz="2400" dirty="0">
                <a:solidFill>
                  <a:srgbClr val="0070C0"/>
                </a:solidFill>
                <a:latin typeface="Times New Roman" panose="02020603050405020304" pitchFamily="18" charset="0"/>
                <a:cs typeface="Times New Roman" panose="02020603050405020304" pitchFamily="18" charset="0"/>
              </a:rPr>
              <a:t> –</a:t>
            </a:r>
          </a:p>
          <a:p>
            <a:r>
              <a:rPr lang="ru-RU" sz="2400" dirty="0" err="1">
                <a:solidFill>
                  <a:srgbClr val="0070C0"/>
                </a:solidFill>
                <a:latin typeface="Times New Roman" panose="02020603050405020304" pitchFamily="18" charset="0"/>
                <a:cs typeface="Times New Roman" panose="02020603050405020304" pitchFamily="18" charset="0"/>
              </a:rPr>
              <a:t>Күн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жауарға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ұқсайды</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Көлдерде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қулар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шулайды</a:t>
            </a:r>
            <a:r>
              <a:rPr lang="ru-RU" sz="2400" dirty="0">
                <a:solidFill>
                  <a:srgbClr val="0070C0"/>
                </a:solidFill>
                <a:latin typeface="Times New Roman" panose="02020603050405020304" pitchFamily="18" charset="0"/>
                <a:cs typeface="Times New Roman" panose="02020603050405020304" pitchFamily="18" charset="0"/>
              </a:rPr>
              <a:t> –</a:t>
            </a:r>
          </a:p>
          <a:p>
            <a:r>
              <a:rPr lang="ru-RU" sz="2400" dirty="0" err="1">
                <a:solidFill>
                  <a:srgbClr val="0070C0"/>
                </a:solidFill>
                <a:latin typeface="Times New Roman" panose="02020603050405020304" pitchFamily="18" charset="0"/>
                <a:cs typeface="Times New Roman" panose="02020603050405020304" pitchFamily="18" charset="0"/>
              </a:rPr>
              <a:t>Көкшілеген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айуан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Соққы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жегенге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ұқсайды</a:t>
            </a:r>
            <a:r>
              <a:rPr lang="ru-RU" sz="2400" dirty="0" smtClean="0">
                <a:solidFill>
                  <a:srgbClr val="0070C0"/>
                </a:solidFill>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endParaRPr lang="kk-KZ" sz="2400" dirty="0">
              <a:latin typeface="Times New Roman" panose="02020603050405020304" pitchFamily="18" charset="0"/>
              <a:cs typeface="Times New Roman" panose="02020603050405020304" pitchFamily="18" charset="0"/>
            </a:endParaRPr>
          </a:p>
          <a:p>
            <a:endParaRPr lang="kk-KZ" sz="2400" dirty="0" smtClean="0">
              <a:latin typeface="Times New Roman" panose="02020603050405020304" pitchFamily="18" charset="0"/>
              <a:cs typeface="Times New Roman" panose="02020603050405020304" pitchFamily="18" charset="0"/>
            </a:endParaRPr>
          </a:p>
          <a:p>
            <a:endParaRPr lang="kk-KZ" sz="2400"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cs typeface="Times New Roman" panose="02020603050405020304" pitchFamily="18" charset="0"/>
            </a:endParaRPr>
          </a:p>
          <a:p>
            <a:endParaRPr lang="kk-KZ"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Дескриптор:</a:t>
            </a:r>
          </a:p>
          <a:p>
            <a:r>
              <a:rPr lang="kk-KZ" dirty="0" smtClean="0">
                <a:latin typeface="Times New Roman" panose="02020603050405020304" pitchFamily="18" charset="0"/>
                <a:cs typeface="Times New Roman" panose="02020603050405020304" pitchFamily="18" charset="0"/>
              </a:rPr>
              <a:t>-көркемдегіш құралдың қолданысын талдайды.</a:t>
            </a:r>
            <a:endParaRPr lang="ru-RU"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79517" y="3629891"/>
            <a:ext cx="7263938" cy="4017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Ұғымдарды асқақтатып, үстем мән берген</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79517" y="4308763"/>
            <a:ext cx="7263938" cy="4017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Ұғымдарды табиғатпен қатар салыстырған</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79517" y="4987635"/>
            <a:ext cx="7263938" cy="4017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latin typeface="Times New Roman" panose="02020603050405020304" pitchFamily="18" charset="0"/>
                <a:cs typeface="Times New Roman" panose="02020603050405020304" pitchFamily="18" charset="0"/>
              </a:rPr>
              <a:t>Ұғымдарды қарама-қарсы түрде түсіндірген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29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89" y="623455"/>
            <a:ext cx="8021783" cy="4893647"/>
          </a:xfrm>
          <a:prstGeom prst="rect">
            <a:avLst/>
          </a:prstGeom>
          <a:noFill/>
        </p:spPr>
        <p:txBody>
          <a:bodyPr wrap="square" rtlCol="0">
            <a:spAutoFit/>
          </a:bodyPr>
          <a:lstStyle/>
          <a:p>
            <a:r>
              <a:rPr lang="kk-KZ" sz="2400" b="1" dirty="0">
                <a:latin typeface="Times New Roman" panose="02020603050405020304" pitchFamily="18" charset="0"/>
                <a:cs typeface="Times New Roman" panose="02020603050405020304" pitchFamily="18" charset="0"/>
              </a:rPr>
              <a:t>Жауаптарыңды  </a:t>
            </a:r>
            <a:r>
              <a:rPr lang="kk-KZ" sz="2400" b="1" dirty="0" smtClean="0">
                <a:latin typeface="Times New Roman" panose="02020603050405020304" pitchFamily="18" charset="0"/>
                <a:cs typeface="Times New Roman" panose="02020603050405020304" pitchFamily="18" charset="0"/>
              </a:rPr>
              <a:t>тексеріңдер.</a:t>
            </a:r>
          </a:p>
          <a:p>
            <a:endParaRPr lang="kk-KZ" sz="2400" dirty="0" smtClean="0">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Аспанды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бұлт</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құрсайды</a:t>
            </a:r>
            <a:r>
              <a:rPr lang="ru-RU" sz="2400" dirty="0">
                <a:solidFill>
                  <a:srgbClr val="0070C0"/>
                </a:solidFill>
                <a:latin typeface="Times New Roman" panose="02020603050405020304" pitchFamily="18" charset="0"/>
                <a:cs typeface="Times New Roman" panose="02020603050405020304" pitchFamily="18" charset="0"/>
              </a:rPr>
              <a:t> –</a:t>
            </a:r>
          </a:p>
          <a:p>
            <a:r>
              <a:rPr lang="ru-RU" sz="2400" dirty="0" err="1">
                <a:solidFill>
                  <a:srgbClr val="0070C0"/>
                </a:solidFill>
                <a:latin typeface="Times New Roman" panose="02020603050405020304" pitchFamily="18" charset="0"/>
                <a:cs typeface="Times New Roman" panose="02020603050405020304" pitchFamily="18" charset="0"/>
              </a:rPr>
              <a:t>Күн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жауарға</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ұқсайды</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Көлдерде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қулар</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шулайды</a:t>
            </a:r>
            <a:r>
              <a:rPr lang="ru-RU" sz="2400" dirty="0">
                <a:solidFill>
                  <a:srgbClr val="0070C0"/>
                </a:solidFill>
                <a:latin typeface="Times New Roman" panose="02020603050405020304" pitchFamily="18" charset="0"/>
                <a:cs typeface="Times New Roman" panose="02020603050405020304" pitchFamily="18" charset="0"/>
              </a:rPr>
              <a:t> –</a:t>
            </a:r>
          </a:p>
          <a:p>
            <a:r>
              <a:rPr lang="ru-RU" sz="2400" dirty="0" err="1">
                <a:solidFill>
                  <a:srgbClr val="0070C0"/>
                </a:solidFill>
                <a:latin typeface="Times New Roman" panose="02020603050405020304" pitchFamily="18" charset="0"/>
                <a:cs typeface="Times New Roman" panose="02020603050405020304" pitchFamily="18" charset="0"/>
              </a:rPr>
              <a:t>Көкшілеген</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айуан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Соққы</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жегенге</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ұқсайды</a:t>
            </a:r>
            <a:r>
              <a:rPr lang="ru-RU" sz="2400" dirty="0" smtClean="0">
                <a:solidFill>
                  <a:srgbClr val="0070C0"/>
                </a:solidFill>
                <a:latin typeface="Times New Roman" panose="02020603050405020304" pitchFamily="18" charset="0"/>
                <a:cs typeface="Times New Roman" panose="02020603050405020304" pitchFamily="18" charset="0"/>
              </a:rPr>
              <a:t>.</a:t>
            </a:r>
          </a:p>
          <a:p>
            <a:endParaRPr lang="ru-RU" sz="2400" dirty="0" smtClean="0">
              <a:latin typeface="Times New Roman" panose="02020603050405020304" pitchFamily="18" charset="0"/>
              <a:cs typeface="Times New Roman" panose="02020603050405020304" pitchFamily="18" charset="0"/>
            </a:endParaRPr>
          </a:p>
          <a:p>
            <a:endParaRPr lang="kk-KZ" sz="2400" dirty="0">
              <a:latin typeface="Times New Roman" panose="02020603050405020304" pitchFamily="18" charset="0"/>
              <a:cs typeface="Times New Roman" panose="02020603050405020304" pitchFamily="18" charset="0"/>
            </a:endParaRPr>
          </a:p>
          <a:p>
            <a:r>
              <a:rPr lang="kk-KZ" sz="2400" i="1" dirty="0" smtClean="0">
                <a:solidFill>
                  <a:srgbClr val="0070C0"/>
                </a:solidFill>
                <a:latin typeface="Times New Roman" panose="02020603050405020304" pitchFamily="18" charset="0"/>
                <a:cs typeface="Times New Roman" panose="02020603050405020304" pitchFamily="18" charset="0"/>
              </a:rPr>
              <a:t>- Бұл үзіндіде Би Темірмен кетісіп отырған жырау өз басындағы, халық басындағы күйін көкшіліден/қыран/ соққы жеген көлде шулаған көп қумен/аққулармен/  салыстыра суреттеген.</a:t>
            </a:r>
            <a:endParaRPr lang="ru-RU" sz="2400" i="1"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53152" y="3354717"/>
            <a:ext cx="7279255" cy="536494"/>
          </a:xfrm>
          <a:prstGeom prst="rect">
            <a:avLst/>
          </a:prstGeom>
        </p:spPr>
      </p:pic>
    </p:spTree>
    <p:extLst>
      <p:ext uri="{BB962C8B-B14F-4D97-AF65-F5344CB8AC3E}">
        <p14:creationId xmlns:p14="http://schemas.microsoft.com/office/powerpoint/2010/main" val="205122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418" y="1233054"/>
            <a:ext cx="7079671" cy="3970318"/>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ТАПСЫРМА.Берілген үзіндідегі перифразды қалай түсіндіресіңдер?</a:t>
            </a:r>
          </a:p>
          <a:p>
            <a:endParaRPr lang="kk-KZ" sz="2400" dirty="0" smtClean="0">
              <a:latin typeface="Times New Roman" panose="02020603050405020304" pitchFamily="18" charset="0"/>
              <a:cs typeface="Times New Roman" panose="02020603050405020304" pitchFamily="18" charset="0"/>
            </a:endParaRPr>
          </a:p>
          <a:p>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басқан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a:solidFill>
                  <a:srgbClr val="0070C0"/>
                </a:solidFill>
                <a:latin typeface="Times New Roman" panose="02020603050405020304" pitchFamily="18" charset="0"/>
                <a:cs typeface="Times New Roman" panose="02020603050405020304" pitchFamily="18" charset="0"/>
              </a:rPr>
              <a:t>Арабы </a:t>
            </a:r>
            <a:r>
              <a:rPr lang="ru-RU" sz="2400" dirty="0" err="1">
                <a:solidFill>
                  <a:srgbClr val="0070C0"/>
                </a:solidFill>
                <a:latin typeface="Times New Roman" panose="02020603050405020304" pitchFamily="18" charset="0"/>
                <a:cs typeface="Times New Roman" panose="02020603050405020304" pitchFamily="18" charset="0"/>
              </a:rPr>
              <a:t>торым</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өзіңсің</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Жазалы</a:t>
            </a:r>
            <a:r>
              <a:rPr lang="ru-RU" sz="2400" dirty="0">
                <a:solidFill>
                  <a:srgbClr val="0070C0"/>
                </a:solidFill>
                <a:latin typeface="Times New Roman" panose="02020603050405020304" pitchFamily="18" charset="0"/>
                <a:cs typeface="Times New Roman" panose="02020603050405020304" pitchFamily="18" charset="0"/>
              </a:rPr>
              <a:t> алтын, </a:t>
            </a:r>
            <a:r>
              <a:rPr lang="ru-RU" sz="2400" dirty="0" err="1">
                <a:solidFill>
                  <a:srgbClr val="0070C0"/>
                </a:solidFill>
                <a:latin typeface="Times New Roman" panose="02020603050405020304" pitchFamily="18" charset="0"/>
                <a:cs typeface="Times New Roman" panose="02020603050405020304" pitchFamily="18" charset="0"/>
              </a:rPr>
              <a:t>қол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кескен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Алдаспаным</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өзіңсің</a:t>
            </a:r>
            <a:r>
              <a:rPr lang="ru-RU" sz="2400" dirty="0">
                <a:solidFill>
                  <a:srgbClr val="0070C0"/>
                </a:solidFill>
                <a:latin typeface="Times New Roman" panose="02020603050405020304" pitchFamily="18" charset="0"/>
                <a:cs typeface="Times New Roman" panose="02020603050405020304" pitchFamily="18" charset="0"/>
              </a:rPr>
              <a:t>. </a:t>
            </a:r>
            <a:endParaRPr lang="ru-RU" sz="2400" dirty="0" smtClean="0">
              <a:solidFill>
                <a:srgbClr val="0070C0"/>
              </a:solidFill>
              <a:latin typeface="Times New Roman" panose="02020603050405020304" pitchFamily="18" charset="0"/>
              <a:cs typeface="Times New Roman" panose="02020603050405020304" pitchFamily="18" charset="0"/>
            </a:endParaRPr>
          </a:p>
          <a:p>
            <a:endParaRPr lang="kk-KZ" sz="2400" dirty="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Дескриптор:</a:t>
            </a:r>
          </a:p>
          <a:p>
            <a:r>
              <a:rPr lang="kk-KZ" dirty="0" smtClean="0">
                <a:latin typeface="Times New Roman" panose="02020603050405020304" pitchFamily="18" charset="0"/>
                <a:cs typeface="Times New Roman" panose="02020603050405020304" pitchFamily="18" charset="0"/>
              </a:rPr>
              <a:t>-көркемдегіш құралдың қолданысын талдайды.</a:t>
            </a:r>
            <a:endParaRPr lang="ru-RU"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22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6" y="775855"/>
            <a:ext cx="7010398" cy="4893647"/>
          </a:xfrm>
          <a:prstGeom prst="rect">
            <a:avLst/>
          </a:prstGeom>
          <a:noFill/>
        </p:spPr>
        <p:txBody>
          <a:bodyPr wrap="square" rtlCol="0">
            <a:spAutoFit/>
          </a:bodyPr>
          <a:lstStyle/>
          <a:p>
            <a:r>
              <a:rPr lang="kk-KZ" sz="2400" b="1" dirty="0">
                <a:latin typeface="Times New Roman" panose="02020603050405020304" pitchFamily="18" charset="0"/>
                <a:cs typeface="Times New Roman" panose="02020603050405020304" pitchFamily="18" charset="0"/>
              </a:rPr>
              <a:t>Жауаптарыңды  </a:t>
            </a:r>
            <a:r>
              <a:rPr lang="kk-KZ" sz="2400" b="1" dirty="0" smtClean="0">
                <a:latin typeface="Times New Roman" panose="02020603050405020304" pitchFamily="18" charset="0"/>
                <a:cs typeface="Times New Roman" panose="02020603050405020304" pitchFamily="18" charset="0"/>
              </a:rPr>
              <a:t>тексеріңдер.</a:t>
            </a:r>
          </a:p>
          <a:p>
            <a:endParaRPr lang="kk-KZ" sz="240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алп</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басқан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a:solidFill>
                  <a:srgbClr val="0070C0"/>
                </a:solidFill>
                <a:latin typeface="Times New Roman" panose="02020603050405020304" pitchFamily="18" charset="0"/>
                <a:cs typeface="Times New Roman" panose="02020603050405020304" pitchFamily="18" charset="0"/>
              </a:rPr>
              <a:t>Арабы </a:t>
            </a:r>
            <a:r>
              <a:rPr lang="ru-RU" sz="2400" dirty="0" err="1">
                <a:solidFill>
                  <a:srgbClr val="0070C0"/>
                </a:solidFill>
                <a:latin typeface="Times New Roman" panose="02020603050405020304" pitchFamily="18" charset="0"/>
                <a:cs typeface="Times New Roman" panose="02020603050405020304" pitchFamily="18" charset="0"/>
              </a:rPr>
              <a:t>торым</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өзіңсің</a:t>
            </a:r>
            <a:r>
              <a:rPr lang="ru-RU" sz="2400" dirty="0">
                <a:solidFill>
                  <a:srgbClr val="0070C0"/>
                </a:solidFill>
                <a:latin typeface="Times New Roman" panose="02020603050405020304" pitchFamily="18" charset="0"/>
                <a:cs typeface="Times New Roman" panose="02020603050405020304" pitchFamily="18" charset="0"/>
              </a:rPr>
              <a:t>.</a:t>
            </a:r>
          </a:p>
          <a:p>
            <a:r>
              <a:rPr lang="ru-RU" sz="2400" dirty="0" err="1">
                <a:solidFill>
                  <a:srgbClr val="0070C0"/>
                </a:solidFill>
                <a:latin typeface="Times New Roman" panose="02020603050405020304" pitchFamily="18" charset="0"/>
                <a:cs typeface="Times New Roman" panose="02020603050405020304" pitchFamily="18" charset="0"/>
              </a:rPr>
              <a:t>Жазалы</a:t>
            </a:r>
            <a:r>
              <a:rPr lang="ru-RU" sz="2400" dirty="0">
                <a:solidFill>
                  <a:srgbClr val="0070C0"/>
                </a:solidFill>
                <a:latin typeface="Times New Roman" panose="02020603050405020304" pitchFamily="18" charset="0"/>
                <a:cs typeface="Times New Roman" panose="02020603050405020304" pitchFamily="18" charset="0"/>
              </a:rPr>
              <a:t> алтын, </a:t>
            </a:r>
            <a:r>
              <a:rPr lang="ru-RU" sz="2400" dirty="0" err="1">
                <a:solidFill>
                  <a:srgbClr val="0070C0"/>
                </a:solidFill>
                <a:latin typeface="Times New Roman" panose="02020603050405020304" pitchFamily="18" charset="0"/>
                <a:cs typeface="Times New Roman" panose="02020603050405020304" pitchFamily="18" charset="0"/>
              </a:rPr>
              <a:t>қол</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кескен</a:t>
            </a:r>
            <a:endParaRPr lang="ru-RU" sz="2400" dirty="0">
              <a:solidFill>
                <a:srgbClr val="0070C0"/>
              </a:solidFill>
              <a:latin typeface="Times New Roman" panose="02020603050405020304" pitchFamily="18" charset="0"/>
              <a:cs typeface="Times New Roman" panose="02020603050405020304" pitchFamily="18" charset="0"/>
            </a:endParaRPr>
          </a:p>
          <a:p>
            <a:r>
              <a:rPr lang="ru-RU" sz="2400" dirty="0" err="1">
                <a:solidFill>
                  <a:srgbClr val="0070C0"/>
                </a:solidFill>
                <a:latin typeface="Times New Roman" panose="02020603050405020304" pitchFamily="18" charset="0"/>
                <a:cs typeface="Times New Roman" panose="02020603050405020304" pitchFamily="18" charset="0"/>
              </a:rPr>
              <a:t>Алдаспаным</a:t>
            </a:r>
            <a:r>
              <a:rPr lang="ru-RU" sz="2400"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өзіңсің</a:t>
            </a:r>
            <a:r>
              <a:rPr lang="ru-RU" sz="2400" dirty="0">
                <a:solidFill>
                  <a:srgbClr val="0070C0"/>
                </a:solidFill>
                <a:latin typeface="Times New Roman" panose="02020603050405020304" pitchFamily="18" charset="0"/>
                <a:cs typeface="Times New Roman" panose="02020603050405020304" pitchFamily="18" charset="0"/>
              </a:rPr>
              <a:t>. </a:t>
            </a:r>
            <a:endParaRPr lang="ru-RU" sz="2400" dirty="0" smtClean="0">
              <a:solidFill>
                <a:srgbClr val="0070C0"/>
              </a:solidFill>
              <a:latin typeface="Times New Roman" panose="02020603050405020304" pitchFamily="18" charset="0"/>
              <a:cs typeface="Times New Roman" panose="02020603050405020304" pitchFamily="18" charset="0"/>
            </a:endParaRPr>
          </a:p>
          <a:p>
            <a:endParaRPr lang="kk-KZ" sz="2400" dirty="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a:t>
            </a:r>
            <a:r>
              <a:rPr lang="kk-KZ" sz="2400" i="1" dirty="0" smtClean="0">
                <a:solidFill>
                  <a:srgbClr val="0070C0"/>
                </a:solidFill>
                <a:latin typeface="Times New Roman" panose="02020603050405020304" pitchFamily="18" charset="0"/>
                <a:cs typeface="Times New Roman" panose="02020603050405020304" pitchFamily="18" charset="0"/>
              </a:rPr>
              <a:t>Автор Би Темірге әміршім, қолбасшым демей, оның атын атамай-ақ, айырықша белгісі ретінде өжеттігін, батырлығын өткір алмас алдаспанға, өзгеден артық көретінін жүйрік арабы торы атқа ауыстыра суреттегенін байқадым.</a:t>
            </a:r>
            <a:endParaRPr lang="ru-RU" sz="2400" i="1" dirty="0">
              <a:solidFill>
                <a:srgbClr val="0070C0"/>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37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28" y="346363"/>
            <a:ext cx="4003963" cy="400110"/>
          </a:xfrm>
          <a:prstGeom prst="rect">
            <a:avLst/>
          </a:prstGeom>
          <a:noFill/>
        </p:spPr>
        <p:txBody>
          <a:bodyPr wrap="square" rtlCol="0">
            <a:spAutoFit/>
          </a:bodyPr>
          <a:lstStyle/>
          <a:p>
            <a:r>
              <a:rPr lang="kk-KZ" sz="2000" b="1" dirty="0" smtClean="0">
                <a:solidFill>
                  <a:srgbClr val="0070C0"/>
                </a:solidFill>
                <a:latin typeface="Times New Roman" panose="02020603050405020304" pitchFamily="18" charset="0"/>
                <a:cs typeface="Times New Roman" panose="02020603050405020304" pitchFamily="18" charset="0"/>
              </a:rPr>
              <a:t>АНЫҚТАМА БҰРЫШЫ</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71056" y="869583"/>
            <a:ext cx="8201889" cy="28295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b="1" dirty="0">
                <a:solidFill>
                  <a:srgbClr val="0070C0"/>
                </a:solidFill>
                <a:latin typeface="Times New Roman" panose="02020603050405020304" pitchFamily="18" charset="0"/>
                <a:cs typeface="Times New Roman" panose="02020603050405020304" pitchFamily="18" charset="0"/>
              </a:rPr>
              <a:t>Сатира</a:t>
            </a:r>
            <a:r>
              <a:rPr lang="kk-KZ" sz="2000" dirty="0">
                <a:solidFill>
                  <a:srgbClr val="0070C0"/>
                </a:solidFill>
                <a:latin typeface="Times New Roman" panose="02020603050405020304" pitchFamily="18" charset="0"/>
                <a:cs typeface="Times New Roman" panose="02020603050405020304" pitchFamily="18" charset="0"/>
              </a:rPr>
              <a:t>-өзі суреттеп отырған оқиғаны, құбылысты немесе кейіпкерді өткір сынға алып, әжуаға айналдыратын көркемдік бейнелеу тәсілі. Сатиралық шығармаларда әсірелеу (гротеск), тұспалдау (аллегория), юмор (достық рәуіштегі күлкі), ирония (жеңіл әжуа), сарказм (ащы мысқыл, кекесін), т.б. бейнелеу тәсілдері кеңінен колданылады.</a:t>
            </a:r>
          </a:p>
          <a:p>
            <a:endParaRPr lang="kk-KZ" sz="2400" dirty="0">
              <a:solidFill>
                <a:schemeClr val="tx1"/>
              </a:solidFill>
              <a:latin typeface="Times New Roman" panose="02020603050405020304" pitchFamily="18" charset="0"/>
              <a:cs typeface="Times New Roman" panose="02020603050405020304" pitchFamily="18" charset="0"/>
            </a:endParaRPr>
          </a:p>
          <a:p>
            <a:r>
              <a:rPr lang="kk-KZ"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471056" y="3699164"/>
            <a:ext cx="8201889" cy="256309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rgbClr val="0070C0"/>
                </a:solidFill>
                <a:latin typeface="Times New Roman" panose="02020603050405020304" pitchFamily="18" charset="0"/>
                <a:cs typeface="Times New Roman" panose="02020603050405020304" pitchFamily="18" charset="0"/>
              </a:rPr>
              <a:t>Ирония </a:t>
            </a:r>
            <a:r>
              <a:rPr lang="ru-RU" sz="2000" dirty="0" err="1">
                <a:solidFill>
                  <a:srgbClr val="0070C0"/>
                </a:solidFill>
                <a:latin typeface="Times New Roman" panose="02020603050405020304" pitchFamily="18" charset="0"/>
                <a:cs typeface="Times New Roman" panose="02020603050405020304" pitchFamily="18" charset="0"/>
              </a:rPr>
              <a:t>дегеніміз</a:t>
            </a:r>
            <a:r>
              <a:rPr lang="ru-RU" sz="2000" dirty="0">
                <a:solidFill>
                  <a:srgbClr val="0070C0"/>
                </a:solidFill>
                <a:latin typeface="Times New Roman" panose="02020603050405020304" pitchFamily="18" charset="0"/>
                <a:cs typeface="Times New Roman" panose="02020603050405020304" pitchFamily="18" charset="0"/>
              </a:rPr>
              <a:t> – </a:t>
            </a:r>
            <a:r>
              <a:rPr lang="ru-RU" sz="2000" dirty="0" err="1">
                <a:solidFill>
                  <a:srgbClr val="0070C0"/>
                </a:solidFill>
                <a:latin typeface="Times New Roman" panose="02020603050405020304" pitchFamily="18" charset="0"/>
                <a:cs typeface="Times New Roman" panose="02020603050405020304" pitchFamily="18" charset="0"/>
              </a:rPr>
              <a:t>адамға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зат</a:t>
            </a:r>
            <a:r>
              <a:rPr lang="ru-RU" sz="2000" dirty="0">
                <a:solidFill>
                  <a:srgbClr val="0070C0"/>
                </a:solidFill>
                <a:latin typeface="Times New Roman" panose="02020603050405020304" pitchFamily="18" charset="0"/>
                <a:cs typeface="Times New Roman" panose="02020603050405020304" pitchFamily="18" charset="0"/>
              </a:rPr>
              <a:t> пен </a:t>
            </a:r>
            <a:r>
              <a:rPr lang="ru-RU" sz="2000" dirty="0" err="1">
                <a:solidFill>
                  <a:srgbClr val="0070C0"/>
                </a:solidFill>
                <a:latin typeface="Times New Roman" panose="02020603050405020304" pitchFamily="18" charset="0"/>
                <a:cs typeface="Times New Roman" panose="02020603050405020304" pitchFamily="18" charset="0"/>
              </a:rPr>
              <a:t>құбылысқа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сырттай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жақсы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баға</a:t>
            </a:r>
            <a:r>
              <a:rPr lang="ru-RU" sz="2000" dirty="0">
                <a:solidFill>
                  <a:srgbClr val="0070C0"/>
                </a:solidFill>
                <a:latin typeface="Times New Roman" panose="02020603050405020304" pitchFamily="18" charset="0"/>
                <a:cs typeface="Times New Roman" panose="02020603050405020304" pitchFamily="18" charset="0"/>
              </a:rPr>
              <a:t> берсе де, </a:t>
            </a:r>
            <a:r>
              <a:rPr lang="ru-RU" sz="2000" dirty="0" err="1">
                <a:solidFill>
                  <a:srgbClr val="0070C0"/>
                </a:solidFill>
                <a:latin typeface="Times New Roman" panose="02020603050405020304" pitchFamily="18" charset="0"/>
                <a:cs typeface="Times New Roman" panose="02020603050405020304" pitchFamily="18" charset="0"/>
              </a:rPr>
              <a:t>ішкі</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мағынасы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қарсы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келіп</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келекеге</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айналдыратын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құбылту</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құралы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Иронияға</a:t>
            </a:r>
            <a:r>
              <a:rPr lang="ru-RU" sz="2000" dirty="0">
                <a:solidFill>
                  <a:srgbClr val="0070C0"/>
                </a:solidFill>
                <a:latin typeface="Times New Roman" panose="02020603050405020304" pitchFamily="18" charset="0"/>
                <a:cs typeface="Times New Roman" panose="02020603050405020304" pitchFamily="18" charset="0"/>
              </a:rPr>
              <a:t> (гр. </a:t>
            </a:r>
            <a:r>
              <a:rPr lang="en-US" sz="2000" dirty="0" err="1">
                <a:solidFill>
                  <a:srgbClr val="0070C0"/>
                </a:solidFill>
                <a:latin typeface="Times New Roman" panose="02020603050405020304" pitchFamily="18" charset="0"/>
                <a:cs typeface="Times New Roman" panose="02020603050405020304" pitchFamily="18" charset="0"/>
              </a:rPr>
              <a:t>eironeia</a:t>
            </a:r>
            <a:r>
              <a:rPr lang="en-US" sz="2000" dirty="0">
                <a:solidFill>
                  <a:srgbClr val="0070C0"/>
                </a:solidFill>
                <a:latin typeface="Times New Roman" panose="02020603050405020304" pitchFamily="18" charset="0"/>
                <a:cs typeface="Times New Roman" panose="02020603050405020304" pitchFamily="18" charset="0"/>
              </a:rPr>
              <a:t> – </a:t>
            </a:r>
            <a:r>
              <a:rPr lang="ru-RU" sz="2000" dirty="0" err="1">
                <a:solidFill>
                  <a:srgbClr val="0070C0"/>
                </a:solidFill>
                <a:latin typeface="Times New Roman" panose="02020603050405020304" pitchFamily="18" charset="0"/>
                <a:cs typeface="Times New Roman" panose="02020603050405020304" pitchFamily="18" charset="0"/>
              </a:rPr>
              <a:t>келемеж</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кекесін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астарлы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сықақ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іштей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мазақ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жатады</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Мысалы</a:t>
            </a:r>
            <a:r>
              <a:rPr lang="ru-RU" sz="2000" dirty="0" smtClean="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r>
              <a:rPr lang="ru-RU" sz="2000" dirty="0">
                <a:solidFill>
                  <a:srgbClr val="0070C0"/>
                </a:solidFill>
                <a:latin typeface="Times New Roman" panose="02020603050405020304" pitchFamily="18" charset="0"/>
                <a:cs typeface="Times New Roman" panose="02020603050405020304" pitchFamily="18" charset="0"/>
              </a:rPr>
              <a:t>Сен – </a:t>
            </a:r>
            <a:r>
              <a:rPr lang="ru-RU" sz="2000" dirty="0" err="1">
                <a:solidFill>
                  <a:srgbClr val="0070C0"/>
                </a:solidFill>
                <a:latin typeface="Times New Roman" panose="02020603050405020304" pitchFamily="18" charset="0"/>
                <a:cs typeface="Times New Roman" panose="02020603050405020304" pitchFamily="18" charset="0"/>
              </a:rPr>
              <a:t>алтынсың</a:t>
            </a:r>
            <a:r>
              <a:rPr lang="ru-RU" sz="2000" dirty="0">
                <a:solidFill>
                  <a:srgbClr val="0070C0"/>
                </a:solidFill>
                <a:latin typeface="Times New Roman" panose="02020603050405020304" pitchFamily="18" charset="0"/>
                <a:cs typeface="Times New Roman" panose="02020603050405020304" pitchFamily="18" charset="0"/>
              </a:rPr>
              <a:t>, мен – </a:t>
            </a:r>
            <a:r>
              <a:rPr lang="ru-RU" sz="2000" dirty="0" err="1">
                <a:solidFill>
                  <a:srgbClr val="0070C0"/>
                </a:solidFill>
                <a:latin typeface="Times New Roman" panose="02020603050405020304" pitchFamily="18" charset="0"/>
                <a:cs typeface="Times New Roman" panose="02020603050405020304" pitchFamily="18" charset="0"/>
              </a:rPr>
              <a:t>пұлмын</a:t>
            </a:r>
            <a:r>
              <a:rPr lang="ru-RU" sz="2000" dirty="0">
                <a:solidFill>
                  <a:srgbClr val="0070C0"/>
                </a:solidFill>
                <a:latin typeface="Times New Roman" panose="02020603050405020304" pitchFamily="18" charset="0"/>
                <a:cs typeface="Times New Roman" panose="02020603050405020304" pitchFamily="18" charset="0"/>
              </a:rPr>
              <a:t>,</a:t>
            </a:r>
          </a:p>
          <a:p>
            <a:r>
              <a:rPr lang="ru-RU" sz="2000" dirty="0">
                <a:solidFill>
                  <a:srgbClr val="0070C0"/>
                </a:solidFill>
                <a:latin typeface="Times New Roman" panose="02020603050405020304" pitchFamily="18" charset="0"/>
                <a:cs typeface="Times New Roman" panose="02020603050405020304" pitchFamily="18" charset="0"/>
              </a:rPr>
              <a:t>Сен – </a:t>
            </a:r>
            <a:r>
              <a:rPr lang="ru-RU" sz="2000" dirty="0" err="1">
                <a:solidFill>
                  <a:srgbClr val="0070C0"/>
                </a:solidFill>
                <a:latin typeface="Times New Roman" panose="02020603050405020304" pitchFamily="18" charset="0"/>
                <a:cs typeface="Times New Roman" panose="02020603050405020304" pitchFamily="18" charset="0"/>
              </a:rPr>
              <a:t>жібексің</a:t>
            </a:r>
            <a:r>
              <a:rPr lang="ru-RU" sz="2000" dirty="0">
                <a:solidFill>
                  <a:srgbClr val="0070C0"/>
                </a:solidFill>
                <a:latin typeface="Times New Roman" panose="02020603050405020304" pitchFamily="18" charset="0"/>
                <a:cs typeface="Times New Roman" panose="02020603050405020304" pitchFamily="18" charset="0"/>
              </a:rPr>
              <a:t>, мен – </a:t>
            </a:r>
            <a:r>
              <a:rPr lang="ru-RU" sz="2000" dirty="0" err="1">
                <a:solidFill>
                  <a:srgbClr val="0070C0"/>
                </a:solidFill>
                <a:latin typeface="Times New Roman" panose="02020603050405020304" pitchFamily="18" charset="0"/>
                <a:cs typeface="Times New Roman" panose="02020603050405020304" pitchFamily="18" charset="0"/>
              </a:rPr>
              <a:t>жүнмін</a:t>
            </a:r>
            <a:r>
              <a:rPr lang="ru-RU" sz="2000" dirty="0">
                <a:solidFill>
                  <a:srgbClr val="0070C0"/>
                </a:solidFill>
                <a:latin typeface="Times New Roman" panose="02020603050405020304" pitchFamily="18" charset="0"/>
                <a:cs typeface="Times New Roman" panose="02020603050405020304" pitchFamily="18" charset="0"/>
              </a:rPr>
              <a:t>,</a:t>
            </a:r>
          </a:p>
          <a:p>
            <a:r>
              <a:rPr lang="ru-RU" sz="2000" dirty="0">
                <a:solidFill>
                  <a:srgbClr val="0070C0"/>
                </a:solidFill>
                <a:latin typeface="Times New Roman" panose="02020603050405020304" pitchFamily="18" charset="0"/>
                <a:cs typeface="Times New Roman" panose="02020603050405020304" pitchFamily="18" charset="0"/>
              </a:rPr>
              <a:t>Сен – </a:t>
            </a:r>
            <a:r>
              <a:rPr lang="ru-RU" sz="2000" dirty="0" err="1">
                <a:solidFill>
                  <a:srgbClr val="0070C0"/>
                </a:solidFill>
                <a:latin typeface="Times New Roman" panose="02020603050405020304" pitchFamily="18" charset="0"/>
                <a:cs typeface="Times New Roman" panose="02020603050405020304" pitchFamily="18" charset="0"/>
              </a:rPr>
              <a:t>сұлтансың</a:t>
            </a:r>
            <a:r>
              <a:rPr lang="ru-RU" sz="2000" dirty="0">
                <a:solidFill>
                  <a:srgbClr val="0070C0"/>
                </a:solidFill>
                <a:latin typeface="Times New Roman" panose="02020603050405020304" pitchFamily="18" charset="0"/>
                <a:cs typeface="Times New Roman" panose="02020603050405020304" pitchFamily="18" charset="0"/>
              </a:rPr>
              <a:t>, мен – </a:t>
            </a:r>
            <a:r>
              <a:rPr lang="ru-RU" sz="2000" dirty="0" err="1">
                <a:solidFill>
                  <a:srgbClr val="0070C0"/>
                </a:solidFill>
                <a:latin typeface="Times New Roman" panose="02020603050405020304" pitchFamily="18" charset="0"/>
                <a:cs typeface="Times New Roman" panose="02020603050405020304" pitchFamily="18" charset="0"/>
              </a:rPr>
              <a:t>құлмын</a:t>
            </a:r>
            <a:r>
              <a:rPr lang="ru-RU" sz="2000" dirty="0">
                <a:solidFill>
                  <a:srgbClr val="0070C0"/>
                </a:solidFill>
                <a:latin typeface="Times New Roman" panose="02020603050405020304" pitchFamily="18" charset="0"/>
                <a:cs typeface="Times New Roman" panose="02020603050405020304" pitchFamily="18" charset="0"/>
              </a:rPr>
              <a:t>,</a:t>
            </a:r>
          </a:p>
          <a:p>
            <a:r>
              <a:rPr lang="ru-RU" sz="2000" dirty="0">
                <a:solidFill>
                  <a:srgbClr val="0070C0"/>
                </a:solidFill>
                <a:latin typeface="Times New Roman" panose="02020603050405020304" pitchFamily="18" charset="0"/>
                <a:cs typeface="Times New Roman" panose="02020603050405020304" pitchFamily="18" charset="0"/>
              </a:rPr>
              <a:t>Сен – </a:t>
            </a:r>
            <a:r>
              <a:rPr lang="ru-RU" sz="2000" dirty="0" err="1">
                <a:solidFill>
                  <a:srgbClr val="0070C0"/>
                </a:solidFill>
                <a:latin typeface="Times New Roman" panose="02020603050405020304" pitchFamily="18" charset="0"/>
                <a:cs typeface="Times New Roman" panose="02020603050405020304" pitchFamily="18" charset="0"/>
              </a:rPr>
              <a:t>сұңқарсың</a:t>
            </a:r>
            <a:r>
              <a:rPr lang="ru-RU" sz="2000" dirty="0">
                <a:solidFill>
                  <a:srgbClr val="0070C0"/>
                </a:solidFill>
                <a:latin typeface="Times New Roman" panose="02020603050405020304" pitchFamily="18" charset="0"/>
                <a:cs typeface="Times New Roman" panose="02020603050405020304" pitchFamily="18" charset="0"/>
              </a:rPr>
              <a:t>, мен – </a:t>
            </a:r>
            <a:r>
              <a:rPr lang="ru-RU" sz="2000" dirty="0" err="1">
                <a:solidFill>
                  <a:srgbClr val="0070C0"/>
                </a:solidFill>
                <a:latin typeface="Times New Roman" panose="02020603050405020304" pitchFamily="18" charset="0"/>
                <a:cs typeface="Times New Roman" panose="02020603050405020304" pitchFamily="18" charset="0"/>
              </a:rPr>
              <a:t>қумын</a:t>
            </a:r>
            <a:r>
              <a:rPr lang="ru-RU" sz="2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8891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3329</TotalTime>
  <Words>1101</Words>
  <Application>Microsoft Office PowerPoint</Application>
  <PresentationFormat>Экран (4:3)</PresentationFormat>
  <Paragraphs>152</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Garamond</vt:lpstr>
      <vt:lpstr>Open Sans</vt:lpstr>
      <vt:lpstr>Tahoma</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241</cp:revision>
  <dcterms:created xsi:type="dcterms:W3CDTF">2020-03-23T04:56:31Z</dcterms:created>
  <dcterms:modified xsi:type="dcterms:W3CDTF">2021-02-17T16:40:25Z</dcterms:modified>
</cp:coreProperties>
</file>