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72" r:id="rId2"/>
    <p:sldId id="273" r:id="rId3"/>
    <p:sldId id="274" r:id="rId4"/>
    <p:sldId id="275" r:id="rId5"/>
    <p:sldId id="276" r:id="rId6"/>
    <p:sldId id="282" r:id="rId7"/>
    <p:sldId id="277" r:id="rId8"/>
    <p:sldId id="283" r:id="rId9"/>
    <p:sldId id="278" r:id="rId10"/>
    <p:sldId id="280" r:id="rId11"/>
    <p:sldId id="28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1E5A"/>
    <a:srgbClr val="542708"/>
    <a:srgbClr val="003300"/>
    <a:srgbClr val="4D2307"/>
    <a:srgbClr val="CE5F14"/>
    <a:srgbClr val="F5BC95"/>
    <a:srgbClr val="ED8741"/>
    <a:srgbClr val="EB7321"/>
    <a:srgbClr val="FF0066"/>
    <a:srgbClr val="160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400" autoAdjust="0"/>
  </p:normalViewPr>
  <p:slideViewPr>
    <p:cSldViewPr snapToGrid="0">
      <p:cViewPr varScale="1">
        <p:scale>
          <a:sx n="89" d="100"/>
          <a:sy n="89" d="100"/>
        </p:scale>
        <p:origin x="4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54FE-DE45-417B-A931-D9C4CC468C9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0878-471E-4EFE-9DF0-E77E88E34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7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54FE-DE45-417B-A931-D9C4CC468C9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0878-471E-4EFE-9DF0-E77E88E34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1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54FE-DE45-417B-A931-D9C4CC468C9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0878-471E-4EFE-9DF0-E77E88E34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9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54FE-DE45-417B-A931-D9C4CC468C9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0878-471E-4EFE-9DF0-E77E88E34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5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54FE-DE45-417B-A931-D9C4CC468C9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0878-471E-4EFE-9DF0-E77E88E34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40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54FE-DE45-417B-A931-D9C4CC468C9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0878-471E-4EFE-9DF0-E77E88E34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17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54FE-DE45-417B-A931-D9C4CC468C9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0878-471E-4EFE-9DF0-E77E88E34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4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54FE-DE45-417B-A931-D9C4CC468C9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0878-471E-4EFE-9DF0-E77E88E34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29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54FE-DE45-417B-A931-D9C4CC468C9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0878-471E-4EFE-9DF0-E77E88E34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09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54FE-DE45-417B-A931-D9C4CC468C9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0878-471E-4EFE-9DF0-E77E88E34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1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54FE-DE45-417B-A931-D9C4CC468C9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0878-471E-4EFE-9DF0-E77E88E34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74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A54FE-DE45-417B-A931-D9C4CC468C9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D0878-471E-4EFE-9DF0-E77E88E34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6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hyperlink" Target="https://kk.wikipedia.org/wiki/%D0%A5%D0%B0%D0%BD" TargetMode="External"/><Relationship Id="rId5" Type="http://schemas.openxmlformats.org/officeDocument/2006/relationships/hyperlink" Target="https://kk.wikipedia.org/wiki/%D0%9A%D2%AF%D0%BD" TargetMode="External"/><Relationship Id="rId4" Type="http://schemas.openxmlformats.org/officeDocument/2006/relationships/hyperlink" Target="https://kk.wikipedia.org/wiki/%D0%96%D0%BE%D0%BB%D0%B1%D0%B0%D1%80%D1%8B%D1%8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&quot;белый фон с казахским орнаментом&quot;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17903" y="-3380873"/>
            <a:ext cx="7204072" cy="132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1483938" y="1552697"/>
            <a:ext cx="3085705" cy="3986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569643" y="2338892"/>
            <a:ext cx="72548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Шалкиіз Тіленшіұлы </a:t>
            </a:r>
          </a:p>
          <a:p>
            <a:pPr algn="ctr"/>
            <a:r>
              <a:rPr lang="kk-KZ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«Би Темірге бірінші толғау»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63364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4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52"/>
    </mc:Choice>
    <mc:Fallback>
      <p:transition spd="slow" advTm="10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73469"/>
              </p:ext>
            </p:extLst>
          </p:nvPr>
        </p:nvGraphicFramePr>
        <p:xfrm>
          <a:off x="173967" y="350508"/>
          <a:ext cx="11872595" cy="632155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614795"/>
                <a:gridCol w="5257800"/>
              </a:tblGrid>
              <a:tr h="352309"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Шалкиіз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Жиембет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230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i="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Көркемдік ерекшеліктері</a:t>
                      </a:r>
                      <a:endParaRPr lang="ru-RU" sz="1600" b="1" i="0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alpha val="7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74976">
                <a:tc>
                  <a:txBody>
                    <a:bodyPr/>
                    <a:lstStyle/>
                    <a:p>
                      <a:r>
                        <a:rPr lang="kk-KZ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Телегейдей сайқалтып    (теңеу)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Алтынды</a:t>
                      </a:r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кесе</a:t>
                      </a:r>
                      <a:r>
                        <a:rPr kumimoji="0" lang="kk-KZ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1600" b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сары</a:t>
                      </a:r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бал, </a:t>
                      </a:r>
                      <a:r>
                        <a:rPr kumimoji="0" lang="ru-RU" sz="1600" b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егеулеген</a:t>
                      </a:r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болат</a:t>
                      </a:r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тал </a:t>
                      </a:r>
                      <a:r>
                        <a:rPr kumimoji="0" lang="ru-RU" sz="1600" b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мойын</a:t>
                      </a:r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(эпитет)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rgbClr val="721E5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алтынсың,</a:t>
                      </a:r>
                      <a:r>
                        <a:rPr lang="kk-KZ" sz="1600" b="1" baseline="0" dirty="0" smtClean="0">
                          <a:solidFill>
                            <a:srgbClr val="721E5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600" b="1" dirty="0" smtClean="0">
                          <a:solidFill>
                            <a:srgbClr val="721E5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жібексің, </a:t>
                      </a:r>
                      <a:r>
                        <a:rPr kumimoji="0" lang="kk-KZ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21E5A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сұлтансың, сұңқарсың, </a:t>
                      </a:r>
                      <a:r>
                        <a:rPr lang="kk-KZ" sz="1600" b="1" dirty="0" smtClean="0">
                          <a:solidFill>
                            <a:srgbClr val="721E5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жүнмін,</a:t>
                      </a:r>
                      <a:r>
                        <a:rPr lang="kk-KZ" sz="1600" b="1" baseline="0" dirty="0" smtClean="0">
                          <a:solidFill>
                            <a:srgbClr val="721E5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600" b="1" dirty="0" smtClean="0">
                          <a:solidFill>
                            <a:srgbClr val="721E5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құлмын,</a:t>
                      </a:r>
                      <a:r>
                        <a:rPr kumimoji="0" lang="kk-KZ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21E5A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пұлмын, </a:t>
                      </a:r>
                      <a:r>
                        <a:rPr lang="kk-KZ" sz="1600" b="1" dirty="0" smtClean="0">
                          <a:solidFill>
                            <a:srgbClr val="721E5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қумын.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721E5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721E5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Алп</a:t>
                      </a:r>
                      <a:r>
                        <a:rPr lang="ru-RU" sz="1600" b="1" dirty="0" smtClean="0">
                          <a:solidFill>
                            <a:srgbClr val="721E5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1" dirty="0" err="1" smtClean="0">
                          <a:solidFill>
                            <a:srgbClr val="721E5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алп</a:t>
                      </a:r>
                      <a:r>
                        <a:rPr lang="ru-RU" sz="1600" b="1" dirty="0" smtClean="0">
                          <a:solidFill>
                            <a:srgbClr val="721E5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721E5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басқан</a:t>
                      </a:r>
                      <a:r>
                        <a:rPr lang="ru-RU" sz="1600" b="1" dirty="0" smtClean="0">
                          <a:solidFill>
                            <a:srgbClr val="721E5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1" dirty="0" err="1" smtClean="0">
                          <a:solidFill>
                            <a:srgbClr val="721E5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алп</a:t>
                      </a:r>
                      <a:r>
                        <a:rPr lang="ru-RU" sz="1600" b="1" dirty="0" smtClean="0">
                          <a:solidFill>
                            <a:srgbClr val="721E5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721E5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басқан</a:t>
                      </a:r>
                      <a:endParaRPr lang="ru-RU" sz="1600" b="1" dirty="0" smtClean="0">
                        <a:solidFill>
                          <a:srgbClr val="721E5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21E5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Арабы </a:t>
                      </a:r>
                      <a:r>
                        <a:rPr lang="ru-RU" sz="1600" b="1" dirty="0" err="1" smtClean="0">
                          <a:solidFill>
                            <a:srgbClr val="721E5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торым</a:t>
                      </a:r>
                      <a:r>
                        <a:rPr lang="ru-RU" sz="1600" b="1" dirty="0" smtClean="0">
                          <a:solidFill>
                            <a:srgbClr val="721E5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721E5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өзіңсің</a:t>
                      </a:r>
                      <a:r>
                        <a:rPr lang="ru-RU" sz="1600" b="1" dirty="0" smtClean="0">
                          <a:solidFill>
                            <a:srgbClr val="721E5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721E5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Жазылы</a:t>
                      </a:r>
                      <a:r>
                        <a:rPr lang="ru-RU" sz="1600" b="1" dirty="0" smtClean="0">
                          <a:solidFill>
                            <a:srgbClr val="721E5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алтын, </a:t>
                      </a:r>
                      <a:r>
                        <a:rPr lang="ru-RU" sz="1600" b="1" dirty="0" err="1" smtClean="0">
                          <a:solidFill>
                            <a:srgbClr val="721E5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</a:t>
                      </a:r>
                      <a:r>
                        <a:rPr lang="ru-RU" sz="1600" b="1" dirty="0" smtClean="0">
                          <a:solidFill>
                            <a:srgbClr val="721E5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721E5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кескен</a:t>
                      </a:r>
                      <a:endParaRPr lang="ru-RU" sz="1600" b="1" dirty="0" smtClean="0">
                        <a:solidFill>
                          <a:srgbClr val="721E5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721E5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Алдаспаным</a:t>
                      </a:r>
                      <a:r>
                        <a:rPr lang="ru-RU" sz="1600" b="1" dirty="0" smtClean="0">
                          <a:solidFill>
                            <a:srgbClr val="721E5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721E5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өзіңсің</a:t>
                      </a:r>
                      <a:r>
                        <a:rPr lang="ru-RU" sz="1600" b="1" dirty="0" smtClean="0">
                          <a:solidFill>
                            <a:srgbClr val="721E5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      (метафора)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Жақсыңнан мені кем көрдің,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Жаманыңмен тең көрдің.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Жақсыңнан мені кем көрсең,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Жаманыңмен тең көрсең,</a:t>
                      </a:r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(аллитерация)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Алп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алп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басқан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алп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басқан</a:t>
                      </a: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Арабы </a:t>
                      </a:r>
                      <a:r>
                        <a:rPr lang="ru-RU" sz="16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торым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өзіңсің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kk-KZ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(ассонанс)</a:t>
                      </a:r>
                      <a:endParaRPr kumimoji="0" lang="kk-K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u="non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Жолбарыс пенен аюдай,</a:t>
                      </a:r>
                      <a:r>
                        <a:rPr lang="kk-KZ" sz="1600" b="1" u="non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бекіре менен жайындай, ж</a:t>
                      </a:r>
                      <a:r>
                        <a:rPr lang="kk-KZ" sz="1600" b="1" u="non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ылқыдағы асау тайыңдай,</a:t>
                      </a:r>
                      <a:r>
                        <a:rPr lang="kk-KZ" sz="1600" b="1" u="non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қарағай менен қайыңдай (теңеу)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600" u="none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u="non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тас қала, тал шарбақ, соқыр бурыл байтал (эпитет)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k-KZ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Еңсегей бойлы Ер Есім!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Есім сені есірткен,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Есілде менің кеңесім.   (ассонанс)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kk-KZ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 </a:t>
                      </a:r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шарбакқа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мал </a:t>
                      </a:r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сақтап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Тас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қалада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сақтап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Тасқан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екен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мына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хан!  (аллитерация)</a:t>
                      </a:r>
                    </a:p>
                    <a:p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230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Екі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жыраудың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тілдік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қолданысында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қандай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ортақ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ұқсастық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бар?</a:t>
                      </a:r>
                      <a:r>
                        <a:rPr lang="kk-KZ" sz="18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91059">
                <a:tc gridSpan="2">
                  <a:txBody>
                    <a:bodyPr/>
                    <a:lstStyle/>
                    <a:p>
                      <a:r>
                        <a:rPr lang="kk-KZ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Екі</a:t>
                      </a:r>
                      <a:r>
                        <a:rPr lang="kk-KZ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жыраудың толғауларынан троптың түрлерін, атап айтсақ теңеу, эпитет, ассонанс, аллитерацияны көре аламыз. Яғни батырдың басқаға ұқсай бермейтін қасиетін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танытарлық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эпитет,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метафоралар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теңеулерді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кездестіреміз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Жыраулардың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толғауларынан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қайталанбас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образды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аламыз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1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411"/>
    </mc:Choice>
    <mc:Fallback>
      <p:transition spd="slow" advTm="119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сам\Desktop\3-Critical-Things-To-Consider-When-Selecting-the-Right-ERP-for-Your-Business.pn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7365" y="1656193"/>
            <a:ext cx="846552" cy="802335"/>
          </a:xfrm>
          <a:prstGeom prst="rect">
            <a:avLst/>
          </a:prstGeom>
          <a:noFill/>
        </p:spPr>
      </p:pic>
      <p:pic>
        <p:nvPicPr>
          <p:cNvPr id="7" name="Picture 4" descr="C:\Users\сам\Desktop\скачанные файлы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7365" y="2909318"/>
            <a:ext cx="1001827" cy="877678"/>
          </a:xfrm>
          <a:prstGeom prst="rect">
            <a:avLst/>
          </a:prstGeom>
          <a:noFill/>
        </p:spPr>
      </p:pic>
      <p:pic>
        <p:nvPicPr>
          <p:cNvPr id="8" name="Picture 5" descr="C:\Users\сам\Desktop\скачанные файлы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3225" y="4373059"/>
            <a:ext cx="865967" cy="12082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16207" y="4856405"/>
            <a:ext cx="3153748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сабақта ұнаған аспекті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3773" y="3034671"/>
            <a:ext cx="6096000" cy="10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қиындық тудырған сәт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3773" y="1656193"/>
            <a:ext cx="6096000" cy="10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маңызды ақпарат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3773" y="532085"/>
            <a:ext cx="2231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Рефлексия</a:t>
            </a:r>
            <a:endParaRPr lang="ru-RU" sz="2800" dirty="0"/>
          </a:p>
        </p:txBody>
      </p:sp>
      <p:pic>
        <p:nvPicPr>
          <p:cNvPr id="13" name="Picture 4" descr="Картинки по запросу &quot;белый фон с казахским орнаментом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85061" y="-3369362"/>
            <a:ext cx="7600157" cy="134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0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67"/>
    </mc:Choice>
    <mc:Fallback>
      <p:transition spd="slow" advTm="19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&quot;белый фон с казахским орнаментом&quot;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73080" y="-3380873"/>
            <a:ext cx="7204072" cy="132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72866" y="1690440"/>
            <a:ext cx="8204499" cy="700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 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49634" y="2727490"/>
            <a:ext cx="10119001" cy="1538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Б/С 1.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тектес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тарихи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көркемдік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құндылығын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14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24"/>
    </mc:Choice>
    <mc:Fallback>
      <p:transition spd="slow" advTm="13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&quot;белый фон с казахским орнаментом&quot;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10326" y="-3380873"/>
            <a:ext cx="7204072" cy="132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9373" y="1292683"/>
            <a:ext cx="1016597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Өтілген тақырыпты пысықтау мақсатында төмендегі сұрақтарға жауап беріңіздер: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Шалкиіз жыраудың Темір биге арнаған қандай толғаулары бар?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Жыраудың Темір биге толғау арнауының себебі неде?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Толғаудың идеясы қандай?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«Би Темірге айтқан бірінші толғауында» қандай өсиет сөздер айтылған?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Толғаудан келешекте қажет болатын қандай қорытынды шығаруға болады?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9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988"/>
    </mc:Choice>
    <mc:Fallback>
      <p:transition spd="slow" advTm="60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&quot;белый фон с казахским орнаментом&quot;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17903" y="-3380873"/>
            <a:ext cx="7204072" cy="132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976347" y="1849978"/>
            <a:ext cx="2446020" cy="3286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422367" y="1141393"/>
            <a:ext cx="5631986" cy="4560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Тапсырма №1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Шалкиіз жырау қай кезеңде өмір сүрді?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kk-KZ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Жиембет Бөртоғашұлы қай кезеңде өмір сүрді? </a:t>
            </a:r>
          </a:p>
          <a:p>
            <a:r>
              <a:rPr lang="kk-KZ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Екі жыраудың бойында қандай ортақ ұқсастық бар?</a:t>
            </a:r>
          </a:p>
          <a:p>
            <a:r>
              <a:rPr lang="kk-KZ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kk-KZ" sz="20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sz="2000" b="1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kk-KZ" sz="20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Дескриптор </a:t>
            </a:r>
            <a:endParaRPr lang="kk-KZ" dirty="0" smtClean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buClr>
                <a:srgbClr val="000000"/>
              </a:buClr>
              <a:buSzPts val="1200"/>
            </a:pPr>
            <a:r>
              <a:rPr lang="kk-KZ" sz="2000" u="none" strike="noStrike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Екі жыраудың өмір сүрген кезеңін анықтап, ортақ ұқсастығын табады</a:t>
            </a:r>
            <a:endParaRPr lang="kk-KZ" u="none" strike="noStrike" dirty="0" smtClean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kk-KZ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t="1" r="17604" b="-296"/>
          <a:stretch/>
        </p:blipFill>
        <p:spPr>
          <a:xfrm>
            <a:off x="8713694" y="2095666"/>
            <a:ext cx="2867361" cy="3041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72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398"/>
    </mc:Choice>
    <mc:Fallback>
      <p:transition spd="slow" advTm="65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&quot;белый фон с казахским орнаментом&quot;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49942" y="-3327761"/>
            <a:ext cx="7275790" cy="132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976347" y="1849978"/>
            <a:ext cx="2446020" cy="3286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t="1" r="17604" b="-296"/>
          <a:stretch/>
        </p:blipFill>
        <p:spPr>
          <a:xfrm>
            <a:off x="8713694" y="2095666"/>
            <a:ext cx="2867361" cy="3041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788022" y="898493"/>
            <a:ext cx="6866966" cy="1028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Шалкиіз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Тіленшіұлы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1465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1560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аралығында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сүрген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жырау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орта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ғасырлардағы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поэзиясының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көрнекті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3505" y="464337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Жиембет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Бөртоғашұлы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1570-1575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шамасында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1643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дүниеден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қайтқан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талантты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жырауы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жеңімпаз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батыры.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беделді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батыры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92071" y="2545976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Ортақ қасиет: екеуі де әділдікті ту қылып көтерген өр рухты жырау, батыр, би, шешен. Әміршіге өкпелеп елден жырақта өмір сүреді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9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694"/>
    </mc:Choice>
    <mc:Fallback>
      <p:transition spd="slow" advTm="496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805" y="120770"/>
            <a:ext cx="11025996" cy="6056193"/>
          </a:xfrm>
        </p:spPr>
        <p:txBody>
          <a:bodyPr numCol="3">
            <a:noAutofit/>
          </a:bodyPr>
          <a:lstStyle/>
          <a:p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Еңсегей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бойлы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Ер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Есім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Есім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есірткен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Есілде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кеңесім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білгеннен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Есім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Қолыңда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сүйесін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Қолтығыңа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демесін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Ертеңгі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құрғанда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Айналып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табарға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Есіктегі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ебесін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Сонда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ханым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?!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Есім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түрткіні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көресің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Жиембет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бересің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?..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Менімен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ханым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ойнаспа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ерлігімді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сұрасаң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Жолбарыс"/>
              </a:rPr>
              <a:t>Жолбарыс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пенен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аюдай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Өрлігімді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сұрасаң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Жылқыдағы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тайыңдай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Зорлығымды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сұрасаң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Бекіре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жайындай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Беріктігімді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сұрасаң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қайыңдай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Көруші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едім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Есім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Ханымды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Күн"/>
              </a:rPr>
              <a:t>күнім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айымдай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Сырым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түзуді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Садаққа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бұлындай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Жұмыскерің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едім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құлындай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Жүруші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едім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аранда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Өзіңнің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ұлыңдай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Есімде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сүймеуің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істетпекке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өлсем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құнсыз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сен,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Кешегі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өзіңнің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ұрып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өлтірген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Тілеуберді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құлыңдай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Тілеуберді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құлың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ер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екенімді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көргенсің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Әуелден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жүргенсің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кылғансың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Қайратымды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білгенсің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Аптықпа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ханым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күңнен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Сіздің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кеткенмен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кеткен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Қалмақтың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Бөрі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ханы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Соқыр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бурыл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байталға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Сонда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жайдақ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мінгенсің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Қалмақтың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Бөрі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ханы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Қаланың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бүлгенде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Хандар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қылаған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Сұлтандар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сылаған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мойынды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Ханымша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тұрып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жылаған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Тал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шарбакқа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Тасқан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Хан"/>
              </a:rPr>
              <a:t>хан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Қайрылып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қайыр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қылуға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Қылғаның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ұнаған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Қайратым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қанша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қайтса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Мұныңа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ханым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шыдаман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Арқаға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карай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көшермін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Алашыма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десермін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құйрығын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кесермін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сауырсын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берермін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Алыста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дәурен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сүрермін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Қарамасаң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ханым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қарама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күнімді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көрермін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9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791"/>
    </mc:Choice>
    <mc:Fallback>
      <p:transition spd="slow" advTm="123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&quot;белый фон с казахским орнаментом&quot;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77647" y="-3284967"/>
            <a:ext cx="7275790" cy="132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21975" y="987039"/>
            <a:ext cx="10165618" cy="128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Тапсырма №2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Шалкиіз жыраудың</a:t>
            </a:r>
            <a:r>
              <a:rPr lang="kk-KZ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«Би Темірге айтқан бірінші толғауының» </a:t>
            </a:r>
            <a:r>
              <a:rPr lang="kk-KZ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тақырыбы мен идеясын Жиембет жыраудың «Еңсегей бойлы Ер Есім» толғауымен салыстырыңыз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389167"/>
              </p:ext>
            </p:extLst>
          </p:nvPr>
        </p:nvGraphicFramePr>
        <p:xfrm>
          <a:off x="1703114" y="2501154"/>
          <a:ext cx="8803340" cy="2823882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231341"/>
                <a:gridCol w="2288621"/>
                <a:gridCol w="2050377"/>
                <a:gridCol w="2233001"/>
              </a:tblGrid>
              <a:tr h="54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тақырыбы</a:t>
                      </a:r>
                      <a:endParaRPr lang="ru-RU" sz="1800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идеясы</a:t>
                      </a:r>
                      <a:endParaRPr lang="ru-RU" sz="1800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ортақ үндестік</a:t>
                      </a:r>
                      <a:endParaRPr lang="ru-RU" sz="18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75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«Би Темірге айтқан бірінші толғау»</a:t>
                      </a:r>
                      <a:endParaRPr lang="ru-RU" sz="18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2000" dirty="0" smtClean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8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«Еңсегей бойлы Ер Есім»</a:t>
                      </a:r>
                      <a:endParaRPr lang="ru-RU" sz="18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2000" dirty="0" smtClean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195"/>
    </mc:Choice>
    <mc:Fallback>
      <p:transition spd="slow" advTm="791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282881"/>
              </p:ext>
            </p:extLst>
          </p:nvPr>
        </p:nvGraphicFramePr>
        <p:xfrm>
          <a:off x="1656080" y="1534159"/>
          <a:ext cx="8850374" cy="486001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243262"/>
                <a:gridCol w="2300849"/>
                <a:gridCol w="2061332"/>
                <a:gridCol w="2244931"/>
              </a:tblGrid>
              <a:tr h="674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тақырыбы</a:t>
                      </a:r>
                      <a:endParaRPr lang="ru-RU" sz="1800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идеясы</a:t>
                      </a:r>
                      <a:endParaRPr lang="ru-RU" sz="1800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ортақ үндестік</a:t>
                      </a:r>
                      <a:endParaRPr lang="ru-RU" sz="18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3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«Би Темірге айтқан бірінші толғау»</a:t>
                      </a:r>
                      <a:endParaRPr lang="ru-RU" sz="18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2000" dirty="0" smtClean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әміршінің кейбір кемшіліктерін</a:t>
                      </a:r>
                      <a:r>
                        <a:rPr lang="kk-KZ" sz="2000" baseline="0" dirty="0" smtClean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сынайды, оған кеңес береді</a:t>
                      </a:r>
                      <a:endParaRPr lang="ru-RU" sz="1800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бүкіл елдің жағдайын сөз етеді,</a:t>
                      </a:r>
                      <a:r>
                        <a:rPr lang="kk-KZ" sz="2000" baseline="0" dirty="0" smtClean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би Темірді елдің әділ әміршісі ретінде көрсету</a:t>
                      </a:r>
                      <a:endParaRPr lang="ru-RU" sz="1800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2000" dirty="0" smtClean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Әміршіге тікелей сөз арнап, оған деген өкпе-ызасын</a:t>
                      </a:r>
                      <a:r>
                        <a:rPr lang="kk-KZ" sz="2000" baseline="0" dirty="0" smtClean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000" dirty="0" smtClean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толғайды.</a:t>
                      </a:r>
                      <a:endParaRPr lang="ru-RU" sz="1800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2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«Еңсегей бойлы Ер Есім»</a:t>
                      </a:r>
                      <a:endParaRPr lang="ru-RU" sz="18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2000" dirty="0" smtClean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 мен би арасындағы</a:t>
                      </a:r>
                      <a:r>
                        <a:rPr lang="kk-KZ" sz="2000" baseline="0" dirty="0" smtClean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000" dirty="0" smtClean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келіспеушілік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000" dirty="0" smtClean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2000" dirty="0" smtClean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 ішінде болып жатқан алауыздықты тыю,</a:t>
                      </a:r>
                      <a:r>
                        <a:rPr lang="kk-KZ" sz="2000" baseline="0" dirty="0" smtClean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мәңгілік ел болуға үндеу</a:t>
                      </a:r>
                      <a:endParaRPr lang="ru-RU" sz="1800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Картинки по запросу &quot;белый фон с казахским орнаментом&quot;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77647" y="-3284967"/>
            <a:ext cx="7275790" cy="132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4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585"/>
    </mc:Choice>
    <mc:Fallback>
      <p:transition spd="slow" advTm="47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&quot;белый фон с казахским орнаментом&quot;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39179" y="-3254550"/>
            <a:ext cx="7600157" cy="134350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xtLst/>
        </p:spPr>
      </p:pic>
      <p:sp>
        <p:nvSpPr>
          <p:cNvPr id="5" name="Прямоугольник 4"/>
          <p:cNvSpPr/>
          <p:nvPr/>
        </p:nvSpPr>
        <p:spPr>
          <a:xfrm>
            <a:off x="668857" y="931912"/>
            <a:ext cx="1087221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Тапсырма №3</a:t>
            </a:r>
          </a:p>
          <a:p>
            <a:pPr algn="ctr">
              <a:spcAft>
                <a:spcPts val="1000"/>
              </a:spcAft>
            </a:pPr>
            <a:r>
              <a:rPr lang="kk-KZ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Шалкиіз жырау мен Жиембет жырау толғауларының </a:t>
            </a:r>
          </a:p>
          <a:p>
            <a:pPr algn="ctr">
              <a:spcAft>
                <a:spcPts val="1000"/>
              </a:spcAft>
            </a:pPr>
            <a:r>
              <a:rPr lang="kk-KZ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көркемдік ерекшеліктерін бағалаңыз</a:t>
            </a:r>
            <a:endParaRPr lang="ru-RU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440229"/>
              </p:ext>
            </p:extLst>
          </p:nvPr>
        </p:nvGraphicFramePr>
        <p:xfrm>
          <a:off x="1777042" y="2481232"/>
          <a:ext cx="9144001" cy="333867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718649"/>
                <a:gridCol w="4425352"/>
              </a:tblGrid>
              <a:tr h="326693"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Шалкиіз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Жиембет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669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i="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Көркемдік ерекшеліктері</a:t>
                      </a:r>
                      <a:endParaRPr lang="ru-RU" sz="1600" b="1" i="0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alpha val="7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5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721E5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u="non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669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Екі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жыраудың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тілдік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қолданысында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қандай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ортақ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ұқсастық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бар?</a:t>
                      </a:r>
                      <a:r>
                        <a:rPr lang="kk-KZ" sz="18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5884">
                <a:tc gridSpan="2"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1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482"/>
    </mc:Choice>
    <mc:Fallback>
      <p:transition spd="slow" advTm="984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</TotalTime>
  <Words>495</Words>
  <Application>Microsoft Office PowerPoint</Application>
  <PresentationFormat>Широкоэкранный</PresentationFormat>
  <Paragraphs>95</Paragraphs>
  <Slides>11</Slides>
  <Notes>0</Notes>
  <HiddenSlides>0</HiddenSlides>
  <MMClips>11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 </dc:title>
  <dc:creator>Dinara Zhumagali</dc:creator>
  <cp:lastModifiedBy>Dinara Zhumagali</cp:lastModifiedBy>
  <cp:revision>46</cp:revision>
  <dcterms:created xsi:type="dcterms:W3CDTF">2021-02-15T12:38:21Z</dcterms:created>
  <dcterms:modified xsi:type="dcterms:W3CDTF">2021-02-18T10:43:27Z</dcterms:modified>
</cp:coreProperties>
</file>