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4" r:id="rId2"/>
    <p:sldId id="266" r:id="rId3"/>
    <p:sldId id="267" r:id="rId4"/>
    <p:sldId id="263" r:id="rId5"/>
    <p:sldId id="279" r:id="rId6"/>
    <p:sldId id="270" r:id="rId7"/>
    <p:sldId id="280" r:id="rId8"/>
    <p:sldId id="274" r:id="rId9"/>
    <p:sldId id="273" r:id="rId10"/>
    <p:sldId id="281" r:id="rId11"/>
    <p:sldId id="276" r:id="rId12"/>
    <p:sldId id="282" r:id="rId13"/>
    <p:sldId id="284" r:id="rId14"/>
    <p:sldId id="260" r:id="rId15"/>
    <p:sldId id="277" r:id="rId16"/>
    <p:sldId id="262" r:id="rId17"/>
    <p:sldId id="278" r:id="rId18"/>
  </p:sldIdLst>
  <p:sldSz cx="9144000" cy="6858000" type="screen4x3"/>
  <p:notesSz cx="6858000" cy="9144000"/>
  <p:custDataLst>
    <p:tags r:id="rId2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hixan azhixan" initials="aa" lastIdx="1" clrIdx="0">
    <p:extLst>
      <p:ext uri="{19B8F6BF-5375-455C-9EA6-DF929625EA0E}">
        <p15:presenceInfo xmlns:p15="http://schemas.microsoft.com/office/powerpoint/2012/main" userId="62b1e7260ae7f2e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74A"/>
    <a:srgbClr val="CC3399"/>
    <a:srgbClr val="3399FF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84583" autoAdjust="0"/>
  </p:normalViewPr>
  <p:slideViewPr>
    <p:cSldViewPr>
      <p:cViewPr varScale="1">
        <p:scale>
          <a:sx n="62" d="100"/>
          <a:sy n="62" d="100"/>
        </p:scale>
        <p:origin x="98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091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076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295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764" y="5157192"/>
            <a:ext cx="8820472" cy="1440160"/>
          </a:xfrm>
        </p:spPr>
        <p:txBody>
          <a:bodyPr/>
          <a:lstStyle>
            <a:lvl1pPr>
              <a:defRPr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79512" y="1844824"/>
            <a:ext cx="8856984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48072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2060848"/>
            <a:ext cx="4112163" cy="4093915"/>
          </a:xfr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8309" y="2060848"/>
            <a:ext cx="4112163" cy="4093915"/>
          </a:xfr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48072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844824"/>
            <a:ext cx="8856984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20000"/>
              <a:lumOff val="8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YVTRdZKBam8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0920" y="1844824"/>
            <a:ext cx="6941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Бөлім тақырыбы:</a:t>
            </a:r>
          </a:p>
          <a:p>
            <a:r>
              <a:rPr lang="kk-KZ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k-KZ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Дананың сөзі – ақылдың көзі</a:t>
            </a:r>
            <a:endParaRPr lang="kk-KZ" sz="4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08304" y="587727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әдебиеті</a:t>
            </a:r>
          </a:p>
          <a:p>
            <a:r>
              <a:rPr lang="kk-KZ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kk-KZ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-сынып</a:t>
            </a:r>
            <a:endParaRPr lang="ru-RU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920" y="3717032"/>
            <a:ext cx="816553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тақырыбы:</a:t>
            </a:r>
          </a:p>
          <a:p>
            <a:r>
              <a:rPr lang="kk-KZ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kk-KZ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Шалкиіз жырау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6480720" cy="1412776"/>
          </a:xfrm>
        </p:spPr>
        <p:txBody>
          <a:bodyPr>
            <a:normAutofit/>
          </a:bodyPr>
          <a:lstStyle/>
          <a:p>
            <a:r>
              <a:rPr lang="kk-KZ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</a:t>
            </a:r>
            <a:endParaRPr lang="ru-RU" dirty="0">
              <a:effectLst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348516"/>
              </p:ext>
            </p:extLst>
          </p:nvPr>
        </p:nvGraphicFramePr>
        <p:xfrm>
          <a:off x="0" y="1155813"/>
          <a:ext cx="9144000" cy="581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859246426"/>
                    </a:ext>
                  </a:extLst>
                </a:gridCol>
              </a:tblGrid>
              <a:tr h="581784">
                <a:tc>
                  <a:txBody>
                    <a:bodyPr/>
                    <a:lstStyle/>
                    <a:p>
                      <a:pPr algn="ctr"/>
                      <a:r>
                        <a:rPr lang="kk-KZ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 Темірге бірінші толғауы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15174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801640"/>
              </p:ext>
            </p:extLst>
          </p:nvPr>
        </p:nvGraphicFramePr>
        <p:xfrm>
          <a:off x="0" y="1708701"/>
          <a:ext cx="9169711" cy="4680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473">
                  <a:extLst>
                    <a:ext uri="{9D8B030D-6E8A-4147-A177-3AD203B41FA5}">
                      <a16:colId xmlns:a16="http://schemas.microsoft.com/office/drawing/2014/main" val="821952474"/>
                    </a:ext>
                  </a:extLst>
                </a:gridCol>
                <a:gridCol w="7770238">
                  <a:extLst>
                    <a:ext uri="{9D8B030D-6E8A-4147-A177-3AD203B41FA5}">
                      <a16:colId xmlns:a16="http://schemas.microsoft.com/office/drawing/2014/main" val="185472100"/>
                    </a:ext>
                  </a:extLst>
                </a:gridCol>
              </a:tblGrid>
              <a:tr h="880374">
                <a:tc>
                  <a:txBody>
                    <a:bodyPr/>
                    <a:lstStyle/>
                    <a:p>
                      <a:r>
                        <a:rPr lang="kk-KZ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Тақырыбы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Жырау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Темір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биге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деген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өкпе-ызасын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оның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маңындағы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жандайшаптарға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деген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кекті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һәм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сілтілі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сөздерін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бірден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лақ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еткізбей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алыстан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орағыта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өз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халін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табиғат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құбылыстарына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non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ұқсата</a:t>
                      </a:r>
                      <a:r>
                        <a:rPr lang="ru-RU" sz="1800" b="0" i="0" u="non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b="0" i="0" u="sng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жұптастыра</a:t>
                      </a:r>
                      <a:r>
                        <a:rPr lang="ru-RU" sz="1800" b="0" i="0" u="sng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b="0" i="0" u="sng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салыстыра</a:t>
                      </a:r>
                      <a:r>
                        <a:rPr lang="ru-RU" sz="1800" b="0" i="0" u="sng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u="sng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толғайды</a:t>
                      </a:r>
                      <a:r>
                        <a:rPr lang="ru-RU" sz="1800" b="0" i="0" u="sng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327116"/>
                  </a:ext>
                </a:extLst>
              </a:tr>
              <a:tr h="733891">
                <a:tc>
                  <a:txBody>
                    <a:bodyPr/>
                    <a:lstStyle/>
                    <a:p>
                      <a:r>
                        <a:rPr lang="kk-KZ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Идеясы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Шалкиіздің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«Би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Темірге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бірінші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толғауының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идеясы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адамгершілік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ізгілік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ел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бірлігі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ынтымақтастық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u="sng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228135"/>
                  </a:ext>
                </a:extLst>
              </a:tr>
              <a:tr h="1144486">
                <a:tc>
                  <a:txBody>
                    <a:bodyPr/>
                    <a:lstStyle/>
                    <a:p>
                      <a:r>
                        <a:rPr lang="kk-KZ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Көтерілген мәселелер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Бас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иіп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жығыла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жырлаған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Шалкиіз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осының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өзінде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астарлап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болса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да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көптен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жүрегін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кернеген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әділ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де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ащы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сөздерін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айта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алған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Қартайған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шақта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иман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іздеп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күнәдан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арылмақ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болса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ел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кезіп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қағба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бармай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ақ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әділетке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жүгін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қағба-әділет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дегендей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703111"/>
                  </a:ext>
                </a:extLst>
              </a:tr>
              <a:tr h="1144486">
                <a:tc>
                  <a:txBody>
                    <a:bodyPr/>
                    <a:lstStyle/>
                    <a:p>
                      <a:r>
                        <a:rPr lang="kk-KZ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Заман көрінісі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Жырау өмірдің өзінен туындап жатқан ащы шындықты айқын көре алған да, жақын жеп жаманға жан тартуға емес, «жақсыда жаттық жоқ» дегендей адамды, азаматты, абзалдықты суюді өсиет етеді.</a:t>
                      </a:r>
                      <a:endParaRPr lang="ru-RU" sz="1800" kern="12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8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590804"/>
                  </a:ext>
                </a:extLst>
              </a:tr>
              <a:tr h="654719">
                <a:tc>
                  <a:txBody>
                    <a:bodyPr/>
                    <a:lstStyle/>
                    <a:p>
                      <a:r>
                        <a:rPr lang="kk-KZ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Жаңа сөздер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арабы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торым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, </a:t>
                      </a:r>
                      <a:r>
                        <a:rPr lang="ru-RU" sz="18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күлік</a:t>
                      </a:r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кепке. 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793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30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Сөздік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2207096" y="47445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2491147" y="496752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2207096" y="560496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23" name="Text Box 265"/>
          <p:cNvSpPr txBox="1">
            <a:spLocks noChangeArrowheads="1"/>
          </p:cNvSpPr>
          <p:nvPr/>
        </p:nvSpPr>
        <p:spPr bwMode="gray">
          <a:xfrm>
            <a:off x="2295857" y="4893568"/>
            <a:ext cx="35401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kk-KZ" sz="2400" b="1" dirty="0">
                <a:solidFill>
                  <a:srgbClr val="FFFFFF"/>
                </a:solidFill>
                <a:latin typeface="Arial" charset="0"/>
              </a:rPr>
              <a:t>3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" name="Text Box 259"/>
          <p:cNvSpPr txBox="1">
            <a:spLocks noChangeArrowheads="1"/>
          </p:cNvSpPr>
          <p:nvPr/>
        </p:nvSpPr>
        <p:spPr bwMode="gray">
          <a:xfrm>
            <a:off x="675251" y="3828178"/>
            <a:ext cx="35618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kk-KZ" sz="2400" b="1" dirty="0">
                <a:solidFill>
                  <a:schemeClr val="bg1"/>
                </a:solidFill>
                <a:latin typeface="Arial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" name="Text Box 259"/>
          <p:cNvSpPr txBox="1">
            <a:spLocks noChangeArrowheads="1"/>
          </p:cNvSpPr>
          <p:nvPr/>
        </p:nvSpPr>
        <p:spPr bwMode="gray">
          <a:xfrm>
            <a:off x="713833" y="4583494"/>
            <a:ext cx="35618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kk-KZ" sz="2400" b="1" dirty="0">
                <a:solidFill>
                  <a:schemeClr val="bg1"/>
                </a:solidFill>
                <a:latin typeface="Arial" charset="0"/>
              </a:rPr>
              <a:t>3</a:t>
            </a:r>
            <a:endParaRPr lang="en-US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3833" y="2065127"/>
            <a:ext cx="74849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аққу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Көкшілі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сұңқар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Арабы торы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асыл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тұқымды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дегенді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білдіреді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Алдаспан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наркескен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қылыш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Қағба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мұсылмандардың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құлшылық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ететін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қасиетті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Күлік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сәйгүлік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жылқы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Кепке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бас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мағынада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Ғазизлеген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құрметтеген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6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7848872" cy="1224136"/>
          </a:xfrm>
        </p:spPr>
        <p:txBody>
          <a:bodyPr>
            <a:normAutofit fontScale="90000"/>
          </a:bodyPr>
          <a:lstStyle/>
          <a:p>
            <a:pPr algn="l"/>
            <a:r>
              <a:rPr lang="kk-KZ" sz="3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2-тапсырма. </a:t>
            </a:r>
            <a:r>
              <a:rPr lang="kk-KZ" sz="2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Сәйкестендір. Үзінділерге берілген пікірлерді оң </a:t>
            </a:r>
            <a:r>
              <a:rPr lang="kk-KZ" sz="2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көзқарастарымен </a:t>
            </a:r>
            <a:r>
              <a:rPr lang="kk-KZ" sz="2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сәйкестендіріңіз. </a:t>
            </a:r>
            <a:endParaRPr lang="ru-RU" sz="3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396" y="6279390"/>
            <a:ext cx="8844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үзінділерге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 пікірлерді оң көзқарастармаен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сәйкестендіреді.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0341" y="1593247"/>
            <a:ext cx="4208841" cy="11913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Сұлтан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ием, сен менің бармай тапқан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Қағбамсың!» деп жырау Би Темірдің мақтауын тым асырып жібереді.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6115" y="2890389"/>
            <a:ext cx="4183065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«Көбең семіз торыңмың, Көп құлыңның бірімін» - деп өзін төмен санайды</a:t>
            </a:r>
            <a:r>
              <a:rPr lang="kk-KZ" dirty="0" smtClean="0"/>
              <a:t>. 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3881946"/>
            <a:ext cx="4172789" cy="10592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«Жасыңнан мені кем көрдің, Жаманыңмен тең көрдің» - деп ренішін Би Темірге тікелей айтады.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6116" y="5047141"/>
            <a:ext cx="4183064" cy="1126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«Таң атаңның ұлы едің, Дәрежеңді артық етсе Тәңірі етті» - деп, қаймықпай Би Темірдің бұрын кім екенін есіне салды.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16016" y="1645115"/>
            <a:ext cx="4427984" cy="1045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Ақылға келтіру мақсатында Тәңірдің қолдауымен дәрежесі көтерілгенін есіне салып, бұрын екеуміз тең едік деп толғайды.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16016" y="2821242"/>
            <a:ext cx="4427984" cy="13278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 Темір Ислам дінін ұстанған. Егде тартқан шағында қажылыққа жиналғанда, Шалкиіздің келіп тоқтатқан толғауы бар. Мақтай отырып, өзіне қаратып, кейіннен өкпе-назын айтады.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40117" y="4263582"/>
            <a:ext cx="4403883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 Темірді арабы торы жылқыға теңеп, өзін күйлі жылқыға теңеп, мақтау арқылы өзінің де бағасын беріп отыр.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09350" y="5271486"/>
            <a:ext cx="436349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Шалкиіз жырау – өзінің  замандасы. Шалкиіз Темірдің сенімді серіктерінің бірі болған. Сондықтан қаймықпайды.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71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7848872" cy="1224136"/>
          </a:xfrm>
        </p:spPr>
        <p:txBody>
          <a:bodyPr>
            <a:normAutofit/>
          </a:bodyPr>
          <a:lstStyle/>
          <a:p>
            <a:r>
              <a:rPr lang="kk-KZ" sz="3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тексер.</a:t>
            </a:r>
            <a:endParaRPr lang="ru-RU" sz="3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0341" y="1593247"/>
            <a:ext cx="4208841" cy="11913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Сұлтан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ием, сен менің бармай тапқан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Қағбамсың!» деп жырау Би Темірдің мақтауын тым асырып жібереді.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6115" y="2890389"/>
            <a:ext cx="4183065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«Көбең семіз торыңмың, Көп құлыңның бірімін» - деп өзін төмен санайды</a:t>
            </a:r>
            <a:r>
              <a:rPr lang="kk-KZ" dirty="0" smtClean="0"/>
              <a:t>. 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3881946"/>
            <a:ext cx="4172789" cy="10592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«Жасыңнан мені кем көрдің, Жаманыңмен тең көрдің» - деп ренішін Би Темірге тікелей айтады.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6116" y="5047141"/>
            <a:ext cx="4183064" cy="137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«Таң атаңның ұлы едің, Дәрежеңді артық етсе Тәңірі етті» - деп, қаймықпай Би Темірдің бұрын кім екенін есіне салды.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16016" y="1645115"/>
            <a:ext cx="4427984" cy="1045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Ақылға келтіру мақсатында Тәңірдің қолдауымен дәрежесі көтерілгенін есіне салып, бұрын екеуміз тең едік деп толғайды.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16016" y="2821242"/>
            <a:ext cx="4427984" cy="13278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 Темір Ислам дінін ұстанған. Егде тартқан шағында қажылыққа жиналғанда, Шалкиіздің келіп тоқтатқан толғауы бар. Мақтай отырып, өзіне қаратып, кейіннен өкпе-назын айтады.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40117" y="4263582"/>
            <a:ext cx="4403883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 Темірді арабы торы жылқыға теңеп, өзін күйлі жылқыға теңеп, мақтау арқылы өзінің де бағасын беріп отыр.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09350" y="5271486"/>
            <a:ext cx="4434650" cy="11516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Шалкиіз жырау – өзінің  замандасы. Шалкиіз Темірдің сенімді серіктерінің бірі болған. Сондықтан қаймықпайды.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>
            <a:stCxn id="6" idx="3"/>
          </p:cNvCxnSpPr>
          <p:nvPr/>
        </p:nvCxnSpPr>
        <p:spPr>
          <a:xfrm>
            <a:off x="4349182" y="2188918"/>
            <a:ext cx="360168" cy="124008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7" idx="3"/>
          </p:cNvCxnSpPr>
          <p:nvPr/>
        </p:nvCxnSpPr>
        <p:spPr>
          <a:xfrm>
            <a:off x="4349180" y="3322437"/>
            <a:ext cx="360170" cy="14747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316278" y="4458011"/>
            <a:ext cx="393072" cy="9361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9" idx="3"/>
          </p:cNvCxnSpPr>
          <p:nvPr/>
        </p:nvCxnSpPr>
        <p:spPr>
          <a:xfrm flipV="1">
            <a:off x="4349180" y="2368297"/>
            <a:ext cx="360170" cy="33668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94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k-KZ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 тапсырма.</a:t>
            </a:r>
            <a:br>
              <a:rPr lang="kk-KZ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«Бес саусақ» әдісі бойынша сұрақтарға </a:t>
            </a:r>
            <a:r>
              <a:rPr lang="kk-KZ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жауап </a:t>
            </a:r>
            <a:r>
              <a:rPr lang="kk-KZ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беріңіз.</a:t>
            </a:r>
            <a:endParaRPr lang="ru-RU" sz="28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Қазақ тілі пәнінен презентация. Білім мазмұнын жаңарту бойынша қолданатын  тиімді әдіс тәсілдердің түрлерін сабақтарда қолдану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36562" r="39945" b="10414"/>
          <a:stretch/>
        </p:blipFill>
        <p:spPr bwMode="auto">
          <a:xfrm>
            <a:off x="1498447" y="1569825"/>
            <a:ext cx="5760640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21797" y="384591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Шалкиіз 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2495351">
            <a:off x="1685969" y="3353468"/>
            <a:ext cx="1161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Кім?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4309624">
            <a:off x="2640111" y="2405785"/>
            <a:ext cx="1161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Не?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409958">
            <a:off x="3798218" y="2137862"/>
            <a:ext cx="1161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Қашан?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8907621">
            <a:off x="5825022" y="2679553"/>
            <a:ext cx="1161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Неге?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7992511">
            <a:off x="4793452" y="2128180"/>
            <a:ext cx="1548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Қайда?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5517232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Шалкиіз жайлы сұрақтарға жауап береді.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Қазақ тілі пәнінен презентация. Білім мазмұнын жаңарту бойынша қолданатын  тиімді әдіс тәсілдердің түрлерін сабақтарда қолдану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36562" r="39945" b="10414"/>
          <a:stretch/>
        </p:blipFill>
        <p:spPr bwMode="auto">
          <a:xfrm>
            <a:off x="1536729" y="1364063"/>
            <a:ext cx="5760640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21797" y="384591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Шалкиіз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2495351">
            <a:off x="1445374" y="3093212"/>
            <a:ext cx="1608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Жырау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4309624">
            <a:off x="2220418" y="1874544"/>
            <a:ext cx="1901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Толғау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409958">
            <a:off x="3649461" y="2069070"/>
            <a:ext cx="1556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XV-XVI </a:t>
            </a:r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ғғ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8907621">
            <a:off x="5363935" y="1820153"/>
            <a:ext cx="3206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Әділдікке</a:t>
            </a:r>
          </a:p>
        </p:txBody>
      </p:sp>
      <p:sp>
        <p:nvSpPr>
          <p:cNvPr id="11" name="TextBox 10"/>
          <p:cNvSpPr txBox="1"/>
          <p:nvPr/>
        </p:nvSpPr>
        <p:spPr>
          <a:xfrm rot="17992511">
            <a:off x="4303065" y="2243613"/>
            <a:ext cx="2199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 ордасында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80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2487020"/>
            <a:ext cx="8856984" cy="4392488"/>
          </a:xfrm>
        </p:spPr>
        <p:txBody>
          <a:bodyPr>
            <a:normAutofit/>
          </a:bodyPr>
          <a:lstStyle/>
          <a:p>
            <a:r>
              <a:rPr lang="kk-KZ" dirty="0" smtClean="0">
                <a:solidFill>
                  <a:srgbClr val="0070C0"/>
                </a:solidFill>
              </a:rPr>
              <a:t>Толғаудың </a:t>
            </a:r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 мен идеясын </a:t>
            </a:r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анықтадық;</a:t>
            </a:r>
            <a:endParaRPr lang="kk-KZ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әдеби </a:t>
            </a:r>
            <a:r>
              <a:rPr lang="kk-K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шығарманың идеясы мен пафосын ұлттық мүдде тұрғысынан </a:t>
            </a:r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аштық.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Бүгінгі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988840"/>
            <a:ext cx="8424936" cy="4392488"/>
          </a:xfrm>
        </p:spPr>
        <p:txBody>
          <a:bodyPr/>
          <a:lstStyle/>
          <a:p>
            <a:pPr marL="0" indent="0" algn="ctr">
              <a:buNone/>
            </a:pPr>
            <a:r>
              <a:rPr lang="kk-KZ" dirty="0" smtClean="0"/>
              <a:t>«Шалкиіз жырау – халықтың көкейкесті арманының мұңшысы, жыршысы» тақырыбына ұлттық мүдде тұрғысынан зерттеу жүргізіп, шағын мақала жазыңдар.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 тапсырма.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5013176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  <a:r>
              <a:rPr lang="kk-KZ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/>
              <a:t>«Шалкиіз жырау – халықтың көкейкесті арманының мұңшысы, жыршысы» тақырыбына зерттеу жүргізіп, шағын мақала </a:t>
            </a:r>
            <a:r>
              <a:rPr lang="kk-KZ" sz="2400" dirty="0" smtClean="0"/>
              <a:t>жазады.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28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59" y="1700808"/>
            <a:ext cx="799288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 мақсаты: </a:t>
            </a:r>
          </a:p>
          <a:p>
            <a:r>
              <a:rPr lang="kk-KZ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Т/Ж 2 әдеби шығарманың идеясы мен пафосын ұлттық мүдде тұрғысынан ашу</a:t>
            </a:r>
            <a:endParaRPr lang="kk-KZ" sz="4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7458" y="3789040"/>
            <a:ext cx="871296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 мақсаты:</a:t>
            </a:r>
          </a:p>
          <a:p>
            <a:r>
              <a:rPr lang="kk-KZ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әдеби шығарманың идеясы мен пафосын ұлттық мүдде тұрғысынан </a:t>
            </a:r>
            <a:r>
              <a:rPr lang="kk-KZ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ашады. </a:t>
            </a:r>
            <a:endParaRPr lang="kk-KZ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1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2204864"/>
            <a:ext cx="8424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 крийтерилері:</a:t>
            </a:r>
          </a:p>
          <a:p>
            <a:r>
              <a:rPr lang="kk-KZ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шығарманың тақырыбы мен идеясын анықтайды;</a:t>
            </a:r>
          </a:p>
          <a:p>
            <a:r>
              <a:rPr lang="kk-KZ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әдеби </a:t>
            </a:r>
            <a:r>
              <a:rPr lang="kk-KZ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шығарманың идеясы мен пафосын ұлттық мүдде тұрғысынан </a:t>
            </a:r>
            <a:r>
              <a:rPr lang="kk-KZ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ашады.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80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 шақыру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2207096" y="47445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2491147" y="496752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2207096" y="560496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23" name="Text Box 265"/>
          <p:cNvSpPr txBox="1">
            <a:spLocks noChangeArrowheads="1"/>
          </p:cNvSpPr>
          <p:nvPr/>
        </p:nvSpPr>
        <p:spPr bwMode="gray">
          <a:xfrm>
            <a:off x="2295857" y="4893568"/>
            <a:ext cx="35401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kk-KZ" sz="2400" b="1" dirty="0">
                <a:solidFill>
                  <a:srgbClr val="FFFFFF"/>
                </a:solidFill>
                <a:latin typeface="Arial" charset="0"/>
              </a:rPr>
              <a:t>3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5" name="Rectangle 257"/>
          <p:cNvSpPr>
            <a:spLocks noChangeArrowheads="1"/>
          </p:cNvSpPr>
          <p:nvPr/>
        </p:nvSpPr>
        <p:spPr bwMode="gray">
          <a:xfrm rot="3419336">
            <a:off x="1033003" y="2456552"/>
            <a:ext cx="608962" cy="648753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7096" y="2204863"/>
            <a:ext cx="5249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Жырау мен жыршыға қатысты сөздерге тән қасиеттерді кестеге жазыңыз.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289835"/>
              </p:ext>
            </p:extLst>
          </p:nvPr>
        </p:nvGraphicFramePr>
        <p:xfrm>
          <a:off x="2051719" y="3389714"/>
          <a:ext cx="5404582" cy="2413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2291">
                  <a:extLst>
                    <a:ext uri="{9D8B030D-6E8A-4147-A177-3AD203B41FA5}">
                      <a16:colId xmlns:a16="http://schemas.microsoft.com/office/drawing/2014/main" val="3119299610"/>
                    </a:ext>
                  </a:extLst>
                </a:gridCol>
                <a:gridCol w="2702291">
                  <a:extLst>
                    <a:ext uri="{9D8B030D-6E8A-4147-A177-3AD203B41FA5}">
                      <a16:colId xmlns:a16="http://schemas.microsoft.com/office/drawing/2014/main" val="2045964917"/>
                    </a:ext>
                  </a:extLst>
                </a:gridCol>
              </a:tblGrid>
              <a:tr h="603422"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Жырау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Жыршы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24696"/>
                  </a:ext>
                </a:extLst>
              </a:tr>
              <a:tr h="60342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31033"/>
                  </a:ext>
                </a:extLst>
              </a:tr>
              <a:tr h="60342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0793"/>
                  </a:ext>
                </a:extLst>
              </a:tr>
              <a:tr h="60342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460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2207096" y="47445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2491147" y="496752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2207096" y="560496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23" name="Text Box 265"/>
          <p:cNvSpPr txBox="1">
            <a:spLocks noChangeArrowheads="1"/>
          </p:cNvSpPr>
          <p:nvPr/>
        </p:nvSpPr>
        <p:spPr bwMode="gray">
          <a:xfrm>
            <a:off x="2295857" y="4893568"/>
            <a:ext cx="35401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kk-KZ" sz="2400" b="1" dirty="0">
                <a:solidFill>
                  <a:srgbClr val="FFFFFF"/>
                </a:solidFill>
                <a:latin typeface="Arial" charset="0"/>
              </a:rPr>
              <a:t>3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294585"/>
              </p:ext>
            </p:extLst>
          </p:nvPr>
        </p:nvGraphicFramePr>
        <p:xfrm>
          <a:off x="1187624" y="2479880"/>
          <a:ext cx="6624736" cy="3125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3119299610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45964917"/>
                    </a:ext>
                  </a:extLst>
                </a:gridCol>
              </a:tblGrid>
              <a:tr h="747225">
                <a:tc>
                  <a:txBody>
                    <a:bodyPr/>
                    <a:lstStyle/>
                    <a:p>
                      <a:pPr algn="ctr"/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Жырау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Жыршы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24696"/>
                  </a:ext>
                </a:extLst>
              </a:tr>
              <a:tr h="792619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Жырау атауы жыр сөзінен туындайды.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Жыр</a:t>
                      </a:r>
                      <a:r>
                        <a:rPr lang="kk-KZ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айтушы, таратушы. 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31033"/>
                  </a:ext>
                </a:extLst>
              </a:tr>
              <a:tr h="792619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Өз жанынан жыр шығарады.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Жырды</a:t>
                      </a:r>
                      <a:r>
                        <a:rPr lang="kk-KZ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домбыраның не қобыздың сүйемелдеуімен 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0793"/>
                  </a:ext>
                </a:extLst>
              </a:tr>
              <a:tr h="792619"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Халықтың рухани көсемі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Халық дастандарын, поэмаларын айтып таратады. 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460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6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6696744" cy="1224136"/>
          </a:xfrm>
        </p:spPr>
        <p:txBody>
          <a:bodyPr>
            <a:normAutofit fontScale="90000"/>
          </a:bodyPr>
          <a:lstStyle/>
          <a:p>
            <a:r>
              <a:rPr lang="kk-KZ" sz="3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Мағынаны тану кезеңі.</a:t>
            </a:r>
            <a:br>
              <a:rPr lang="kk-KZ" sz="3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1-тапсырма. «Еркін жауап» стратегиясы.</a:t>
            </a:r>
            <a:endParaRPr lang="ru-RU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2636912"/>
            <a:ext cx="63367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Шалкиіздің өмірі туралы не білесіз?</a:t>
            </a:r>
          </a:p>
          <a:p>
            <a:pPr marL="342900" indent="-342900">
              <a:buAutoNum type="arabicPeriod"/>
            </a:pP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Қай бидің ақылшысы болған?</a:t>
            </a:r>
          </a:p>
          <a:p>
            <a:pPr marL="342900" indent="-342900">
              <a:buAutoNum type="arabicPeriod"/>
            </a:pP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Толғау дегеніміз не?</a:t>
            </a:r>
          </a:p>
          <a:p>
            <a:pPr marL="342900" indent="-342900">
              <a:buAutoNum type="arabicPeriod"/>
            </a:pP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Шалкиіз жыраудың қандай толғауларын білесіңдер?</a:t>
            </a:r>
          </a:p>
          <a:p>
            <a:pPr marL="342900" indent="-342900">
              <a:buAutoNum type="arabicPeriod"/>
            </a:pP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Шалкиіз жыраудың мұрасын зерттеушілер кімдер?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5517232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берілген сұрақтарға жауап береді.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00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</a:t>
            </a:r>
            <a:endParaRPr lang="ru-RU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1844824"/>
            <a:ext cx="756084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 жыраулық поэзиясының көрнекті өкілдерінің бірі – Шалкиіз Тіленшіұлы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XY-XYI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ғасырларда өмір сүрген. Қазақ ханы Жәнібектің, бұдан соң Би Темірдің, Тәуекел ханның жанында ел мүддесі үшін еңбек еткен.</a:t>
            </a:r>
          </a:p>
          <a:p>
            <a:pPr marL="457200" indent="-457200">
              <a:buAutoNum type="arabicPeriod"/>
            </a:pP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Шалкиіз Би Темірдің ақылшысы болған. </a:t>
            </a:r>
          </a:p>
          <a:p>
            <a:pPr marL="457200" indent="-457200">
              <a:buAutoNum type="arabicPeriod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Толғау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қарақалпақ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ноғай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халықтарының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ауызша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поэзиясында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жанр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Асқар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асқар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асқар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тау»,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Қоғалы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көлдер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сулар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Алаштан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байтақ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озбасы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Жапырағы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жасыл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жаутерек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Шағырмақ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бұлт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тастар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.  </a:t>
            </a:r>
            <a:endParaRPr lang="kk-K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Шалкиіз жыраудың мұрасы туралы Ә.Дербісалин, Х.Сүйіншәлиев, М.Мағауин, Қ.Сыдыиқов, Ж.Тілепов т.б ғалымдардың зерттеу еңбектерінде тың тұжырымдар айтылған.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2800" dirty="0" smtClean="0">
                <a:solidFill>
                  <a:srgbClr val="0437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Мағынаны тану кезеңі.</a:t>
            </a:r>
            <a:br>
              <a:rPr lang="kk-KZ" sz="2800" dirty="0" smtClean="0">
                <a:solidFill>
                  <a:srgbClr val="0437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b="1" dirty="0" smtClean="0">
                <a:solidFill>
                  <a:srgbClr val="0437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Аудиожазба</a:t>
            </a:r>
            <a:endParaRPr lang="ru-RU" sz="2800" b="1" dirty="0">
              <a:solidFill>
                <a:srgbClr val="04374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4113" y="5655238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аудиожазбадан «Би Темірге бірінші толғауын» мұқият тыңдайды.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WhatsApp Video 2021-02-14 at 13.07.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451" t="-264" r="9045" b="264"/>
          <a:stretch/>
        </p:blipFill>
        <p:spPr>
          <a:xfrm>
            <a:off x="1074113" y="1680375"/>
            <a:ext cx="6624736" cy="31039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31640" y="5332566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5"/>
              </a:rPr>
              <a:t>https://</a:t>
            </a:r>
            <a:r>
              <a:rPr lang="ru-RU" dirty="0" smtClean="0">
                <a:hlinkClick r:id="rId5"/>
              </a:rPr>
              <a:t>www.youtube.com/watch?v=YVTRdZKBam8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265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sz="31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1-тапсырма. </a:t>
            </a:r>
            <a:r>
              <a:rPr lang="kk-KZ" sz="2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Аудиомәтіннен тыңдаған толғауы бойынша </a:t>
            </a:r>
            <a:r>
              <a:rPr lang="kk-KZ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kk-KZ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естемен жұмыс</a:t>
            </a:r>
            <a:r>
              <a:rPr lang="kk-KZ" sz="2800" dirty="0">
                <a:effectLst/>
              </a:rPr>
              <a:t> </a:t>
            </a:r>
            <a:r>
              <a:rPr lang="kk-KZ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жасаңыз.</a:t>
            </a:r>
            <a:endParaRPr lang="ru-RU" sz="2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5445224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кестені толтырады.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841494"/>
              </p:ext>
            </p:extLst>
          </p:nvPr>
        </p:nvGraphicFramePr>
        <p:xfrm>
          <a:off x="1547664" y="1772816"/>
          <a:ext cx="6096000" cy="581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859246426"/>
                    </a:ext>
                  </a:extLst>
                </a:gridCol>
              </a:tblGrid>
              <a:tr h="581784">
                <a:tc>
                  <a:txBody>
                    <a:bodyPr/>
                    <a:lstStyle/>
                    <a:p>
                      <a:pPr algn="ctr"/>
                      <a:r>
                        <a:rPr lang="kk-KZ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 Темірге бірінші толғауы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15174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637728"/>
              </p:ext>
            </p:extLst>
          </p:nvPr>
        </p:nvGraphicFramePr>
        <p:xfrm>
          <a:off x="1547664" y="2354601"/>
          <a:ext cx="6096000" cy="2730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82195247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85472100"/>
                    </a:ext>
                  </a:extLst>
                </a:gridCol>
              </a:tblGrid>
              <a:tr h="551162">
                <a:tc>
                  <a:txBody>
                    <a:bodyPr/>
                    <a:lstStyle/>
                    <a:p>
                      <a:r>
                        <a:rPr lang="kk-KZ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Тақырыбы</a:t>
                      </a:r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327116"/>
                  </a:ext>
                </a:extLst>
              </a:tr>
              <a:tr h="493122">
                <a:tc>
                  <a:txBody>
                    <a:bodyPr/>
                    <a:lstStyle/>
                    <a:p>
                      <a:r>
                        <a:rPr lang="kk-KZ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Идеясы</a:t>
                      </a:r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228135"/>
                  </a:ext>
                </a:extLst>
              </a:tr>
              <a:tr h="485552">
                <a:tc>
                  <a:txBody>
                    <a:bodyPr/>
                    <a:lstStyle/>
                    <a:p>
                      <a:r>
                        <a:rPr lang="kk-KZ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Көтерілген мәселелер</a:t>
                      </a:r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703111"/>
                  </a:ext>
                </a:extLst>
              </a:tr>
              <a:tr h="528453">
                <a:tc>
                  <a:txBody>
                    <a:bodyPr/>
                    <a:lstStyle/>
                    <a:p>
                      <a:r>
                        <a:rPr lang="kk-KZ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Заман көрінісі</a:t>
                      </a:r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590804"/>
                  </a:ext>
                </a:extLst>
              </a:tr>
              <a:tr h="672294">
                <a:tc>
                  <a:txBody>
                    <a:bodyPr/>
                    <a:lstStyle/>
                    <a:p>
                      <a:r>
                        <a:rPr lang="kk-KZ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Жаңа сөздер</a:t>
                      </a:r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793442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527796"/>
              </p:ext>
            </p:extLst>
          </p:nvPr>
        </p:nvGraphicFramePr>
        <p:xfrm>
          <a:off x="1547664" y="2354600"/>
          <a:ext cx="6096000" cy="2730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82195247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85472100"/>
                    </a:ext>
                  </a:extLst>
                </a:gridCol>
              </a:tblGrid>
              <a:tr h="551162">
                <a:tc>
                  <a:txBody>
                    <a:bodyPr/>
                    <a:lstStyle/>
                    <a:p>
                      <a:r>
                        <a:rPr lang="kk-KZ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Тақырыбы</a:t>
                      </a:r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327116"/>
                  </a:ext>
                </a:extLst>
              </a:tr>
              <a:tr h="493122">
                <a:tc>
                  <a:txBody>
                    <a:bodyPr/>
                    <a:lstStyle/>
                    <a:p>
                      <a:r>
                        <a:rPr lang="kk-KZ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Идеясы</a:t>
                      </a:r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228135"/>
                  </a:ext>
                </a:extLst>
              </a:tr>
              <a:tr h="485552">
                <a:tc>
                  <a:txBody>
                    <a:bodyPr/>
                    <a:lstStyle/>
                    <a:p>
                      <a:r>
                        <a:rPr lang="kk-KZ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Көтерілген мәселелер</a:t>
                      </a:r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703111"/>
                  </a:ext>
                </a:extLst>
              </a:tr>
              <a:tr h="528453">
                <a:tc>
                  <a:txBody>
                    <a:bodyPr/>
                    <a:lstStyle/>
                    <a:p>
                      <a:r>
                        <a:rPr lang="kk-KZ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Заман көрінісі</a:t>
                      </a:r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590804"/>
                  </a:ext>
                </a:extLst>
              </a:tr>
              <a:tr h="672294">
                <a:tc>
                  <a:txBody>
                    <a:bodyPr/>
                    <a:lstStyle/>
                    <a:p>
                      <a:r>
                        <a:rPr lang="kk-KZ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Жаңа сөздер</a:t>
                      </a:r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793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528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a5e539d9f91d9ef5c955fb6eedc25a4cc82e8a4"/>
</p:tagLst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4202</TotalTime>
  <Words>988</Words>
  <Application>Microsoft Office PowerPoint</Application>
  <PresentationFormat>Экран (4:3)</PresentationFormat>
  <Paragraphs>127</Paragraphs>
  <Slides>17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Ой шақыру</vt:lpstr>
      <vt:lpstr>Өзіңді тексер</vt:lpstr>
      <vt:lpstr>Мағынаны тану кезеңі. 1-тапсырма. «Еркін жауап» стратегиясы.</vt:lpstr>
      <vt:lpstr>Өзіңді тексер</vt:lpstr>
      <vt:lpstr>Мағынаны тану кезеңі. Аудиожазба</vt:lpstr>
      <vt:lpstr>1-тапсырма. Аудиомәтіннен тыңдаған толғауы бойынша кестемен жұмыс жасаңыз.</vt:lpstr>
      <vt:lpstr>Өзіңді тексер</vt:lpstr>
      <vt:lpstr>Сөздік</vt:lpstr>
      <vt:lpstr>2-тапсырма. Сәйкестендір. Үзінділерге берілген пікірлерді оң көзқарастарымен сәйкестендіріңіз. </vt:lpstr>
      <vt:lpstr>Өзіңді тексер.</vt:lpstr>
      <vt:lpstr>Қорытынды тапсырма. «Бес саусақ» әдісі бойынша сұрақтарға жауап беріңіз.</vt:lpstr>
      <vt:lpstr>Өзіңді тексер</vt:lpstr>
      <vt:lpstr>Бүгінгі сабақта:</vt:lpstr>
      <vt:lpstr>Қосымша тапсырма.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Онлайн школа</dc:title>
  <dc:creator>obstinate</dc:creator>
  <dc:description>Шаблон презентации с сайта https://presentation-creation.ru/</dc:description>
  <cp:lastModifiedBy>azhixan azhixan</cp:lastModifiedBy>
  <cp:revision>1424</cp:revision>
  <dcterms:created xsi:type="dcterms:W3CDTF">2018-02-25T09:09:03Z</dcterms:created>
  <dcterms:modified xsi:type="dcterms:W3CDTF">2021-02-14T11:41:54Z</dcterms:modified>
</cp:coreProperties>
</file>