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 id="2147483723" r:id="rId3"/>
    <p:sldMasterId id="2147483740" r:id="rId4"/>
  </p:sldMasterIdLst>
  <p:sldIdLst>
    <p:sldId id="256" r:id="rId5"/>
    <p:sldId id="266" r:id="rId6"/>
    <p:sldId id="269" r:id="rId7"/>
    <p:sldId id="284" r:id="rId8"/>
    <p:sldId id="273" r:id="rId9"/>
    <p:sldId id="283" r:id="rId10"/>
    <p:sldId id="278" r:id="rId11"/>
    <p:sldId id="286" r:id="rId12"/>
    <p:sldId id="287" r:id="rId13"/>
    <p:sldId id="288" r:id="rId14"/>
    <p:sldId id="290" r:id="rId15"/>
    <p:sldId id="28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0313927-B701-48B0-B287-A478D2CDB899}">
          <p14:sldIdLst>
            <p14:sldId id="256"/>
            <p14:sldId id="266"/>
            <p14:sldId id="269"/>
            <p14:sldId id="284"/>
            <p14:sldId id="273"/>
            <p14:sldId id="283"/>
            <p14:sldId id="278"/>
            <p14:sldId id="286"/>
            <p14:sldId id="287"/>
            <p14:sldId id="288"/>
            <p14:sldId id="290"/>
          </p14:sldIdLst>
        </p14:section>
        <p14:section name="Раздел без заголовка" id="{FC7061FF-17F5-45DE-9525-5A458F67D393}">
          <p14:sldIdLst>
            <p14:sldId id="28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90" y="-7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2332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38634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940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16151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222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32116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77298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95058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76633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411070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9888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6493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89869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12687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823416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050590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02870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669623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029868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198118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74432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63506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t>26.04.2021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3312150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86772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90416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306652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34368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264906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866506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81429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199016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19730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21872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87279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304738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831946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2473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436984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473574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959308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072533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120943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750075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22579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2222D1-9D2C-47F7-891C-6E1420C6F9BC}" type="datetimeFigureOut">
              <a:rPr lang="ru-RU" smtClean="0"/>
              <a:t>26.04.2021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2022110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69930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824377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604060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901837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049155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080228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1657143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985502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24120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A94ECB-3D73-4EB2-B744-6FE0C100B387}"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266669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42222D1-9D2C-47F7-891C-6E1420C6F9BC}" type="datetimeFigureOut">
              <a:rPr lang="ru-RU" smtClean="0"/>
              <a:t>26.04.2021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345038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922892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99CB38"/>
                </a:solidFill>
                <a:latin typeface="Arial"/>
              </a:rPr>
              <a:t>”</a:t>
            </a:r>
          </a:p>
        </p:txBody>
      </p:sp>
    </p:spTree>
    <p:extLst>
      <p:ext uri="{BB962C8B-B14F-4D97-AF65-F5344CB8AC3E}">
        <p14:creationId xmlns:p14="http://schemas.microsoft.com/office/powerpoint/2010/main" val="3365058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3383677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782743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A94ECB-3D73-4EB2-B744-6FE0C100B387}" type="slidenum">
              <a:rPr lang="ru-RU" smtClean="0"/>
              <a:pPr/>
              <a:t>‹#›</a:t>
            </a:fld>
            <a:endParaRPr lang="ru-RU"/>
          </a:p>
        </p:txBody>
      </p:sp>
    </p:spTree>
    <p:extLst>
      <p:ext uri="{BB962C8B-B14F-4D97-AF65-F5344CB8AC3E}">
        <p14:creationId xmlns:p14="http://schemas.microsoft.com/office/powerpoint/2010/main" val="237394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222D1-9D2C-47F7-891C-6E1420C6F9BC}" type="datetimeFigureOut">
              <a:rPr lang="ru-RU" smtClean="0"/>
              <a:t>26.04.2021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94437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40045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222D1-9D2C-47F7-891C-6E1420C6F9BC}" type="datetimeFigureOut">
              <a:rPr lang="ru-RU" smtClean="0"/>
              <a:t>26.04.2021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A94ECB-3D73-4EB2-B744-6FE0C100B387}" type="slidenum">
              <a:rPr lang="ru-RU" smtClean="0"/>
              <a:t>‹#›</a:t>
            </a:fld>
            <a:endParaRPr lang="ru-RU"/>
          </a:p>
        </p:txBody>
      </p:sp>
    </p:spTree>
    <p:extLst>
      <p:ext uri="{BB962C8B-B14F-4D97-AF65-F5344CB8AC3E}">
        <p14:creationId xmlns:p14="http://schemas.microsoft.com/office/powerpoint/2010/main" val="114183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2222D1-9D2C-47F7-891C-6E1420C6F9BC}" type="datetimeFigureOut">
              <a:rPr lang="ru-RU" smtClean="0"/>
              <a:t>26.04.2021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A94ECB-3D73-4EB2-B744-6FE0C100B387}" type="slidenum">
              <a:rPr lang="ru-RU" smtClean="0"/>
              <a:t>‹#›</a:t>
            </a:fld>
            <a:endParaRPr lang="ru-RU"/>
          </a:p>
        </p:txBody>
      </p:sp>
    </p:spTree>
    <p:extLst>
      <p:ext uri="{BB962C8B-B14F-4D97-AF65-F5344CB8AC3E}">
        <p14:creationId xmlns:p14="http://schemas.microsoft.com/office/powerpoint/2010/main" val="26502211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A94ECB-3D73-4EB2-B744-6FE0C100B387}" type="slidenum">
              <a:rPr lang="ru-RU" smtClean="0"/>
              <a:pPr/>
              <a:t>‹#›</a:t>
            </a:fld>
            <a:endParaRPr lang="ru-RU"/>
          </a:p>
        </p:txBody>
      </p:sp>
    </p:spTree>
    <p:extLst>
      <p:ext uri="{BB962C8B-B14F-4D97-AF65-F5344CB8AC3E}">
        <p14:creationId xmlns:p14="http://schemas.microsoft.com/office/powerpoint/2010/main" val="25775188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A94ECB-3D73-4EB2-B744-6FE0C100B387}" type="slidenum">
              <a:rPr lang="ru-RU" smtClean="0"/>
              <a:pPr/>
              <a:t>‹#›</a:t>
            </a:fld>
            <a:endParaRPr lang="ru-RU"/>
          </a:p>
        </p:txBody>
      </p:sp>
    </p:spTree>
    <p:extLst>
      <p:ext uri="{BB962C8B-B14F-4D97-AF65-F5344CB8AC3E}">
        <p14:creationId xmlns:p14="http://schemas.microsoft.com/office/powerpoint/2010/main" val="294758907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2222D1-9D2C-47F7-891C-6E1420C6F9BC}" type="datetimeFigureOut">
              <a:rPr lang="ru-RU" smtClean="0">
                <a:solidFill>
                  <a:prstClr val="black">
                    <a:tint val="75000"/>
                  </a:prstClr>
                </a:solidFill>
              </a:rPr>
              <a:pPr/>
              <a:t>26.04.2021</a:t>
            </a:fld>
            <a:endParaRPr lang="ru-RU">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A94ECB-3D73-4EB2-B744-6FE0C100B387}" type="slidenum">
              <a:rPr lang="ru-RU" smtClean="0"/>
              <a:pPr/>
              <a:t>‹#›</a:t>
            </a:fld>
            <a:endParaRPr lang="ru-RU"/>
          </a:p>
        </p:txBody>
      </p:sp>
    </p:spTree>
    <p:extLst>
      <p:ext uri="{BB962C8B-B14F-4D97-AF65-F5344CB8AC3E}">
        <p14:creationId xmlns:p14="http://schemas.microsoft.com/office/powerpoint/2010/main" val="40625768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artebe.kz/wp-content/uploads/2017/04/image2.p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55383" y="418455"/>
            <a:ext cx="8547315" cy="5934720"/>
          </a:xfrm>
        </p:spPr>
        <p:txBody>
          <a:bodyPr>
            <a:normAutofit/>
          </a:bodyPr>
          <a:lstStyle/>
          <a:p>
            <a:pPr algn="ctr"/>
            <a:r>
              <a:rPr lang="kk-KZ" sz="28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3200" b="1" dirty="0">
                <a:solidFill>
                  <a:schemeClr val="tx1"/>
                </a:solidFill>
                <a:latin typeface="Times New Roman" pitchFamily="18" charset="0"/>
                <a:cs typeface="Times New Roman" pitchFamily="18" charset="0"/>
              </a:rPr>
              <a:t>8-сынып</a:t>
            </a:r>
          </a:p>
          <a:p>
            <a:pPr algn="ctr"/>
            <a:r>
              <a:rPr lang="kk-KZ" sz="3200" dirty="0">
                <a:solidFill>
                  <a:schemeClr val="tx1"/>
                </a:solidFill>
                <a:latin typeface="Times New Roman" pitchFamily="18" charset="0"/>
                <a:cs typeface="Times New Roman" pitchFamily="18" charset="0"/>
              </a:rPr>
              <a:t>Қазақ </a:t>
            </a:r>
            <a:r>
              <a:rPr lang="kk-KZ" sz="3200" dirty="0" smtClean="0">
                <a:solidFill>
                  <a:schemeClr val="tx1"/>
                </a:solidFill>
                <a:latin typeface="Times New Roman" pitchFamily="18" charset="0"/>
                <a:cs typeface="Times New Roman" pitchFamily="18" charset="0"/>
              </a:rPr>
              <a:t>тілі </a:t>
            </a:r>
            <a:endParaRPr lang="kk-KZ" sz="3200" dirty="0">
              <a:solidFill>
                <a:schemeClr val="tx1"/>
              </a:solidFill>
              <a:latin typeface="Times New Roman" pitchFamily="18" charset="0"/>
              <a:cs typeface="Times New Roman" pitchFamily="18" charset="0"/>
            </a:endParaRPr>
          </a:p>
          <a:p>
            <a:pPr algn="ctr"/>
            <a:r>
              <a:rPr lang="kk-KZ" sz="3200" dirty="0" smtClean="0">
                <a:solidFill>
                  <a:schemeClr val="tx1"/>
                </a:solidFill>
                <a:latin typeface="Times New Roman" pitchFamily="18" charset="0"/>
                <a:cs typeface="Times New Roman" pitchFamily="18" charset="0"/>
              </a:rPr>
              <a:t>І</a:t>
            </a:r>
            <a:r>
              <a:rPr lang="en-US" sz="3200" dirty="0" smtClean="0">
                <a:solidFill>
                  <a:schemeClr val="tx1"/>
                </a:solidFill>
                <a:latin typeface="Times New Roman" pitchFamily="18" charset="0"/>
                <a:cs typeface="Times New Roman" pitchFamily="18" charset="0"/>
              </a:rPr>
              <a:t>V</a:t>
            </a:r>
            <a:r>
              <a:rPr lang="kk-KZ" sz="3200" dirty="0" smtClean="0">
                <a:solidFill>
                  <a:schemeClr val="tx1"/>
                </a:solidFill>
                <a:latin typeface="Times New Roman" pitchFamily="18" charset="0"/>
                <a:cs typeface="Times New Roman" pitchFamily="18" charset="0"/>
              </a:rPr>
              <a:t> </a:t>
            </a:r>
            <a:r>
              <a:rPr lang="kk-KZ" sz="3200" dirty="0">
                <a:solidFill>
                  <a:schemeClr val="tx1"/>
                </a:solidFill>
                <a:latin typeface="Times New Roman" pitchFamily="18" charset="0"/>
                <a:cs typeface="Times New Roman" pitchFamily="18" charset="0"/>
              </a:rPr>
              <a:t>тоқсан </a:t>
            </a:r>
            <a:endParaRPr lang="kk-KZ" sz="3200" dirty="0" smtClean="0">
              <a:solidFill>
                <a:schemeClr val="tx1"/>
              </a:solidFill>
              <a:latin typeface="Times New Roman" pitchFamily="18" charset="0"/>
              <a:cs typeface="Times New Roman" pitchFamily="18" charset="0"/>
            </a:endParaRPr>
          </a:p>
          <a:p>
            <a:pPr algn="ctr"/>
            <a:r>
              <a:rPr lang="kk-KZ" sz="3200" b="1" dirty="0" smtClean="0">
                <a:solidFill>
                  <a:schemeClr val="tx1"/>
                </a:solidFill>
                <a:latin typeface="Times New Roman" pitchFamily="18" charset="0"/>
                <a:cs typeface="Times New Roman" pitchFamily="18" charset="0"/>
              </a:rPr>
              <a:t>Бөлім тақырыбы:</a:t>
            </a:r>
          </a:p>
          <a:p>
            <a:pPr algn="ctr"/>
            <a:r>
              <a:rPr lang="ru-RU" sz="3200" dirty="0" err="1" smtClean="0">
                <a:solidFill>
                  <a:schemeClr val="tx1"/>
                </a:solidFill>
                <a:latin typeface="Times New Roman" pitchFamily="18" charset="0"/>
                <a:cs typeface="Times New Roman" pitchFamily="18" charset="0"/>
              </a:rPr>
              <a:t>Қазақстандағы</a:t>
            </a:r>
            <a:r>
              <a:rPr lang="ru-RU" sz="3200" dirty="0" smtClean="0">
                <a:solidFill>
                  <a:schemeClr val="tx1"/>
                </a:solidFill>
                <a:latin typeface="Times New Roman" pitchFamily="18" charset="0"/>
                <a:cs typeface="Times New Roman" pitchFamily="18" charset="0"/>
              </a:rPr>
              <a:t> </a:t>
            </a:r>
            <a:r>
              <a:rPr lang="ru-RU" sz="3200" dirty="0">
                <a:solidFill>
                  <a:schemeClr val="tx1"/>
                </a:solidFill>
                <a:latin typeface="Times New Roman" pitchFamily="18" charset="0"/>
                <a:cs typeface="Times New Roman" pitchFamily="18" charset="0"/>
              </a:rPr>
              <a:t>туризм </a:t>
            </a:r>
            <a:r>
              <a:rPr lang="kk-KZ" sz="3200" dirty="0" smtClean="0">
                <a:solidFill>
                  <a:schemeClr val="tx1"/>
                </a:solidFill>
                <a:latin typeface="Times New Roman" pitchFamily="18" charset="0"/>
                <a:cs typeface="Times New Roman" pitchFamily="18" charset="0"/>
              </a:rPr>
              <a:t>және</a:t>
            </a:r>
            <a:r>
              <a:rPr lang="ru-RU" sz="3200" dirty="0" smtClean="0">
                <a:solidFill>
                  <a:schemeClr val="tx1"/>
                </a:solidFill>
                <a:latin typeface="Times New Roman" pitchFamily="18" charset="0"/>
                <a:cs typeface="Times New Roman" pitchFamily="18" charset="0"/>
              </a:rPr>
              <a:t> </a:t>
            </a:r>
            <a:r>
              <a:rPr lang="ru-RU" sz="3200" dirty="0">
                <a:solidFill>
                  <a:schemeClr val="tx1"/>
                </a:solidFill>
                <a:latin typeface="Times New Roman" pitchFamily="18" charset="0"/>
                <a:cs typeface="Times New Roman" pitchFamily="18" charset="0"/>
              </a:rPr>
              <a:t>экотуризм.</a:t>
            </a:r>
          </a:p>
          <a:p>
            <a:pPr algn="ctr"/>
            <a:r>
              <a:rPr lang="ru-RU" sz="3200" dirty="0" smtClean="0">
                <a:solidFill>
                  <a:schemeClr val="tx1"/>
                </a:solidFill>
                <a:latin typeface="Times New Roman" pitchFamily="18" charset="0"/>
                <a:cs typeface="Times New Roman" pitchFamily="18" charset="0"/>
              </a:rPr>
              <a:t>Пунктуация</a:t>
            </a:r>
            <a:endParaRPr lang="ru-RU" sz="3200" dirty="0">
              <a:solidFill>
                <a:schemeClr val="tx1"/>
              </a:solidFill>
              <a:latin typeface="Times New Roman" pitchFamily="18" charset="0"/>
              <a:cs typeface="Times New Roman" pitchFamily="18" charset="0"/>
            </a:endParaRPr>
          </a:p>
          <a:p>
            <a:pPr algn="ctr"/>
            <a:r>
              <a:rPr lang="kk-KZ" sz="3200" b="1" dirty="0" smtClean="0">
                <a:solidFill>
                  <a:schemeClr val="tx1"/>
                </a:solidFill>
                <a:latin typeface="Times New Roman" pitchFamily="18" charset="0"/>
                <a:cs typeface="Times New Roman" pitchFamily="18" charset="0"/>
              </a:rPr>
              <a:t>Сабақтың </a:t>
            </a:r>
            <a:r>
              <a:rPr lang="kk-KZ" sz="3200" b="1" dirty="0">
                <a:solidFill>
                  <a:schemeClr val="tx1"/>
                </a:solidFill>
                <a:latin typeface="Times New Roman" pitchFamily="18" charset="0"/>
                <a:cs typeface="Times New Roman" pitchFamily="18" charset="0"/>
              </a:rPr>
              <a:t>тақырыбы: </a:t>
            </a:r>
          </a:p>
          <a:p>
            <a:pPr algn="ctr"/>
            <a:r>
              <a:rPr lang="kk-KZ" sz="3200" dirty="0" smtClean="0">
                <a:solidFill>
                  <a:schemeClr val="tx1"/>
                </a:solidFill>
                <a:latin typeface="Times New Roman" pitchFamily="18" charset="0"/>
                <a:cs typeface="Times New Roman" pitchFamily="18" charset="0"/>
              </a:rPr>
              <a:t>Қазақстан </a:t>
            </a:r>
            <a:r>
              <a:rPr lang="kk-KZ" sz="3200" dirty="0">
                <a:solidFill>
                  <a:schemeClr val="tx1"/>
                </a:solidFill>
                <a:latin typeface="Times New Roman" pitchFamily="18" charset="0"/>
                <a:cs typeface="Times New Roman" pitchFamily="18" charset="0"/>
              </a:rPr>
              <a:t>туризмі. </a:t>
            </a:r>
          </a:p>
          <a:p>
            <a:pPr algn="ctr"/>
            <a:r>
              <a:rPr lang="kk-KZ" sz="3200" dirty="0">
                <a:solidFill>
                  <a:schemeClr val="tx1"/>
                </a:solidFill>
                <a:latin typeface="Times New Roman" pitchFamily="18" charset="0"/>
                <a:cs typeface="Times New Roman" pitchFamily="18" charset="0"/>
              </a:rPr>
              <a:t>Тыныс белгілердің қабаттасып </a:t>
            </a:r>
            <a:r>
              <a:rPr lang="kk-KZ" sz="3200" dirty="0" smtClean="0">
                <a:solidFill>
                  <a:schemeClr val="tx1"/>
                </a:solidFill>
                <a:latin typeface="Times New Roman" pitchFamily="18" charset="0"/>
                <a:cs typeface="Times New Roman" pitchFamily="18" charset="0"/>
              </a:rPr>
              <a:t>қолданылуы.</a:t>
            </a:r>
            <a:endParaRPr lang="kk-KZ" sz="3200" dirty="0">
              <a:solidFill>
                <a:schemeClr val="tx1"/>
              </a:solidFill>
              <a:latin typeface="Times New Roman" pitchFamily="18" charset="0"/>
              <a:cs typeface="Times New Roman" pitchFamily="18" charset="0"/>
            </a:endParaRPr>
          </a:p>
          <a:p>
            <a:pPr lvl="0" algn="ct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rotWithShape="1">
          <a:blip r:embed="rId3"/>
          <a:srcRect b="8097"/>
          <a:stretch/>
        </p:blipFill>
        <p:spPr>
          <a:xfrm>
            <a:off x="418735" y="286439"/>
            <a:ext cx="2936648" cy="1949246"/>
          </a:xfrm>
          <a:prstGeom prst="rect">
            <a:avLst/>
          </a:prstGeom>
        </p:spPr>
      </p:pic>
    </p:spTree>
    <p:extLst>
      <p:ext uri="{BB962C8B-B14F-4D97-AF65-F5344CB8AC3E}">
        <p14:creationId xmlns:p14="http://schemas.microsoft.com/office/powerpoint/2010/main" val="3696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472" y="171450"/>
            <a:ext cx="11633812" cy="6784409"/>
          </a:xfrm>
        </p:spPr>
        <p:txBody>
          <a:bodyPr>
            <a:normAutofit/>
          </a:bodyPr>
          <a:lstStyle/>
          <a:p>
            <a:r>
              <a:rPr lang="kk-KZ" sz="2200" b="1" dirty="0" smtClean="0">
                <a:latin typeface="Times New Roman" panose="02020603050405020304" pitchFamily="18" charset="0"/>
                <a:cs typeface="Times New Roman" panose="02020603050405020304" pitchFamily="18" charset="0"/>
              </a:rPr>
              <a:t>          </a:t>
            </a:r>
            <a:br>
              <a:rPr lang="kk-KZ" sz="2200" b="1" dirty="0" smtClean="0">
                <a:latin typeface="Times New Roman" panose="02020603050405020304" pitchFamily="18" charset="0"/>
                <a:cs typeface="Times New Roman" panose="02020603050405020304" pitchFamily="18" charset="0"/>
              </a:rPr>
            </a:br>
            <a:r>
              <a:rPr lang="kk-KZ" sz="2200" b="1" dirty="0">
                <a:latin typeface="Times New Roman" panose="02020603050405020304" pitchFamily="18" charset="0"/>
                <a:cs typeface="Times New Roman" panose="02020603050405020304" pitchFamily="18" charset="0"/>
              </a:rPr>
              <a:t/>
            </a:r>
            <a:br>
              <a:rPr lang="kk-KZ" sz="2200" b="1" dirty="0">
                <a:latin typeface="Times New Roman" panose="02020603050405020304" pitchFamily="18" charset="0"/>
                <a:cs typeface="Times New Roman" panose="02020603050405020304" pitchFamily="18" charset="0"/>
              </a:rPr>
            </a:br>
            <a:r>
              <a:rPr lang="kk-KZ" sz="2200" b="1" dirty="0" smtClean="0">
                <a:latin typeface="Times New Roman" panose="02020603050405020304" pitchFamily="18" charset="0"/>
                <a:cs typeface="Times New Roman" panose="02020603050405020304" pitchFamily="18" charset="0"/>
              </a:rPr>
              <a:t/>
            </a:r>
            <a:br>
              <a:rPr lang="kk-KZ" sz="2200" b="1" dirty="0" smtClean="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
            </a:r>
            <a:br>
              <a:rPr lang="kk-KZ" sz="24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34310529"/>
              </p:ext>
            </p:extLst>
          </p:nvPr>
        </p:nvGraphicFramePr>
        <p:xfrm>
          <a:off x="1762125" y="1409700"/>
          <a:ext cx="9715499" cy="2703477"/>
        </p:xfrm>
        <a:graphic>
          <a:graphicData uri="http://schemas.openxmlformats.org/drawingml/2006/table">
            <a:tbl>
              <a:tblPr firstRow="1" firstCol="1" bandRow="1"/>
              <a:tblGrid>
                <a:gridCol w="4857241"/>
                <a:gridCol w="4858258"/>
              </a:tblGrid>
              <a:tr h="359954">
                <a:tc>
                  <a:txBody>
                    <a:bodyPr/>
                    <a:lstStyle/>
                    <a:p>
                      <a:pPr algn="ctr">
                        <a:lnSpc>
                          <a:spcPct val="115000"/>
                        </a:lnSpc>
                        <a:spcAft>
                          <a:spcPts val="0"/>
                        </a:spcAft>
                      </a:pPr>
                      <a:r>
                        <a:rPr lang="kk-KZ" sz="2400" b="1" dirty="0">
                          <a:effectLst/>
                          <a:latin typeface="Times New Roman" pitchFamily="18" charset="0"/>
                          <a:ea typeface="Calibri"/>
                          <a:cs typeface="Times New Roman" pitchFamily="18" charset="0"/>
                        </a:rPr>
                        <a:t>1-өлең</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b="1">
                          <a:effectLst/>
                          <a:latin typeface="Times New Roman" pitchFamily="18" charset="0"/>
                          <a:ea typeface="Calibri"/>
                          <a:cs typeface="Times New Roman" pitchFamily="18" charset="0"/>
                        </a:rPr>
                        <a:t>2-өлең</a:t>
                      </a:r>
                      <a:endParaRPr lang="ru-RU" sz="2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571">
                <a:tc>
                  <a:txBody>
                    <a:bodyPr/>
                    <a:lstStyle/>
                    <a:p>
                      <a:pPr>
                        <a:lnSpc>
                          <a:spcPct val="115000"/>
                        </a:lnSpc>
                        <a:spcAft>
                          <a:spcPts val="0"/>
                        </a:spcAft>
                      </a:pPr>
                      <a:r>
                        <a:rPr lang="kk-KZ" sz="2400" b="1" dirty="0">
                          <a:solidFill>
                            <a:srgbClr val="000000"/>
                          </a:solidFill>
                          <a:effectLst/>
                          <a:latin typeface="Times New Roman" pitchFamily="18" charset="0"/>
                          <a:ea typeface="Calibri"/>
                          <a:cs typeface="Times New Roman" pitchFamily="18" charset="0"/>
                        </a:rPr>
                        <a:t>Бірі </a:t>
                      </a:r>
                      <a:r>
                        <a:rPr lang="kk-KZ" sz="2400" dirty="0">
                          <a:solidFill>
                            <a:srgbClr val="000000"/>
                          </a:solidFill>
                          <a:effectLst/>
                          <a:latin typeface="Times New Roman" pitchFamily="18" charset="0"/>
                          <a:ea typeface="Calibri"/>
                          <a:cs typeface="Times New Roman" pitchFamily="18" charset="0"/>
                        </a:rPr>
                        <a:t>итеріп кеудемнен, бірі шалып,</a:t>
                      </a:r>
                      <a:br>
                        <a:rPr lang="kk-KZ" sz="2400" dirty="0">
                          <a:solidFill>
                            <a:srgbClr val="000000"/>
                          </a:solidFill>
                          <a:effectLst/>
                          <a:latin typeface="Times New Roman" pitchFamily="18" charset="0"/>
                          <a:ea typeface="Calibri"/>
                          <a:cs typeface="Times New Roman" pitchFamily="18" charset="0"/>
                        </a:rPr>
                      </a:br>
                      <a:r>
                        <a:rPr lang="kk-KZ" sz="2400" dirty="0">
                          <a:solidFill>
                            <a:srgbClr val="000000"/>
                          </a:solidFill>
                          <a:effectLst/>
                          <a:latin typeface="Times New Roman" pitchFamily="18" charset="0"/>
                          <a:ea typeface="Calibri"/>
                          <a:cs typeface="Times New Roman" pitchFamily="18" charset="0"/>
                        </a:rPr>
                        <a:t>Тастағысы келеді күресінге.</a:t>
                      </a:r>
                      <a:br>
                        <a:rPr lang="kk-KZ" sz="2400" dirty="0">
                          <a:solidFill>
                            <a:srgbClr val="000000"/>
                          </a:solidFill>
                          <a:effectLst/>
                          <a:latin typeface="Times New Roman" pitchFamily="18" charset="0"/>
                          <a:ea typeface="Calibri"/>
                          <a:cs typeface="Times New Roman" pitchFamily="18" charset="0"/>
                        </a:rPr>
                      </a:br>
                      <a:r>
                        <a:rPr lang="ru-RU" sz="2400" dirty="0" err="1">
                          <a:effectLst/>
                          <a:latin typeface="Times New Roman" pitchFamily="18" charset="0"/>
                          <a:ea typeface="Calibri"/>
                          <a:cs typeface="Times New Roman" pitchFamily="18" charset="0"/>
                        </a:rPr>
                        <a:t>Фаризажан</a:t>
                      </a:r>
                      <a:r>
                        <a:rPr lang="ru-RU" sz="2400" dirty="0">
                          <a:effectLst/>
                          <a:latin typeface="Times New Roman" pitchFamily="18" charset="0"/>
                          <a:ea typeface="Calibri"/>
                          <a:cs typeface="Times New Roman" pitchFamily="18" charset="0"/>
                        </a:rPr>
                        <a:t>, сен </a:t>
                      </a:r>
                      <a:r>
                        <a:rPr lang="ru-RU" sz="2400" b="1" dirty="0" err="1">
                          <a:effectLst/>
                          <a:latin typeface="Times New Roman" pitchFamily="18" charset="0"/>
                          <a:ea typeface="Calibri"/>
                          <a:cs typeface="Times New Roman" pitchFamily="18" charset="0"/>
                        </a:rPr>
                        <a:t>соны</a:t>
                      </a:r>
                      <a:r>
                        <a:rPr lang="ru-RU" sz="2400" b="1" dirty="0">
                          <a:effectLst/>
                          <a:latin typeface="Times New Roman" pitchFamily="18" charset="0"/>
                          <a:ea typeface="Calibri"/>
                          <a:cs typeface="Times New Roman" pitchFamily="18" charset="0"/>
                        </a:rPr>
                        <a:t> </a:t>
                      </a:r>
                      <a:r>
                        <a:rPr lang="ru-RU" sz="2400" dirty="0" err="1">
                          <a:effectLst/>
                          <a:latin typeface="Times New Roman" pitchFamily="18" charset="0"/>
                          <a:ea typeface="Calibri"/>
                          <a:cs typeface="Times New Roman" pitchFamily="18" charset="0"/>
                        </a:rPr>
                        <a:t>білесің</a:t>
                      </a:r>
                      <a:r>
                        <a:rPr lang="ru-RU" sz="2400" dirty="0">
                          <a:effectLst/>
                          <a:latin typeface="Times New Roman" pitchFamily="18" charset="0"/>
                          <a:ea typeface="Calibri"/>
                          <a:cs typeface="Times New Roman" pitchFamily="18" charset="0"/>
                        </a:rPr>
                        <a:t> </a:t>
                      </a:r>
                      <a:r>
                        <a:rPr lang="ru-RU" sz="2400" dirty="0" err="1">
                          <a:effectLst/>
                          <a:latin typeface="Times New Roman" pitchFamily="18" charset="0"/>
                          <a:ea typeface="Calibri"/>
                          <a:cs typeface="Times New Roman" pitchFamily="18" charset="0"/>
                        </a:rPr>
                        <a:t>бе</a:t>
                      </a:r>
                      <a:r>
                        <a:rPr lang="ru-RU" sz="2400" dirty="0">
                          <a:effectLst/>
                          <a:latin typeface="Times New Roman" pitchFamily="18" charset="0"/>
                          <a:ea typeface="Calibri"/>
                          <a:cs typeface="Times New Roman" pitchFamily="18" charset="0"/>
                        </a:rPr>
                        <a:t>?...</a:t>
                      </a:r>
                    </a:p>
                    <a:p>
                      <a:pPr algn="ctr">
                        <a:lnSpc>
                          <a:spcPct val="115000"/>
                        </a:lnSpc>
                        <a:spcAft>
                          <a:spcPts val="0"/>
                        </a:spcAft>
                      </a:pPr>
                      <a:r>
                        <a:rPr lang="kk-KZ" sz="2400" b="1" dirty="0">
                          <a:effectLst/>
                          <a:latin typeface="Times New Roman" pitchFamily="18" charset="0"/>
                          <a:ea typeface="Calibri"/>
                          <a:cs typeface="Times New Roman" pitchFamily="18" charset="0"/>
                        </a:rPr>
                        <a:t> </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solidFill>
                            <a:srgbClr val="000000"/>
                          </a:solidFill>
                          <a:effectLst/>
                          <a:latin typeface="Times New Roman" pitchFamily="18" charset="0"/>
                          <a:ea typeface="Calibri"/>
                          <a:cs typeface="Times New Roman" pitchFamily="18" charset="0"/>
                        </a:rPr>
                        <a:t>О, Жастық!</a:t>
                      </a:r>
                      <a:br>
                        <a:rPr lang="kk-KZ" sz="2400" dirty="0">
                          <a:solidFill>
                            <a:srgbClr val="000000"/>
                          </a:solidFill>
                          <a:effectLst/>
                          <a:latin typeface="Times New Roman" pitchFamily="18" charset="0"/>
                          <a:ea typeface="Calibri"/>
                          <a:cs typeface="Times New Roman" pitchFamily="18" charset="0"/>
                        </a:rPr>
                      </a:br>
                      <a:r>
                        <a:rPr lang="kk-KZ" sz="2400" dirty="0">
                          <a:solidFill>
                            <a:srgbClr val="000000"/>
                          </a:solidFill>
                          <a:effectLst/>
                          <a:latin typeface="Times New Roman" pitchFamily="18" charset="0"/>
                          <a:ea typeface="Calibri"/>
                          <a:cs typeface="Times New Roman" pitchFamily="18" charset="0"/>
                        </a:rPr>
                        <a:t>Сен өлгенде, мен өлемін,</a:t>
                      </a:r>
                      <a:br>
                        <a:rPr lang="kk-KZ" sz="2400" dirty="0">
                          <a:solidFill>
                            <a:srgbClr val="000000"/>
                          </a:solidFill>
                          <a:effectLst/>
                          <a:latin typeface="Times New Roman" pitchFamily="18" charset="0"/>
                          <a:ea typeface="Calibri"/>
                          <a:cs typeface="Times New Roman" pitchFamily="18" charset="0"/>
                        </a:rPr>
                      </a:br>
                      <a:r>
                        <a:rPr lang="kk-KZ" sz="2400" b="1" dirty="0">
                          <a:solidFill>
                            <a:srgbClr val="000000"/>
                          </a:solidFill>
                          <a:effectLst/>
                          <a:latin typeface="Times New Roman" pitchFamily="18" charset="0"/>
                          <a:ea typeface="Calibri"/>
                          <a:cs typeface="Times New Roman" pitchFamily="18" charset="0"/>
                        </a:rPr>
                        <a:t>Сенсіз </a:t>
                      </a:r>
                      <a:r>
                        <a:rPr lang="kk-KZ" sz="2400" dirty="0">
                          <a:solidFill>
                            <a:srgbClr val="000000"/>
                          </a:solidFill>
                          <a:effectLst/>
                          <a:latin typeface="Times New Roman" pitchFamily="18" charset="0"/>
                          <a:ea typeface="Calibri"/>
                          <a:cs typeface="Times New Roman" pitchFamily="18" charset="0"/>
                        </a:rPr>
                        <a:t>мен қиылған бір бөренемін.</a:t>
                      </a:r>
                      <a:br>
                        <a:rPr lang="kk-KZ" sz="2400" dirty="0">
                          <a:solidFill>
                            <a:srgbClr val="000000"/>
                          </a:solidFill>
                          <a:effectLst/>
                          <a:latin typeface="Times New Roman" pitchFamily="18" charset="0"/>
                          <a:ea typeface="Calibri"/>
                          <a:cs typeface="Times New Roman" pitchFamily="18" charset="0"/>
                        </a:rPr>
                      </a:br>
                      <a:r>
                        <a:rPr lang="ru-RU" sz="2400" dirty="0" err="1">
                          <a:solidFill>
                            <a:srgbClr val="000000"/>
                          </a:solidFill>
                          <a:effectLst/>
                          <a:latin typeface="Times New Roman" pitchFamily="18" charset="0"/>
                          <a:ea typeface="Calibri"/>
                          <a:cs typeface="Times New Roman" pitchFamily="18" charset="0"/>
                        </a:rPr>
                        <a:t>Көнеремін</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білемін</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көнеремін</a:t>
                      </a:r>
                      <a:r>
                        <a:rPr lang="ru-RU" sz="2400" dirty="0">
                          <a:solidFill>
                            <a:srgbClr val="000000"/>
                          </a:solidFill>
                          <a:effectLst/>
                          <a:latin typeface="Times New Roman" pitchFamily="18" charset="0"/>
                          <a:ea typeface="Calibri"/>
                          <a:cs typeface="Times New Roman" pitchFamily="18" charset="0"/>
                        </a:rPr>
                        <a:t>.</a:t>
                      </a:r>
                      <a:br>
                        <a:rPr lang="ru-RU" sz="2400" dirty="0">
                          <a:solidFill>
                            <a:srgbClr val="000000"/>
                          </a:solidFill>
                          <a:effectLst/>
                          <a:latin typeface="Times New Roman" pitchFamily="18" charset="0"/>
                          <a:ea typeface="Calibri"/>
                          <a:cs typeface="Times New Roman" pitchFamily="18" charset="0"/>
                        </a:rPr>
                      </a:br>
                      <a:r>
                        <a:rPr lang="ru-RU" sz="2400" dirty="0" err="1">
                          <a:solidFill>
                            <a:srgbClr val="000000"/>
                          </a:solidFill>
                          <a:effectLst/>
                          <a:latin typeface="Times New Roman" pitchFamily="18" charset="0"/>
                          <a:ea typeface="Calibri"/>
                          <a:cs typeface="Times New Roman" pitchFamily="18" charset="0"/>
                        </a:rPr>
                        <a:t>Көгере</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бер</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мәңгілік</a:t>
                      </a:r>
                      <a:r>
                        <a:rPr lang="ru-RU" sz="2400" dirty="0">
                          <a:solidFill>
                            <a:srgbClr val="000000"/>
                          </a:solidFill>
                          <a:effectLst/>
                          <a:latin typeface="Times New Roman" pitchFamily="18" charset="0"/>
                          <a:ea typeface="Calibri"/>
                          <a:cs typeface="Times New Roman" pitchFamily="18" charset="0"/>
                        </a:rPr>
                        <a:t> </a:t>
                      </a:r>
                      <a:r>
                        <a:rPr lang="ru-RU" sz="2400" b="1" dirty="0">
                          <a:solidFill>
                            <a:srgbClr val="000000"/>
                          </a:solidFill>
                          <a:effectLst/>
                          <a:latin typeface="Times New Roman" pitchFamily="18" charset="0"/>
                          <a:ea typeface="Calibri"/>
                          <a:cs typeface="Times New Roman" pitchFamily="18" charset="0"/>
                        </a:rPr>
                        <a:t>сен,</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өлеңім</a:t>
                      </a:r>
                      <a:r>
                        <a:rPr lang="ru-RU" sz="2400" dirty="0" smtClean="0">
                          <a:solidFill>
                            <a:srgbClr val="000000"/>
                          </a:solidFill>
                          <a:effectLst/>
                          <a:latin typeface="Times New Roman" pitchFamily="18" charset="0"/>
                          <a:ea typeface="Calibri"/>
                          <a:cs typeface="Times New Roman" pitchFamily="18" charset="0"/>
                        </a:rPr>
                        <a:t>!..</a:t>
                      </a:r>
                      <a:r>
                        <a:rPr lang="kk-KZ" sz="2400" b="1" dirty="0">
                          <a:effectLst/>
                          <a:latin typeface="Times New Roman" pitchFamily="18" charset="0"/>
                          <a:ea typeface="Calibri"/>
                          <a:cs typeface="Times New Roman" pitchFamily="18" charset="0"/>
                        </a:rPr>
                        <a:t> </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с двумя скругленными соседними углами 6"/>
          <p:cNvSpPr/>
          <p:nvPr/>
        </p:nvSpPr>
        <p:spPr>
          <a:xfrm>
            <a:off x="352427" y="166685"/>
            <a:ext cx="11553823" cy="1062040"/>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smtClean="0">
              <a:solidFill>
                <a:prstClr val="black"/>
              </a:solidFill>
              <a:latin typeface="Times New Roman" pitchFamily="18" charset="0"/>
              <a:cs typeface="Times New Roman" pitchFamily="18" charset="0"/>
            </a:endParaRPr>
          </a:p>
          <a:p>
            <a:pPr algn="ctr"/>
            <a:r>
              <a:rPr lang="kk-KZ" sz="2400" b="1" dirty="0" smtClean="0">
                <a:solidFill>
                  <a:prstClr val="black"/>
                </a:solidFill>
                <a:latin typeface="Times New Roman" panose="02020603050405020304" pitchFamily="18" charset="0"/>
                <a:cs typeface="Times New Roman" panose="02020603050405020304" pitchFamily="18" charset="0"/>
              </a:rPr>
              <a:t>3-тапсырма</a:t>
            </a:r>
            <a:r>
              <a:rPr lang="kk-KZ" sz="2400" b="1" dirty="0">
                <a:solidFill>
                  <a:prstClr val="black"/>
                </a:solidFill>
                <a:latin typeface="Times New Roman" panose="02020603050405020304" pitchFamily="18" charset="0"/>
                <a:cs typeface="Times New Roman" panose="02020603050405020304" pitchFamily="18" charset="0"/>
              </a:rPr>
              <a:t>.  Мұқағали Мақатаевтың өлең үзінділерінен қалып кеткен сөздерді    толықтырып, тиісті </a:t>
            </a:r>
            <a:r>
              <a:rPr lang="kk-KZ" sz="2400" b="1" dirty="0" smtClean="0">
                <a:solidFill>
                  <a:prstClr val="black"/>
                </a:solidFill>
                <a:latin typeface="Times New Roman" panose="02020603050405020304" pitchFamily="18" charset="0"/>
                <a:cs typeface="Times New Roman" panose="02020603050405020304" pitchFamily="18" charset="0"/>
              </a:rPr>
              <a:t>тыныс белгілерін </a:t>
            </a:r>
            <a:r>
              <a:rPr lang="kk-KZ" sz="2400" b="1" dirty="0">
                <a:solidFill>
                  <a:prstClr val="black"/>
                </a:solidFill>
                <a:latin typeface="Times New Roman" panose="02020603050405020304" pitchFamily="18" charset="0"/>
                <a:cs typeface="Times New Roman" panose="02020603050405020304" pitchFamily="18" charset="0"/>
              </a:rPr>
              <a:t>қойыңыз. </a:t>
            </a:r>
            <a:endParaRPr lang="ru-RU" sz="2400" dirty="0">
              <a:solidFill>
                <a:prstClr val="black"/>
              </a:solidFill>
            </a:endParaRPr>
          </a:p>
          <a:p>
            <a:pPr algn="ctr"/>
            <a:endParaRPr lang="ru-RU" dirty="0">
              <a:solidFill>
                <a:prstClr val="white"/>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045575968"/>
              </p:ext>
            </p:extLst>
          </p:nvPr>
        </p:nvGraphicFramePr>
        <p:xfrm>
          <a:off x="3028949" y="4352925"/>
          <a:ext cx="6800851" cy="546735"/>
        </p:xfrm>
        <a:graphic>
          <a:graphicData uri="http://schemas.openxmlformats.org/drawingml/2006/table">
            <a:tbl>
              <a:tblPr firstRow="1" firstCol="1" bandRow="1"/>
              <a:tblGrid>
                <a:gridCol w="6800851"/>
              </a:tblGrid>
              <a:tr h="546735">
                <a:tc>
                  <a:txBody>
                    <a:bodyPr/>
                    <a:lstStyle/>
                    <a:p>
                      <a:pPr algn="ctr">
                        <a:lnSpc>
                          <a:spcPct val="115000"/>
                        </a:lnSpc>
                        <a:spcAft>
                          <a:spcPts val="0"/>
                        </a:spcAft>
                      </a:pPr>
                      <a:r>
                        <a:rPr lang="kk-KZ" sz="2400" b="1" dirty="0">
                          <a:effectLst/>
                          <a:latin typeface="Times New Roman"/>
                          <a:ea typeface="Calibri"/>
                          <a:cs typeface="Times New Roman"/>
                        </a:rPr>
                        <a:t>Керекті сөздер: </a:t>
                      </a:r>
                      <a:r>
                        <a:rPr lang="kk-KZ" sz="2400" b="1" i="1" dirty="0" smtClean="0">
                          <a:effectLst/>
                          <a:latin typeface="Times New Roman"/>
                          <a:ea typeface="Calibri"/>
                          <a:cs typeface="Times New Roman"/>
                        </a:rPr>
                        <a:t>сен</a:t>
                      </a:r>
                      <a:r>
                        <a:rPr lang="kk-KZ" sz="2400" b="1" i="1" dirty="0">
                          <a:effectLst/>
                          <a:latin typeface="Times New Roman"/>
                          <a:ea typeface="Calibri"/>
                          <a:cs typeface="Times New Roman"/>
                        </a:rPr>
                        <a:t>, соны, бірі, сенсіз.</a:t>
                      </a:r>
                      <a:endParaRPr lang="ru-RU" sz="1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9" name="Блок-схема: подготовка 8"/>
          <p:cNvSpPr/>
          <p:nvPr/>
        </p:nvSpPr>
        <p:spPr>
          <a:xfrm>
            <a:off x="5591174" y="5362575"/>
            <a:ext cx="6486525" cy="1066800"/>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lvl="0" algn="ctr"/>
            <a:r>
              <a:rPr lang="kk-KZ" sz="2000" dirty="0" smtClean="0">
                <a:solidFill>
                  <a:prstClr val="black">
                    <a:lumMod val="85000"/>
                    <a:lumOff val="15000"/>
                  </a:prstClr>
                </a:solidFill>
                <a:latin typeface="Times New Roman" panose="02020603050405020304" pitchFamily="18" charset="0"/>
                <a:cs typeface="Times New Roman" panose="02020603050405020304" pitchFamily="18" charset="0"/>
              </a:rPr>
              <a:t>● Керекті сөздерді толықтырады;</a:t>
            </a:r>
          </a:p>
          <a:p>
            <a:pPr lvl="0" algn="ctr"/>
            <a:r>
              <a:rPr lang="kk-KZ" sz="2000" dirty="0" smtClean="0">
                <a:solidFill>
                  <a:prstClr val="black">
                    <a:lumMod val="85000"/>
                    <a:lumOff val="15000"/>
                  </a:prstClr>
                </a:solidFill>
                <a:latin typeface="Times New Roman" panose="02020603050405020304" pitchFamily="18" charset="0"/>
                <a:cs typeface="Times New Roman" panose="02020603050405020304" pitchFamily="18" charset="0"/>
              </a:rPr>
              <a:t>● Тиісті тыныс белгілерін қояды. </a:t>
            </a:r>
            <a:endParaRPr lang="ru-RU" sz="2000" dirty="0">
              <a:solidFill>
                <a:prstClr val="white"/>
              </a:solidFill>
            </a:endParaRPr>
          </a:p>
          <a:p>
            <a:pPr lvl="0" algn="ctr"/>
            <a:endParaRPr lang="ru-RU" dirty="0">
              <a:solidFill>
                <a:prstClr val="white"/>
              </a:solidFill>
            </a:endParaRPr>
          </a:p>
        </p:txBody>
      </p:sp>
    </p:spTree>
    <p:extLst>
      <p:ext uri="{BB962C8B-B14F-4D97-AF65-F5344CB8AC3E}">
        <p14:creationId xmlns:p14="http://schemas.microsoft.com/office/powerpoint/2010/main" val="26561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472" y="171450"/>
            <a:ext cx="11633812" cy="6784409"/>
          </a:xfrm>
        </p:spPr>
        <p:txBody>
          <a:bodyPr>
            <a:normAutofit/>
          </a:bodyPr>
          <a:lstStyle/>
          <a:p>
            <a:r>
              <a:rPr lang="kk-KZ" sz="2200" b="1" dirty="0" smtClean="0">
                <a:latin typeface="Times New Roman" panose="02020603050405020304" pitchFamily="18" charset="0"/>
                <a:cs typeface="Times New Roman" panose="02020603050405020304" pitchFamily="18" charset="0"/>
              </a:rPr>
              <a:t>          </a:t>
            </a:r>
            <a:br>
              <a:rPr lang="kk-KZ" sz="2200" b="1" dirty="0" smtClean="0">
                <a:latin typeface="Times New Roman" panose="02020603050405020304" pitchFamily="18" charset="0"/>
                <a:cs typeface="Times New Roman" panose="02020603050405020304" pitchFamily="18" charset="0"/>
              </a:rPr>
            </a:br>
            <a:r>
              <a:rPr lang="kk-KZ" sz="2200" b="1" dirty="0">
                <a:latin typeface="Times New Roman" panose="02020603050405020304" pitchFamily="18" charset="0"/>
                <a:cs typeface="Times New Roman" panose="02020603050405020304" pitchFamily="18" charset="0"/>
              </a:rPr>
              <a:t/>
            </a:r>
            <a:br>
              <a:rPr lang="kk-KZ" sz="2200" b="1" dirty="0">
                <a:latin typeface="Times New Roman" panose="02020603050405020304" pitchFamily="18" charset="0"/>
                <a:cs typeface="Times New Roman" panose="02020603050405020304" pitchFamily="18" charset="0"/>
              </a:rPr>
            </a:br>
            <a:r>
              <a:rPr lang="kk-KZ" sz="2200" b="1" dirty="0" smtClean="0">
                <a:latin typeface="Times New Roman" panose="02020603050405020304" pitchFamily="18" charset="0"/>
                <a:cs typeface="Times New Roman" panose="02020603050405020304" pitchFamily="18" charset="0"/>
              </a:rPr>
              <a:t/>
            </a:r>
            <a:br>
              <a:rPr lang="kk-KZ" sz="2200" b="1" dirty="0" smtClean="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
            </a:r>
            <a:br>
              <a:rPr lang="kk-KZ" sz="24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соседними углами 6"/>
          <p:cNvSpPr/>
          <p:nvPr/>
        </p:nvSpPr>
        <p:spPr>
          <a:xfrm>
            <a:off x="1819274" y="1257300"/>
            <a:ext cx="9429751" cy="3705225"/>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Қорытынды:</a:t>
            </a:r>
          </a:p>
          <a:p>
            <a:pPr algn="ctr"/>
            <a:endParaRPr lang="kk-KZ" sz="1600" dirty="0">
              <a:solidFill>
                <a:prstClr val="black"/>
              </a:solidFill>
              <a:latin typeface="Times New Roman" pitchFamily="18" charset="0"/>
              <a:cs typeface="Times New Roman" pitchFamily="18" charset="0"/>
            </a:endParaRPr>
          </a:p>
          <a:p>
            <a:pPr algn="ctr"/>
            <a:r>
              <a:rPr lang="kk-KZ" sz="2600" dirty="0" smtClean="0">
                <a:solidFill>
                  <a:prstClr val="black"/>
                </a:solidFill>
                <a:latin typeface="Times New Roman" pitchFamily="18" charset="0"/>
                <a:ea typeface="Calibri" panose="020F0502020204030204" pitchFamily="34" charset="0"/>
                <a:cs typeface="Times New Roman" pitchFamily="18" charset="0"/>
              </a:rPr>
              <a:t>● Сөйлем </a:t>
            </a:r>
            <a:r>
              <a:rPr lang="kk-KZ" sz="2600" dirty="0">
                <a:solidFill>
                  <a:prstClr val="black"/>
                </a:solidFill>
                <a:latin typeface="Times New Roman" pitchFamily="18" charset="0"/>
                <a:ea typeface="Calibri" panose="020F0502020204030204" pitchFamily="34" charset="0"/>
                <a:cs typeface="Times New Roman" pitchFamily="18" charset="0"/>
              </a:rPr>
              <a:t>соңында қабаттасып қойылатын тыныс </a:t>
            </a:r>
            <a:r>
              <a:rPr lang="kk-KZ" sz="2600" dirty="0" smtClean="0">
                <a:solidFill>
                  <a:prstClr val="black"/>
                </a:solidFill>
                <a:latin typeface="Times New Roman" pitchFamily="18" charset="0"/>
                <a:ea typeface="Calibri" panose="020F0502020204030204" pitchFamily="34" charset="0"/>
                <a:cs typeface="Times New Roman" pitchFamily="18" charset="0"/>
              </a:rPr>
              <a:t>белгілерімен таныстық;</a:t>
            </a:r>
            <a:endParaRPr lang="kk-KZ" sz="2600" dirty="0">
              <a:solidFill>
                <a:prstClr val="black"/>
              </a:solidFill>
              <a:latin typeface="Times New Roman" pitchFamily="18" charset="0"/>
              <a:ea typeface="Calibri" panose="020F0502020204030204" pitchFamily="34" charset="0"/>
              <a:cs typeface="Times New Roman" pitchFamily="18" charset="0"/>
            </a:endParaRPr>
          </a:p>
          <a:p>
            <a:pPr algn="ctr"/>
            <a:r>
              <a:rPr lang="kk-KZ" sz="2600" dirty="0">
                <a:solidFill>
                  <a:prstClr val="black"/>
                </a:solidFill>
                <a:latin typeface="Times New Roman" pitchFamily="18" charset="0"/>
                <a:ea typeface="Calibri" panose="020F0502020204030204" pitchFamily="34" charset="0"/>
                <a:cs typeface="Times New Roman" pitchFamily="18" charset="0"/>
              </a:rPr>
              <a:t>● </a:t>
            </a:r>
            <a:r>
              <a:rPr lang="kk-KZ" sz="2600" dirty="0">
                <a:solidFill>
                  <a:prstClr val="black"/>
                </a:solidFill>
                <a:latin typeface="Times New Roman" pitchFamily="18" charset="0"/>
                <a:cs typeface="Times New Roman" pitchFamily="18" charset="0"/>
              </a:rPr>
              <a:t>Тақырыпқа сай мәтін үзіндісін оқып, өз ой-пікіріңді жаздық;</a:t>
            </a:r>
          </a:p>
          <a:p>
            <a:pPr algn="ctr"/>
            <a:r>
              <a:rPr lang="kk-KZ" sz="2600" dirty="0">
                <a:solidFill>
                  <a:prstClr val="black"/>
                </a:solidFill>
                <a:latin typeface="Times New Roman" pitchFamily="18" charset="0"/>
                <a:ea typeface="Calibri" panose="020F0502020204030204" pitchFamily="34" charset="0"/>
                <a:cs typeface="Times New Roman" pitchFamily="18" charset="0"/>
              </a:rPr>
              <a:t>● </a:t>
            </a:r>
            <a:r>
              <a:rPr lang="kk-KZ" sz="2600" dirty="0" smtClean="0">
                <a:solidFill>
                  <a:prstClr val="black"/>
                </a:solidFill>
                <a:latin typeface="Times New Roman" pitchFamily="18" charset="0"/>
                <a:cs typeface="Times New Roman" pitchFamily="18" charset="0"/>
              </a:rPr>
              <a:t>Берілген сөйлемдердің </a:t>
            </a:r>
            <a:r>
              <a:rPr lang="kk-KZ" sz="2600" dirty="0">
                <a:solidFill>
                  <a:prstClr val="black"/>
                </a:solidFill>
                <a:latin typeface="Times New Roman" pitchFamily="18" charset="0"/>
                <a:cs typeface="Times New Roman" pitchFamily="18" charset="0"/>
              </a:rPr>
              <a:t>тыныс белгілерін </a:t>
            </a:r>
            <a:r>
              <a:rPr lang="kk-KZ" sz="2600" dirty="0" smtClean="0">
                <a:solidFill>
                  <a:prstClr val="black"/>
                </a:solidFill>
                <a:latin typeface="Times New Roman" pitchFamily="18" charset="0"/>
                <a:cs typeface="Times New Roman" pitchFamily="18" charset="0"/>
              </a:rPr>
              <a:t>сәйкестендірдік.</a:t>
            </a:r>
          </a:p>
          <a:p>
            <a:pPr algn="ctr"/>
            <a:endParaRPr lang="kk-KZ" sz="16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1138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0579" y="553792"/>
            <a:ext cx="10974034" cy="1094386"/>
          </a:xfrm>
        </p:spPr>
        <p:txBody>
          <a:bodyPr>
            <a:noAutofit/>
          </a:bodyPr>
          <a:lstStyle/>
          <a:p>
            <a:pPr algn="ctr"/>
            <a:r>
              <a:rPr lang="kk-KZ" sz="3600" b="1" dirty="0" smtClean="0">
                <a:latin typeface="Times New Roman" panose="02020603050405020304" pitchFamily="18" charset="0"/>
              </a:rPr>
              <a:t/>
            </a:r>
            <a:br>
              <a:rPr lang="kk-KZ" sz="3600" b="1" dirty="0" smtClean="0">
                <a:latin typeface="Times New Roman" panose="02020603050405020304" pitchFamily="18" charset="0"/>
              </a:rPr>
            </a:b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Вертикальный свиток 6"/>
          <p:cNvSpPr/>
          <p:nvPr/>
        </p:nvSpPr>
        <p:spPr>
          <a:xfrm>
            <a:off x="1847850" y="905156"/>
            <a:ext cx="7714792" cy="4276725"/>
          </a:xfrm>
          <a:prstGeom prst="vertic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sz="2400" b="1" dirty="0">
                <a:solidFill>
                  <a:prstClr val="black"/>
                </a:solidFill>
                <a:latin typeface="Times New Roman" pitchFamily="18" charset="0"/>
                <a:cs typeface="Times New Roman" pitchFamily="18" charset="0"/>
              </a:rPr>
              <a:t> </a:t>
            </a:r>
            <a:r>
              <a:rPr lang="kk-KZ" sz="2400" b="1" dirty="0" smtClean="0">
                <a:solidFill>
                  <a:prstClr val="black"/>
                </a:solidFill>
                <a:latin typeface="Times New Roman" pitchFamily="18" charset="0"/>
                <a:cs typeface="Times New Roman" pitchFamily="18" charset="0"/>
              </a:rPr>
              <a:t>  	      </a:t>
            </a:r>
          </a:p>
          <a:p>
            <a:pPr lvl="0"/>
            <a:endParaRPr lang="kk-KZ" sz="2400" b="1" dirty="0">
              <a:solidFill>
                <a:prstClr val="black"/>
              </a:solidFill>
              <a:latin typeface="Times New Roman" pitchFamily="18" charset="0"/>
              <a:cs typeface="Times New Roman" pitchFamily="18" charset="0"/>
            </a:endParaRPr>
          </a:p>
          <a:p>
            <a:pPr lvl="0"/>
            <a:r>
              <a:rPr lang="kk-KZ" sz="2400" b="1" dirty="0">
                <a:solidFill>
                  <a:prstClr val="black"/>
                </a:solidFill>
                <a:latin typeface="Times New Roman" pitchFamily="18" charset="0"/>
                <a:cs typeface="Times New Roman" pitchFamily="18" charset="0"/>
              </a:rPr>
              <a:t> </a:t>
            </a:r>
            <a:r>
              <a:rPr lang="kk-KZ" sz="2400" b="1" dirty="0" smtClean="0">
                <a:solidFill>
                  <a:prstClr val="black"/>
                </a:solidFill>
                <a:latin typeface="Times New Roman" pitchFamily="18" charset="0"/>
                <a:cs typeface="Times New Roman" pitchFamily="18" charset="0"/>
              </a:rPr>
              <a:t>                      </a:t>
            </a:r>
          </a:p>
          <a:p>
            <a:pPr lvl="0"/>
            <a:endParaRPr lang="kk-KZ" sz="2400" b="1" dirty="0">
              <a:solidFill>
                <a:prstClr val="black"/>
              </a:solidFill>
              <a:latin typeface="Times New Roman" pitchFamily="18" charset="0"/>
              <a:cs typeface="Times New Roman" pitchFamily="18" charset="0"/>
            </a:endParaRPr>
          </a:p>
          <a:p>
            <a:pPr lvl="0"/>
            <a:endParaRPr lang="kk-KZ" sz="2400" b="1" dirty="0" smtClean="0">
              <a:solidFill>
                <a:prstClr val="black"/>
              </a:solidFill>
              <a:latin typeface="Times New Roman" pitchFamily="18" charset="0"/>
              <a:cs typeface="Times New Roman" pitchFamily="18" charset="0"/>
            </a:endParaRPr>
          </a:p>
          <a:p>
            <a:pPr lvl="0"/>
            <a:r>
              <a:rPr lang="kk-KZ" sz="2400" b="1" dirty="0" smtClean="0">
                <a:solidFill>
                  <a:prstClr val="black"/>
                </a:solidFill>
                <a:latin typeface="Times New Roman" pitchFamily="18" charset="0"/>
                <a:cs typeface="Times New Roman" pitchFamily="18" charset="0"/>
              </a:rPr>
              <a:t>                     </a:t>
            </a:r>
          </a:p>
          <a:p>
            <a:pPr lvl="0"/>
            <a:r>
              <a:rPr lang="kk-KZ" sz="2400" b="1" dirty="0">
                <a:solidFill>
                  <a:prstClr val="black"/>
                </a:solidFill>
                <a:latin typeface="Times New Roman" pitchFamily="18" charset="0"/>
                <a:cs typeface="Times New Roman" pitchFamily="18" charset="0"/>
              </a:rPr>
              <a:t> </a:t>
            </a:r>
            <a:r>
              <a:rPr lang="kk-KZ" sz="2400" b="1" dirty="0" smtClean="0">
                <a:solidFill>
                  <a:prstClr val="black"/>
                </a:solidFill>
                <a:latin typeface="Times New Roman" pitchFamily="18" charset="0"/>
                <a:cs typeface="Times New Roman" pitchFamily="18" charset="0"/>
              </a:rPr>
              <a:t>                        Қосымша тапсырма</a:t>
            </a:r>
          </a:p>
          <a:p>
            <a:pPr lvl="0"/>
            <a:endParaRPr lang="kk-KZ" sz="2400" b="1" dirty="0">
              <a:solidFill>
                <a:prstClr val="black"/>
              </a:solidFill>
              <a:latin typeface="Times New Roman" pitchFamily="18" charset="0"/>
              <a:cs typeface="Times New Roman" pitchFamily="18" charset="0"/>
            </a:endParaRPr>
          </a:p>
          <a:p>
            <a:pPr lvl="0" algn="just"/>
            <a:r>
              <a:rPr lang="kk-KZ" sz="2400" b="1" dirty="0">
                <a:solidFill>
                  <a:prstClr val="black"/>
                </a:solidFill>
                <a:latin typeface="Times New Roman" pitchFamily="18" charset="0"/>
                <a:cs typeface="Times New Roman" pitchFamily="18" charset="0"/>
              </a:rPr>
              <a:t>	</a:t>
            </a:r>
            <a:r>
              <a:rPr lang="kk-KZ" sz="2400" dirty="0" smtClean="0">
                <a:solidFill>
                  <a:prstClr val="black"/>
                </a:solidFill>
                <a:latin typeface="Times New Roman" pitchFamily="18" charset="0"/>
                <a:cs typeface="Times New Roman" pitchFamily="18" charset="0"/>
              </a:rPr>
              <a:t>Берілген сөздерді пайдалана отырып, қабаттасып қойылатын тыныс белгілері қатысқан сөйлемдер құрастырыңыз. </a:t>
            </a:r>
          </a:p>
          <a:p>
            <a:pPr lvl="0" algn="just"/>
            <a:endParaRPr lang="kk-KZ" sz="2400" dirty="0">
              <a:solidFill>
                <a:prstClr val="black"/>
              </a:solidFill>
              <a:latin typeface="Times New Roman" pitchFamily="18" charset="0"/>
              <a:cs typeface="Times New Roman" pitchFamily="18" charset="0"/>
            </a:endParaRPr>
          </a:p>
          <a:p>
            <a:pPr lvl="0" algn="just"/>
            <a:r>
              <a:rPr lang="kk-KZ" sz="2400" b="1" i="1" dirty="0" smtClean="0">
                <a:solidFill>
                  <a:prstClr val="black"/>
                </a:solidFill>
                <a:latin typeface="Times New Roman" pitchFamily="18" charset="0"/>
                <a:cs typeface="Times New Roman" pitchFamily="18" charset="0"/>
              </a:rPr>
              <a:t>Қазақстан, </a:t>
            </a:r>
            <a:r>
              <a:rPr lang="kk-KZ" sz="2400" b="1" i="1" dirty="0">
                <a:solidFill>
                  <a:prstClr val="black"/>
                </a:solidFill>
                <a:latin typeface="Times New Roman" pitchFamily="18" charset="0"/>
                <a:cs typeface="Times New Roman" pitchFamily="18" charset="0"/>
              </a:rPr>
              <a:t>т</a:t>
            </a:r>
            <a:r>
              <a:rPr lang="kk-KZ" sz="2400" b="1" i="1" dirty="0" smtClean="0">
                <a:solidFill>
                  <a:prstClr val="black"/>
                </a:solidFill>
                <a:latin typeface="Times New Roman" pitchFamily="18" charset="0"/>
                <a:cs typeface="Times New Roman" pitchFamily="18" charset="0"/>
              </a:rPr>
              <a:t>уған жер, туристер, тарих, болашақ, туризм, экотуризм. </a:t>
            </a:r>
          </a:p>
          <a:p>
            <a:pPr lvl="0" algn="just"/>
            <a:endParaRPr lang="kk-KZ" sz="2400" b="1" i="1" dirty="0">
              <a:solidFill>
                <a:prstClr val="black"/>
              </a:solidFill>
              <a:latin typeface="Times New Roman" pitchFamily="18" charset="0"/>
              <a:cs typeface="Times New Roman" pitchFamily="18" charset="0"/>
            </a:endParaRPr>
          </a:p>
          <a:p>
            <a:pPr lvl="0" algn="just"/>
            <a:endParaRPr lang="kk-KZ" sz="2400" b="1" i="1" dirty="0" smtClean="0">
              <a:solidFill>
                <a:prstClr val="black"/>
              </a:solidFill>
              <a:latin typeface="Times New Roman" pitchFamily="18" charset="0"/>
              <a:cs typeface="Times New Roman" pitchFamily="18" charset="0"/>
            </a:endParaRPr>
          </a:p>
          <a:p>
            <a:pPr lvl="0" algn="just"/>
            <a:endParaRPr lang="kk-KZ" sz="2400" dirty="0" smtClean="0">
              <a:solidFill>
                <a:prstClr val="black"/>
              </a:solidFill>
              <a:latin typeface="Times New Roman" pitchFamily="18" charset="0"/>
              <a:cs typeface="Times New Roman" pitchFamily="18" charset="0"/>
            </a:endParaRPr>
          </a:p>
          <a:p>
            <a:pPr lvl="0" algn="just"/>
            <a:endParaRPr lang="kk-KZ" sz="2400" dirty="0" smtClean="0">
              <a:solidFill>
                <a:prstClr val="black"/>
              </a:solidFill>
              <a:latin typeface="Times New Roman" pitchFamily="18" charset="0"/>
              <a:cs typeface="Times New Roman" pitchFamily="18" charset="0"/>
            </a:endParaRPr>
          </a:p>
          <a:p>
            <a:pPr lvl="0" algn="just"/>
            <a:endParaRPr lang="kk-KZ" sz="2400" dirty="0">
              <a:solidFill>
                <a:prstClr val="black"/>
              </a:solidFill>
              <a:latin typeface="Times New Roman" pitchFamily="18" charset="0"/>
              <a:cs typeface="Times New Roman" pitchFamily="18" charset="0"/>
            </a:endParaRPr>
          </a:p>
          <a:p>
            <a:pPr lvl="0" algn="just"/>
            <a:endParaRPr lang="kk-KZ" sz="2400" dirty="0" smtClean="0">
              <a:solidFill>
                <a:prstClr val="black"/>
              </a:solidFill>
              <a:latin typeface="Times New Roman" pitchFamily="18" charset="0"/>
              <a:cs typeface="Times New Roman" pitchFamily="18" charset="0"/>
            </a:endParaRPr>
          </a:p>
          <a:p>
            <a:pPr lvl="0" algn="just"/>
            <a:endParaRPr lang="kk-KZ" sz="2400" dirty="0">
              <a:solidFill>
                <a:prstClr val="black"/>
              </a:solidFill>
              <a:latin typeface="Times New Roman" pitchFamily="18" charset="0"/>
              <a:cs typeface="Times New Roman" pitchFamily="18" charset="0"/>
            </a:endParaRPr>
          </a:p>
          <a:p>
            <a:pPr lvl="0" algn="just"/>
            <a:endParaRPr lang="kk-KZ" sz="2400" dirty="0" smtClean="0">
              <a:solidFill>
                <a:prstClr val="black"/>
              </a:solidFill>
              <a:latin typeface="Times New Roman" pitchFamily="18" charset="0"/>
              <a:cs typeface="Times New Roman" pitchFamily="18" charset="0"/>
            </a:endParaRPr>
          </a:p>
          <a:p>
            <a:pPr lvl="0" algn="just"/>
            <a:endParaRPr lang="kk-KZ" sz="2400" dirty="0">
              <a:solidFill>
                <a:prstClr val="black"/>
              </a:solidFill>
              <a:latin typeface="Times New Roman" pitchFamily="18" charset="0"/>
              <a:cs typeface="Times New Roman" pitchFamily="18" charset="0"/>
            </a:endParaRPr>
          </a:p>
          <a:p>
            <a:pPr lvl="0" algn="just"/>
            <a:endParaRPr lang="kk-KZ" sz="2400" dirty="0">
              <a:solidFill>
                <a:prstClr val="black"/>
              </a:solidFill>
              <a:latin typeface="Times New Roman" pitchFamily="18" charset="0"/>
              <a:cs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042" y="3792200"/>
            <a:ext cx="2293042" cy="2779362"/>
          </a:xfrm>
          <a:prstGeom prst="rect">
            <a:avLst/>
          </a:prstGeom>
        </p:spPr>
      </p:pic>
    </p:spTree>
    <p:extLst>
      <p:ext uri="{BB962C8B-B14F-4D97-AF65-F5344CB8AC3E}">
        <p14:creationId xmlns:p14="http://schemas.microsoft.com/office/powerpoint/2010/main" val="7031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30496" y="590550"/>
            <a:ext cx="10275754" cy="5740507"/>
          </a:xfrm>
        </p:spPr>
        <p:txBody>
          <a:bodyPr>
            <a:normAutofit fontScale="92500"/>
          </a:bodyPr>
          <a:lstStyle/>
          <a:p>
            <a:pPr lvl="0" algn="ctr"/>
            <a:r>
              <a:rPr lang="kk-KZ" sz="2800" b="1" dirty="0" smtClean="0">
                <a:solidFill>
                  <a:schemeClr val="tx1"/>
                </a:solidFill>
                <a:latin typeface="Times New Roman" pitchFamily="18" charset="0"/>
                <a:ea typeface="Calibri" panose="020F0502020204030204" pitchFamily="34" charset="0"/>
                <a:cs typeface="Times New Roman" pitchFamily="18" charset="0"/>
              </a:rPr>
              <a:t>Оқу мақсаты:</a:t>
            </a:r>
            <a:r>
              <a:rPr lang="kk-KZ" sz="2800" dirty="0" smtClean="0">
                <a:solidFill>
                  <a:schemeClr val="tx1"/>
                </a:solidFill>
                <a:latin typeface="Times New Roman" pitchFamily="18" charset="0"/>
                <a:ea typeface="Calibri" panose="020F0502020204030204" pitchFamily="34" charset="0"/>
                <a:cs typeface="Times New Roman" pitchFamily="18" charset="0"/>
              </a:rPr>
              <a:t> </a:t>
            </a:r>
            <a:r>
              <a:rPr lang="kk-KZ" sz="2800" dirty="0">
                <a:solidFill>
                  <a:schemeClr val="tx1"/>
                </a:solidFill>
                <a:latin typeface="Times New Roman" pitchFamily="18" charset="0"/>
                <a:ea typeface="Calibri" panose="020F0502020204030204" pitchFamily="34" charset="0"/>
                <a:cs typeface="Times New Roman" pitchFamily="18" charset="0"/>
              </a:rPr>
              <a:t>8.1.1.1 мәтіннен алынған дәйексөздерге, үзінділерге сүйене отырып, көтерілетін мәселені болжау; </a:t>
            </a:r>
          </a:p>
          <a:p>
            <a:pPr lvl="0" algn="ctr"/>
            <a:r>
              <a:rPr lang="kk-KZ" sz="2800" dirty="0">
                <a:solidFill>
                  <a:schemeClr val="tx1"/>
                </a:solidFill>
                <a:latin typeface="Times New Roman" pitchFamily="18" charset="0"/>
                <a:ea typeface="Calibri" panose="020F0502020204030204" pitchFamily="34" charset="0"/>
                <a:cs typeface="Times New Roman" pitchFamily="18" charset="0"/>
              </a:rPr>
              <a:t>8.4.5.1 сөйлем соңында қабаттасып қойылатын тыныс белгілерін дұрыс қолдану</a:t>
            </a:r>
            <a:r>
              <a:rPr lang="kk-KZ" sz="2800" dirty="0" smtClean="0">
                <a:solidFill>
                  <a:schemeClr val="tx1"/>
                </a:solidFill>
                <a:latin typeface="Times New Roman" pitchFamily="18" charset="0"/>
                <a:ea typeface="Calibri" panose="020F0502020204030204" pitchFamily="34" charset="0"/>
                <a:cs typeface="Times New Roman" pitchFamily="18" charset="0"/>
              </a:rPr>
              <a:t>.</a:t>
            </a:r>
          </a:p>
          <a:p>
            <a:pPr lvl="0" algn="ctr"/>
            <a:r>
              <a:rPr lang="kk-KZ" sz="2800" b="1" dirty="0" smtClean="0">
                <a:solidFill>
                  <a:schemeClr val="tx1"/>
                </a:solidFill>
                <a:latin typeface="Times New Roman" pitchFamily="18" charset="0"/>
                <a:ea typeface="Calibri" panose="020F0502020204030204" pitchFamily="34" charset="0"/>
                <a:cs typeface="Times New Roman" pitchFamily="18" charset="0"/>
              </a:rPr>
              <a:t>	Сабақ </a:t>
            </a:r>
            <a:r>
              <a:rPr lang="kk-KZ" sz="2800" b="1" dirty="0">
                <a:solidFill>
                  <a:schemeClr val="tx1"/>
                </a:solidFill>
                <a:latin typeface="Times New Roman" pitchFamily="18" charset="0"/>
                <a:ea typeface="Calibri" panose="020F0502020204030204" pitchFamily="34" charset="0"/>
                <a:cs typeface="Times New Roman" pitchFamily="18" charset="0"/>
              </a:rPr>
              <a:t>мақсаты: </a:t>
            </a:r>
            <a:r>
              <a:rPr lang="kk-KZ" sz="2800" dirty="0" smtClean="0">
                <a:solidFill>
                  <a:schemeClr val="tx1"/>
                </a:solidFill>
                <a:latin typeface="Times New Roman" pitchFamily="18" charset="0"/>
                <a:ea typeface="Calibri" panose="020F0502020204030204" pitchFamily="34" charset="0"/>
                <a:cs typeface="Times New Roman" pitchFamily="18" charset="0"/>
              </a:rPr>
              <a:t>Мәтіннен </a:t>
            </a:r>
            <a:r>
              <a:rPr lang="kk-KZ" sz="2800" dirty="0">
                <a:solidFill>
                  <a:schemeClr val="tx1"/>
                </a:solidFill>
                <a:latin typeface="Times New Roman" pitchFamily="18" charset="0"/>
                <a:ea typeface="Calibri" panose="020F0502020204030204" pitchFamily="34" charset="0"/>
                <a:cs typeface="Times New Roman" pitchFamily="18" charset="0"/>
              </a:rPr>
              <a:t>алынған дәйексөздерге, үзінділерге сүйене отырып, көтерілетін мәселені </a:t>
            </a:r>
            <a:r>
              <a:rPr lang="kk-KZ" sz="2800" dirty="0" smtClean="0">
                <a:solidFill>
                  <a:schemeClr val="tx1"/>
                </a:solidFill>
                <a:latin typeface="Times New Roman" pitchFamily="18" charset="0"/>
                <a:ea typeface="Calibri" panose="020F0502020204030204" pitchFamily="34" charset="0"/>
                <a:cs typeface="Times New Roman" pitchFamily="18" charset="0"/>
              </a:rPr>
              <a:t>анықтайды;</a:t>
            </a:r>
          </a:p>
          <a:p>
            <a:pPr lvl="0" algn="ctr"/>
            <a:r>
              <a:rPr lang="kk-KZ" sz="2800" dirty="0" smtClean="0">
                <a:solidFill>
                  <a:schemeClr val="tx1"/>
                </a:solidFill>
                <a:latin typeface="Times New Roman" pitchFamily="18" charset="0"/>
                <a:ea typeface="Calibri" panose="020F0502020204030204" pitchFamily="34" charset="0"/>
                <a:cs typeface="Times New Roman" pitchFamily="18" charset="0"/>
              </a:rPr>
              <a:t>Сөйлем </a:t>
            </a:r>
            <a:r>
              <a:rPr lang="kk-KZ" sz="2800" dirty="0">
                <a:solidFill>
                  <a:schemeClr val="tx1"/>
                </a:solidFill>
                <a:latin typeface="Times New Roman" pitchFamily="18" charset="0"/>
                <a:ea typeface="Calibri" panose="020F0502020204030204" pitchFamily="34" charset="0"/>
                <a:cs typeface="Times New Roman" pitchFamily="18" charset="0"/>
              </a:rPr>
              <a:t>соңында қабаттасып қойылатын тыныс белгілерін дұрыс </a:t>
            </a:r>
            <a:r>
              <a:rPr lang="kk-KZ" sz="2800" dirty="0" smtClean="0">
                <a:solidFill>
                  <a:schemeClr val="tx1"/>
                </a:solidFill>
                <a:latin typeface="Times New Roman" pitchFamily="18" charset="0"/>
                <a:ea typeface="Calibri" panose="020F0502020204030204" pitchFamily="34" charset="0"/>
                <a:cs typeface="Times New Roman" pitchFamily="18" charset="0"/>
              </a:rPr>
              <a:t>қолданады. </a:t>
            </a:r>
          </a:p>
          <a:p>
            <a:pPr lvl="0" algn="ctr"/>
            <a:endParaRPr lang="kk-KZ" sz="2800" b="1" dirty="0" smtClean="0">
              <a:solidFill>
                <a:schemeClr val="tx1"/>
              </a:solidFill>
              <a:latin typeface="Times New Roman" pitchFamily="18" charset="0"/>
              <a:ea typeface="Calibri" panose="020F0502020204030204" pitchFamily="34" charset="0"/>
              <a:cs typeface="Times New Roman" pitchFamily="18" charset="0"/>
            </a:endParaRPr>
          </a:p>
          <a:p>
            <a:pPr lvl="0" algn="ctr"/>
            <a:r>
              <a:rPr lang="kk-KZ" sz="2800" b="1" dirty="0" smtClean="0">
                <a:solidFill>
                  <a:schemeClr val="tx1"/>
                </a:solidFill>
                <a:latin typeface="Times New Roman" pitchFamily="18" charset="0"/>
                <a:ea typeface="Calibri" panose="020F0502020204030204" pitchFamily="34" charset="0"/>
                <a:cs typeface="Times New Roman" pitchFamily="18" charset="0"/>
              </a:rPr>
              <a:t>Бағалау критерийі:</a:t>
            </a:r>
          </a:p>
          <a:p>
            <a:pPr lvl="0" algn="ctr" defTabSz="914400">
              <a:spcBef>
                <a:spcPts val="0"/>
              </a:spcBef>
              <a:buClrTx/>
            </a:pPr>
            <a:r>
              <a:rPr lang="kk-KZ" sz="3200" dirty="0" smtClean="0">
                <a:solidFill>
                  <a:prstClr val="black"/>
                </a:solidFill>
                <a:latin typeface="Times New Roman" pitchFamily="18" charset="0"/>
                <a:ea typeface="Calibri" panose="020F0502020204030204" pitchFamily="34" charset="0"/>
                <a:cs typeface="Times New Roman" pitchFamily="18" charset="0"/>
              </a:rPr>
              <a:t>● </a:t>
            </a:r>
            <a:r>
              <a:rPr lang="kk-KZ" sz="2400" dirty="0">
                <a:solidFill>
                  <a:prstClr val="black"/>
                </a:solidFill>
                <a:latin typeface="Times New Roman" pitchFamily="18" charset="0"/>
                <a:cs typeface="Times New Roman" pitchFamily="18" charset="0"/>
              </a:rPr>
              <a:t>Мәтін </a:t>
            </a:r>
            <a:r>
              <a:rPr lang="kk-KZ" sz="2400" dirty="0" smtClean="0">
                <a:solidFill>
                  <a:prstClr val="black"/>
                </a:solidFill>
                <a:latin typeface="Times New Roman" pitchFamily="18" charset="0"/>
                <a:cs typeface="Times New Roman" pitchFamily="18" charset="0"/>
              </a:rPr>
              <a:t>үзіндісіне сүйеніп, </a:t>
            </a:r>
            <a:r>
              <a:rPr lang="kk-KZ" sz="2400" dirty="0">
                <a:solidFill>
                  <a:prstClr val="black"/>
                </a:solidFill>
                <a:latin typeface="Times New Roman" pitchFamily="18" charset="0"/>
                <a:cs typeface="Times New Roman" pitchFamily="18" charset="0"/>
              </a:rPr>
              <a:t>ой-пікірін </a:t>
            </a:r>
            <a:r>
              <a:rPr lang="kk-KZ" sz="2400" dirty="0" smtClean="0">
                <a:solidFill>
                  <a:prstClr val="black"/>
                </a:solidFill>
                <a:latin typeface="Times New Roman" pitchFamily="18" charset="0"/>
                <a:cs typeface="Times New Roman" pitchFamily="18" charset="0"/>
              </a:rPr>
              <a:t>жаза алады;</a:t>
            </a:r>
            <a:endParaRPr lang="kk-KZ" sz="2000" dirty="0">
              <a:solidFill>
                <a:prstClr val="white"/>
              </a:solidFill>
            </a:endParaRPr>
          </a:p>
          <a:p>
            <a:pPr lvl="0" algn="ctr" defTabSz="914400">
              <a:spcBef>
                <a:spcPts val="0"/>
              </a:spcBef>
              <a:buClrTx/>
            </a:pPr>
            <a:r>
              <a:rPr lang="kk-KZ" sz="3200" dirty="0">
                <a:solidFill>
                  <a:prstClr val="black"/>
                </a:solidFill>
                <a:latin typeface="Times New Roman" pitchFamily="18" charset="0"/>
                <a:ea typeface="Calibri" panose="020F0502020204030204" pitchFamily="34" charset="0"/>
                <a:cs typeface="Times New Roman" pitchFamily="18" charset="0"/>
              </a:rPr>
              <a:t>● </a:t>
            </a:r>
            <a:r>
              <a:rPr lang="kk-KZ" sz="2400" dirty="0" smtClean="0">
                <a:solidFill>
                  <a:prstClr val="black"/>
                </a:solidFill>
                <a:latin typeface="Times New Roman" pitchFamily="18" charset="0"/>
                <a:cs typeface="Times New Roman" pitchFamily="18" charset="0"/>
              </a:rPr>
              <a:t>Сөйлем соңына қабаттасып қойылатын </a:t>
            </a:r>
            <a:r>
              <a:rPr lang="kk-KZ" sz="2400" dirty="0">
                <a:solidFill>
                  <a:prstClr val="black"/>
                </a:solidFill>
                <a:latin typeface="Times New Roman" pitchFamily="18" charset="0"/>
                <a:cs typeface="Times New Roman" pitchFamily="18" charset="0"/>
              </a:rPr>
              <a:t>тыныс </a:t>
            </a:r>
            <a:r>
              <a:rPr lang="kk-KZ" sz="2400" dirty="0" smtClean="0">
                <a:solidFill>
                  <a:prstClr val="black"/>
                </a:solidFill>
                <a:latin typeface="Times New Roman" pitchFamily="18" charset="0"/>
                <a:cs typeface="Times New Roman" pitchFamily="18" charset="0"/>
              </a:rPr>
              <a:t>белгілеріндұрыс қолдана алады.</a:t>
            </a:r>
            <a:endParaRPr lang="kk-KZ" sz="2400" dirty="0">
              <a:solidFill>
                <a:prstClr val="black"/>
              </a:solidFill>
              <a:latin typeface="Times New Roman" pitchFamily="18" charset="0"/>
              <a:cs typeface="Times New Roman" pitchFamily="18" charset="0"/>
            </a:endParaRPr>
          </a:p>
          <a:p>
            <a:pPr lvl="0" algn="ctr"/>
            <a:endParaRPr lang="kk-KZ" sz="2800" dirty="0" smtClean="0">
              <a:solidFill>
                <a:prstClr val="black"/>
              </a:solidFill>
              <a:latin typeface="Times New Roman" pitchFamily="18" charset="0"/>
              <a:ea typeface="Calibri" panose="020F0502020204030204" pitchFamily="34" charset="0"/>
              <a:cs typeface="Times New Roman" pitchFamily="18" charset="0"/>
            </a:endParaRPr>
          </a:p>
          <a:p>
            <a:pPr lvl="0" algn="ctr"/>
            <a:endParaRPr lang="ru-RU" sz="2400" dirty="0">
              <a:solidFill>
                <a:schemeClr val="tx1"/>
              </a:solidFill>
              <a:latin typeface="Times New Roman" pitchFamily="18" charset="0"/>
              <a:ea typeface="Calibri" panose="020F0502020204030204" pitchFamily="34" charset="0"/>
              <a:cs typeface="Times New Roman" pitchFamily="18" charset="0"/>
            </a:endParaRPr>
          </a:p>
          <a:p>
            <a:endParaRPr lang="ru-RU" dirty="0"/>
          </a:p>
        </p:txBody>
      </p:sp>
      <p:pic>
        <p:nvPicPr>
          <p:cNvPr id="4" name="Объект 3" descr="http://martebe.kz/wp-content/uploads/2017/04/image2.pn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92114" y="213444"/>
            <a:ext cx="1242218" cy="14526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019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3">
                                            <p:txEl>
                                              <p:pRg st="3" end="3"/>
                                            </p:txEl>
                                          </p:spTgt>
                                        </p:tgtEl>
                                        <p:attrNameLst>
                                          <p:attrName>r</p:attrName>
                                        </p:attrNameLst>
                                      </p:cBhvr>
                                    </p:animRot>
                                    <p:animRot by="-240000">
                                      <p:cBhvr>
                                        <p:cTn id="29" dur="200" fill="hold">
                                          <p:stCondLst>
                                            <p:cond delay="200"/>
                                          </p:stCondLst>
                                        </p:cTn>
                                        <p:tgtEl>
                                          <p:spTgt spid="3">
                                            <p:txEl>
                                              <p:pRg st="3" end="3"/>
                                            </p:txEl>
                                          </p:spTgt>
                                        </p:tgtEl>
                                        <p:attrNameLst>
                                          <p:attrName>r</p:attrName>
                                        </p:attrNameLst>
                                      </p:cBhvr>
                                    </p:animRot>
                                    <p:animRot by="240000">
                                      <p:cBhvr>
                                        <p:cTn id="30" dur="200" fill="hold">
                                          <p:stCondLst>
                                            <p:cond delay="400"/>
                                          </p:stCondLst>
                                        </p:cTn>
                                        <p:tgtEl>
                                          <p:spTgt spid="3">
                                            <p:txEl>
                                              <p:pRg st="3" end="3"/>
                                            </p:txEl>
                                          </p:spTgt>
                                        </p:tgtEl>
                                        <p:attrNameLst>
                                          <p:attrName>r</p:attrName>
                                        </p:attrNameLst>
                                      </p:cBhvr>
                                    </p:animRot>
                                    <p:animRot by="-240000">
                                      <p:cBhvr>
                                        <p:cTn id="31" dur="200" fill="hold">
                                          <p:stCondLst>
                                            <p:cond delay="600"/>
                                          </p:stCondLst>
                                        </p:cTn>
                                        <p:tgtEl>
                                          <p:spTgt spid="3">
                                            <p:txEl>
                                              <p:pRg st="3" end="3"/>
                                            </p:txEl>
                                          </p:spTgt>
                                        </p:tgtEl>
                                        <p:attrNameLst>
                                          <p:attrName>r</p:attrName>
                                        </p:attrNameLst>
                                      </p:cBhvr>
                                    </p:animRot>
                                    <p:animRot by="120000">
                                      <p:cBhvr>
                                        <p:cTn id="32" dur="200" fill="hold">
                                          <p:stCondLst>
                                            <p:cond delay="800"/>
                                          </p:stCondLst>
                                        </p:cTn>
                                        <p:tgtEl>
                                          <p:spTgt spid="3">
                                            <p:txEl>
                                              <p:pRg st="3" end="3"/>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3">
                                            <p:txEl>
                                              <p:pRg st="5" end="5"/>
                                            </p:txEl>
                                          </p:spTgt>
                                        </p:tgtEl>
                                        <p:attrNameLst>
                                          <p:attrName>r</p:attrName>
                                        </p:attrNameLst>
                                      </p:cBhvr>
                                    </p:animRot>
                                    <p:animRot by="-240000">
                                      <p:cBhvr>
                                        <p:cTn id="37" dur="200" fill="hold">
                                          <p:stCondLst>
                                            <p:cond delay="200"/>
                                          </p:stCondLst>
                                        </p:cTn>
                                        <p:tgtEl>
                                          <p:spTgt spid="3">
                                            <p:txEl>
                                              <p:pRg st="5" end="5"/>
                                            </p:txEl>
                                          </p:spTgt>
                                        </p:tgtEl>
                                        <p:attrNameLst>
                                          <p:attrName>r</p:attrName>
                                        </p:attrNameLst>
                                      </p:cBhvr>
                                    </p:animRot>
                                    <p:animRot by="240000">
                                      <p:cBhvr>
                                        <p:cTn id="38" dur="200" fill="hold">
                                          <p:stCondLst>
                                            <p:cond delay="400"/>
                                          </p:stCondLst>
                                        </p:cTn>
                                        <p:tgtEl>
                                          <p:spTgt spid="3">
                                            <p:txEl>
                                              <p:pRg st="5" end="5"/>
                                            </p:txEl>
                                          </p:spTgt>
                                        </p:tgtEl>
                                        <p:attrNameLst>
                                          <p:attrName>r</p:attrName>
                                        </p:attrNameLst>
                                      </p:cBhvr>
                                    </p:animRot>
                                    <p:animRot by="-240000">
                                      <p:cBhvr>
                                        <p:cTn id="39" dur="200" fill="hold">
                                          <p:stCondLst>
                                            <p:cond delay="600"/>
                                          </p:stCondLst>
                                        </p:cTn>
                                        <p:tgtEl>
                                          <p:spTgt spid="3">
                                            <p:txEl>
                                              <p:pRg st="5" end="5"/>
                                            </p:txEl>
                                          </p:spTgt>
                                        </p:tgtEl>
                                        <p:attrNameLst>
                                          <p:attrName>r</p:attrName>
                                        </p:attrNameLst>
                                      </p:cBhvr>
                                    </p:animRot>
                                    <p:animRot by="120000">
                                      <p:cBhvr>
                                        <p:cTn id="40" dur="200" fill="hold">
                                          <p:stCondLst>
                                            <p:cond delay="800"/>
                                          </p:stCondLst>
                                        </p:cTn>
                                        <p:tgtEl>
                                          <p:spTgt spid="3">
                                            <p:txEl>
                                              <p:pRg st="5" end="5"/>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3">
                                            <p:txEl>
                                              <p:pRg st="6" end="6"/>
                                            </p:txEl>
                                          </p:spTgt>
                                        </p:tgtEl>
                                        <p:attrNameLst>
                                          <p:attrName>r</p:attrName>
                                        </p:attrNameLst>
                                      </p:cBhvr>
                                    </p:animRot>
                                    <p:animRot by="-240000">
                                      <p:cBhvr>
                                        <p:cTn id="43" dur="200" fill="hold">
                                          <p:stCondLst>
                                            <p:cond delay="200"/>
                                          </p:stCondLst>
                                        </p:cTn>
                                        <p:tgtEl>
                                          <p:spTgt spid="3">
                                            <p:txEl>
                                              <p:pRg st="6" end="6"/>
                                            </p:txEl>
                                          </p:spTgt>
                                        </p:tgtEl>
                                        <p:attrNameLst>
                                          <p:attrName>r</p:attrName>
                                        </p:attrNameLst>
                                      </p:cBhvr>
                                    </p:animRot>
                                    <p:animRot by="240000">
                                      <p:cBhvr>
                                        <p:cTn id="44" dur="200" fill="hold">
                                          <p:stCondLst>
                                            <p:cond delay="400"/>
                                          </p:stCondLst>
                                        </p:cTn>
                                        <p:tgtEl>
                                          <p:spTgt spid="3">
                                            <p:txEl>
                                              <p:pRg st="6" end="6"/>
                                            </p:txEl>
                                          </p:spTgt>
                                        </p:tgtEl>
                                        <p:attrNameLst>
                                          <p:attrName>r</p:attrName>
                                        </p:attrNameLst>
                                      </p:cBhvr>
                                    </p:animRot>
                                    <p:animRot by="-240000">
                                      <p:cBhvr>
                                        <p:cTn id="45" dur="200" fill="hold">
                                          <p:stCondLst>
                                            <p:cond delay="600"/>
                                          </p:stCondLst>
                                        </p:cTn>
                                        <p:tgtEl>
                                          <p:spTgt spid="3">
                                            <p:txEl>
                                              <p:pRg st="6" end="6"/>
                                            </p:txEl>
                                          </p:spTgt>
                                        </p:tgtEl>
                                        <p:attrNameLst>
                                          <p:attrName>r</p:attrName>
                                        </p:attrNameLst>
                                      </p:cBhvr>
                                    </p:animRot>
                                    <p:animRot by="120000">
                                      <p:cBhvr>
                                        <p:cTn id="46" dur="200" fill="hold">
                                          <p:stCondLst>
                                            <p:cond delay="800"/>
                                          </p:stCondLst>
                                        </p:cTn>
                                        <p:tgtEl>
                                          <p:spTgt spid="3">
                                            <p:txEl>
                                              <p:pRg st="6" end="6"/>
                                            </p:txEl>
                                          </p:spTgt>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
                                            <p:txEl>
                                              <p:pRg st="7" end="7"/>
                                            </p:txEl>
                                          </p:spTgt>
                                        </p:tgtEl>
                                        <p:attrNameLst>
                                          <p:attrName>r</p:attrName>
                                        </p:attrNameLst>
                                      </p:cBhvr>
                                    </p:animRot>
                                    <p:animRot by="-240000">
                                      <p:cBhvr>
                                        <p:cTn id="49" dur="200" fill="hold">
                                          <p:stCondLst>
                                            <p:cond delay="200"/>
                                          </p:stCondLst>
                                        </p:cTn>
                                        <p:tgtEl>
                                          <p:spTgt spid="3">
                                            <p:txEl>
                                              <p:pRg st="7" end="7"/>
                                            </p:txEl>
                                          </p:spTgt>
                                        </p:tgtEl>
                                        <p:attrNameLst>
                                          <p:attrName>r</p:attrName>
                                        </p:attrNameLst>
                                      </p:cBhvr>
                                    </p:animRot>
                                    <p:animRot by="240000">
                                      <p:cBhvr>
                                        <p:cTn id="50" dur="200" fill="hold">
                                          <p:stCondLst>
                                            <p:cond delay="400"/>
                                          </p:stCondLst>
                                        </p:cTn>
                                        <p:tgtEl>
                                          <p:spTgt spid="3">
                                            <p:txEl>
                                              <p:pRg st="7" end="7"/>
                                            </p:txEl>
                                          </p:spTgt>
                                        </p:tgtEl>
                                        <p:attrNameLst>
                                          <p:attrName>r</p:attrName>
                                        </p:attrNameLst>
                                      </p:cBhvr>
                                    </p:animRot>
                                    <p:animRot by="-240000">
                                      <p:cBhvr>
                                        <p:cTn id="51" dur="200" fill="hold">
                                          <p:stCondLst>
                                            <p:cond delay="600"/>
                                          </p:stCondLst>
                                        </p:cTn>
                                        <p:tgtEl>
                                          <p:spTgt spid="3">
                                            <p:txEl>
                                              <p:pRg st="7" end="7"/>
                                            </p:txEl>
                                          </p:spTgt>
                                        </p:tgtEl>
                                        <p:attrNameLst>
                                          <p:attrName>r</p:attrName>
                                        </p:attrNameLst>
                                      </p:cBhvr>
                                    </p:animRot>
                                    <p:animRot by="120000">
                                      <p:cBhvr>
                                        <p:cTn id="52" dur="200" fill="hold">
                                          <p:stCondLst>
                                            <p:cond delay="80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422" y="974065"/>
            <a:ext cx="11198578" cy="6058912"/>
          </a:xfrm>
        </p:spPr>
        <p:txBody>
          <a:bodyPr>
            <a:normAutofit/>
          </a:bodyPr>
          <a:lstStyle/>
          <a:p>
            <a:pPr algn="ct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2057399" y="1381124"/>
            <a:ext cx="8553451" cy="435292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b="1" dirty="0" smtClean="0">
              <a:solidFill>
                <a:srgbClr val="FF0000"/>
              </a:solidFill>
              <a:latin typeface="Times New Roman" panose="02020603050405020304" pitchFamily="18" charset="0"/>
              <a:cs typeface="Times New Roman" panose="02020603050405020304" pitchFamily="18" charset="0"/>
            </a:endParaRPr>
          </a:p>
          <a:p>
            <a:pPr algn="ctr"/>
            <a:endParaRPr lang="kk-KZ" sz="2000" b="1" dirty="0">
              <a:solidFill>
                <a:srgbClr val="FF0000"/>
              </a:solidFill>
              <a:latin typeface="Times New Roman" panose="02020603050405020304" pitchFamily="18" charset="0"/>
              <a:cs typeface="Times New Roman" panose="02020603050405020304" pitchFamily="18" charset="0"/>
            </a:endParaRPr>
          </a:p>
          <a:p>
            <a:pPr algn="ctr"/>
            <a:endParaRPr lang="kk-KZ" sz="2000" b="1" dirty="0" smtClean="0">
              <a:solidFill>
                <a:srgbClr val="FF0000"/>
              </a:solidFill>
              <a:latin typeface="Times New Roman" panose="02020603050405020304" pitchFamily="18" charset="0"/>
              <a:cs typeface="Times New Roman" panose="02020603050405020304" pitchFamily="18" charset="0"/>
            </a:endParaRPr>
          </a:p>
          <a:p>
            <a:pPr algn="ctr"/>
            <a:endParaRPr lang="kk-KZ" sz="2000" b="1" dirty="0" smtClean="0">
              <a:solidFill>
                <a:srgbClr val="FF0000"/>
              </a:solidFill>
              <a:latin typeface="Times New Roman" panose="02020603050405020304" pitchFamily="18" charset="0"/>
              <a:cs typeface="Times New Roman" panose="02020603050405020304" pitchFamily="18" charset="0"/>
            </a:endParaRPr>
          </a:p>
          <a:p>
            <a:pPr algn="ctr"/>
            <a:endParaRPr lang="kk-KZ" sz="2000" b="1" dirty="0" smtClean="0">
              <a:solidFill>
                <a:srgbClr val="FF0000"/>
              </a:solidFill>
              <a:latin typeface="Times New Roman" panose="02020603050405020304" pitchFamily="18" charset="0"/>
              <a:cs typeface="Times New Roman" panose="02020603050405020304" pitchFamily="18" charset="0"/>
            </a:endParaRPr>
          </a:p>
          <a:p>
            <a:pPr algn="ctr"/>
            <a:endParaRPr lang="kk-KZ" sz="2400" b="1" dirty="0" smtClean="0">
              <a:solidFill>
                <a:srgbClr val="FF0000"/>
              </a:solidFill>
              <a:latin typeface="Times New Roman" panose="02020603050405020304" pitchFamily="18" charset="0"/>
              <a:cs typeface="Times New Roman" panose="02020603050405020304" pitchFamily="18" charset="0"/>
            </a:endParaRPr>
          </a:p>
          <a:p>
            <a:pPr algn="ctr"/>
            <a:endParaRPr lang="kk-KZ" sz="2400" b="1" dirty="0">
              <a:solidFill>
                <a:srgbClr val="FF0000"/>
              </a:solidFill>
              <a:latin typeface="Times New Roman" panose="02020603050405020304" pitchFamily="18" charset="0"/>
              <a:cs typeface="Times New Roman" panose="02020603050405020304" pitchFamily="18" charset="0"/>
            </a:endParaRPr>
          </a:p>
          <a:p>
            <a:pPr algn="ctr"/>
            <a:endParaRPr lang="kk-KZ" sz="2400" b="1" dirty="0" smtClean="0">
              <a:solidFill>
                <a:srgbClr val="FF0000"/>
              </a:solidFill>
              <a:latin typeface="Times New Roman" panose="02020603050405020304" pitchFamily="18" charset="0"/>
              <a:cs typeface="Times New Roman" panose="02020603050405020304" pitchFamily="18" charset="0"/>
            </a:endParaRPr>
          </a:p>
          <a:p>
            <a:pPr algn="ctr"/>
            <a:endParaRPr lang="kk-KZ" sz="2400" b="1" dirty="0">
              <a:solidFill>
                <a:srgbClr val="FF0000"/>
              </a:solidFill>
              <a:latin typeface="Times New Roman" panose="02020603050405020304" pitchFamily="18" charset="0"/>
              <a:cs typeface="Times New Roman" panose="02020603050405020304" pitchFamily="18" charset="0"/>
            </a:endParaRPr>
          </a:p>
          <a:p>
            <a:pPr algn="ctr"/>
            <a:endParaRPr lang="kk-KZ" sz="2400" b="1" dirty="0" smtClean="0">
              <a:solidFill>
                <a:srgbClr val="FF0000"/>
              </a:solidFill>
              <a:latin typeface="Times New Roman" panose="02020603050405020304" pitchFamily="18" charset="0"/>
              <a:cs typeface="Times New Roman" panose="02020603050405020304" pitchFamily="18" charset="0"/>
            </a:endParaRPr>
          </a:p>
          <a:p>
            <a:pPr algn="ctr"/>
            <a:endParaRPr lang="kk-KZ" sz="2400" b="1" dirty="0">
              <a:solidFill>
                <a:srgbClr val="FF0000"/>
              </a:solidFill>
              <a:latin typeface="Times New Roman" panose="02020603050405020304" pitchFamily="18" charset="0"/>
              <a:cs typeface="Times New Roman" panose="02020603050405020304" pitchFamily="18" charset="0"/>
            </a:endParaRPr>
          </a:p>
          <a:p>
            <a:pPr algn="ctr"/>
            <a:endParaRPr lang="kk-KZ" sz="2800" b="1" dirty="0" smtClean="0">
              <a:solidFill>
                <a:srgbClr val="FF0000"/>
              </a:solidFill>
              <a:latin typeface="Times New Roman" panose="02020603050405020304" pitchFamily="18" charset="0"/>
              <a:cs typeface="Times New Roman" panose="02020603050405020304" pitchFamily="18" charset="0"/>
            </a:endParaRPr>
          </a:p>
          <a:p>
            <a:pPr algn="ctr"/>
            <a:endParaRPr lang="kk-KZ" sz="2800" b="1" dirty="0" smtClean="0">
              <a:solidFill>
                <a:srgbClr val="FF0000"/>
              </a:solidFill>
              <a:latin typeface="Times New Roman" panose="02020603050405020304" pitchFamily="18" charset="0"/>
              <a:cs typeface="Times New Roman" panose="02020603050405020304" pitchFamily="18" charset="0"/>
            </a:endParaRPr>
          </a:p>
          <a:p>
            <a:pPr algn="ctr"/>
            <a:endParaRPr lang="kk-KZ" sz="2800" b="1" dirty="0">
              <a:solidFill>
                <a:srgbClr val="FF0000"/>
              </a:solidFill>
              <a:latin typeface="Times New Roman" panose="02020603050405020304" pitchFamily="18" charset="0"/>
              <a:cs typeface="Times New Roman" panose="02020603050405020304" pitchFamily="18" charset="0"/>
            </a:endParaRPr>
          </a:p>
          <a:p>
            <a:pPr algn="ctr"/>
            <a:endParaRPr lang="kk-KZ" sz="2800" b="1" dirty="0" smtClean="0">
              <a:solidFill>
                <a:srgbClr val="FF0000"/>
              </a:solidFill>
              <a:latin typeface="Times New Roman" panose="02020603050405020304" pitchFamily="18" charset="0"/>
              <a:cs typeface="Times New Roman" panose="02020603050405020304" pitchFamily="18" charset="0"/>
            </a:endParaRPr>
          </a:p>
          <a:p>
            <a:pPr algn="ctr"/>
            <a:r>
              <a:rPr lang="kk-KZ" sz="2800" b="1" dirty="0" smtClean="0">
                <a:solidFill>
                  <a:srgbClr val="FF0000"/>
                </a:solidFill>
                <a:latin typeface="Times New Roman" panose="02020603050405020304" pitchFamily="18" charset="0"/>
                <a:cs typeface="Times New Roman" panose="02020603050405020304" pitchFamily="18" charset="0"/>
              </a:rPr>
              <a:t>Пунктуация</a:t>
            </a:r>
          </a:p>
          <a:p>
            <a:pPr algn="just"/>
            <a:r>
              <a:rPr lang="kk-KZ" sz="2400" b="1" dirty="0" smtClean="0">
                <a:solidFill>
                  <a:schemeClr val="tx1"/>
                </a:solidFill>
                <a:latin typeface="Times New Roman" panose="02020603050405020304" pitchFamily="18" charset="0"/>
                <a:cs typeface="Times New Roman" panose="02020603050405020304" pitchFamily="18" charset="0"/>
              </a:rPr>
              <a:t>	 </a:t>
            </a:r>
            <a:r>
              <a:rPr lang="kk-KZ" sz="2800" b="1" dirty="0" smtClean="0">
                <a:solidFill>
                  <a:schemeClr val="tx1"/>
                </a:solidFill>
                <a:latin typeface="Times New Roman" panose="02020603050405020304" pitchFamily="18" charset="0"/>
                <a:cs typeface="Times New Roman" panose="02020603050405020304" pitchFamily="18" charset="0"/>
              </a:rPr>
              <a:t>Пунктуация</a:t>
            </a:r>
            <a:r>
              <a:rPr lang="kk-KZ" sz="2800" dirty="0" smtClean="0">
                <a:solidFill>
                  <a:schemeClr val="tx1"/>
                </a:solidFill>
                <a:latin typeface="Times New Roman" panose="02020603050405020304" pitchFamily="18" charset="0"/>
                <a:cs typeface="Times New Roman" panose="02020603050405020304" pitchFamily="18" charset="0"/>
              </a:rPr>
              <a:t> – бір нәрсені жазғанда, оқығанда, айтқанда ойды басқаға түсіндіру үшін қолданылатын тыныс белгілері ережелерінің жиынтығы. Тыныс белгілер ойды екіұшты етпей, дәл, түсінікті де тиянақты білдіру үшін қолданылады. Тыныс белгілері мүлдем қойылмаған сөйлемді де оқу да, оның мағынасын түсіну де қиын. </a:t>
            </a:r>
          </a:p>
          <a:p>
            <a:pPr algn="ctr"/>
            <a:endParaRPr lang="kk-KZ" sz="2400" b="1" dirty="0" smtClean="0">
              <a:solidFill>
                <a:srgbClr val="FF0000"/>
              </a:solidFill>
              <a:latin typeface="Times New Roman" panose="02020603050405020304" pitchFamily="18" charset="0"/>
              <a:cs typeface="Times New Roman" panose="02020603050405020304" pitchFamily="18" charset="0"/>
            </a:endParaRPr>
          </a:p>
          <a:p>
            <a:pPr algn="ctr"/>
            <a:endParaRPr lang="kk-KZ" sz="2000" b="1" dirty="0" smtClean="0">
              <a:solidFill>
                <a:srgbClr val="FF0000"/>
              </a:solidFill>
              <a:latin typeface="Times New Roman" panose="02020603050405020304" pitchFamily="18" charset="0"/>
              <a:cs typeface="Times New Roman" panose="02020603050405020304" pitchFamily="18" charset="0"/>
            </a:endParaRPr>
          </a:p>
          <a:p>
            <a:pPr algn="just"/>
            <a:r>
              <a:rPr lang="kk-KZ" sz="2000" dirty="0" smtClean="0">
                <a:solidFill>
                  <a:schemeClr val="tx1"/>
                </a:solidFill>
                <a:latin typeface="Times New Roman" panose="02020603050405020304" pitchFamily="18" charset="0"/>
                <a:cs typeface="Times New Roman" panose="02020603050405020304" pitchFamily="18" charset="0"/>
              </a:rPr>
              <a:t>	</a:t>
            </a: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3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3422" y="974065"/>
            <a:ext cx="11198578" cy="6058912"/>
          </a:xfrm>
        </p:spPr>
        <p:txBody>
          <a:bodyPr>
            <a:normAutofit/>
          </a:bodyPr>
          <a:lstStyle/>
          <a:p>
            <a:pPr algn="ct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400050" y="209550"/>
            <a:ext cx="11468099" cy="6391275"/>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latin typeface="Times New Roman" panose="02020603050405020304" pitchFamily="18" charset="0"/>
                <a:cs typeface="Times New Roman" panose="02020603050405020304" pitchFamily="18" charset="0"/>
              </a:rPr>
              <a:t>Сөйлем соңында қабаттасып қойылатын тыныс белгілері</a:t>
            </a:r>
          </a:p>
          <a:p>
            <a:pPr algn="just"/>
            <a:r>
              <a:rPr lang="kk-KZ" sz="2400" dirty="0" smtClean="0">
                <a:solidFill>
                  <a:schemeClr val="tx1"/>
                </a:solidFill>
                <a:latin typeface="Times New Roman" panose="02020603050405020304" pitchFamily="18" charset="0"/>
                <a:cs typeface="Times New Roman" panose="02020603050405020304" pitchFamily="18" charset="0"/>
              </a:rPr>
              <a:t>	Сөйлеушінің эмоциясын жазу арқылы жеткізуде бір ғана таңба жеткіліксіз болады. Соған байланысты сөйлем соңында кейде тыныс белгілері қабаттасып қойылады. </a:t>
            </a:r>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kk-KZ" sz="2000" dirty="0">
              <a:solidFill>
                <a:schemeClr val="tx1"/>
              </a:solidFill>
              <a:latin typeface="Times New Roman" panose="02020603050405020304" pitchFamily="18" charset="0"/>
              <a:cs typeface="Times New Roman" panose="02020603050405020304" pitchFamily="18" charset="0"/>
            </a:endParaRPr>
          </a:p>
          <a:p>
            <a:pPr algn="just"/>
            <a:endParaRPr lang="kk-KZ" sz="2000"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21308113"/>
              </p:ext>
            </p:extLst>
          </p:nvPr>
        </p:nvGraphicFramePr>
        <p:xfrm>
          <a:off x="1304925" y="2057402"/>
          <a:ext cx="9934575" cy="4073210"/>
        </p:xfrm>
        <a:graphic>
          <a:graphicData uri="http://schemas.openxmlformats.org/drawingml/2006/table">
            <a:tbl>
              <a:tblPr firstRow="1" firstCol="1" bandRow="1"/>
              <a:tblGrid>
                <a:gridCol w="1501307"/>
                <a:gridCol w="8433268"/>
              </a:tblGrid>
              <a:tr h="717884">
                <a:tc>
                  <a:txBody>
                    <a:bodyPr/>
                    <a:lstStyle/>
                    <a:p>
                      <a:pPr algn="ctr">
                        <a:lnSpc>
                          <a:spcPct val="115000"/>
                        </a:lnSpc>
                        <a:spcAft>
                          <a:spcPts val="0"/>
                        </a:spcAft>
                      </a:pPr>
                      <a:r>
                        <a:rPr lang="kk-KZ" sz="2400" b="1" dirty="0">
                          <a:effectLst/>
                          <a:latin typeface="Times New Roman"/>
                          <a:ea typeface="Calibri"/>
                          <a:cs typeface="Times New Roman"/>
                        </a:rPr>
                        <a:t>Тыныс белгілері</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b="1" dirty="0">
                          <a:effectLst/>
                          <a:latin typeface="Times New Roman"/>
                          <a:ea typeface="Calibri"/>
                          <a:cs typeface="Times New Roman"/>
                        </a:rPr>
                        <a:t>Қойылатын орындары</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884">
                <a:tc>
                  <a:txBody>
                    <a:bodyPr/>
                    <a:lstStyle/>
                    <a:p>
                      <a:pPr algn="ctr">
                        <a:lnSpc>
                          <a:spcPct val="115000"/>
                        </a:lnSpc>
                        <a:spcAft>
                          <a:spcPts val="0"/>
                        </a:spcAft>
                      </a:pPr>
                      <a:r>
                        <a:rPr lang="kk-KZ" sz="2800" b="1" dirty="0">
                          <a:solidFill>
                            <a:srgbClr val="FF0000"/>
                          </a:solidFill>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effectLst/>
                          <a:latin typeface="Times New Roman"/>
                          <a:ea typeface="Calibri"/>
                          <a:cs typeface="Times New Roman"/>
                        </a:rPr>
                        <a:t>Ерекше эмоциямен айтылатын сұрау мәні басым сөйлемдерде қойылады.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884">
                <a:tc>
                  <a:txBody>
                    <a:bodyPr/>
                    <a:lstStyle/>
                    <a:p>
                      <a:pPr algn="ctr">
                        <a:lnSpc>
                          <a:spcPct val="115000"/>
                        </a:lnSpc>
                        <a:spcAft>
                          <a:spcPts val="0"/>
                        </a:spcAft>
                      </a:pPr>
                      <a:r>
                        <a:rPr lang="kk-KZ" sz="2800" b="1">
                          <a:solidFill>
                            <a:srgbClr val="FF0000"/>
                          </a:solidFill>
                          <a:effectLst/>
                          <a:latin typeface="Times New Roman"/>
                          <a:ea typeface="Calibri"/>
                          <a:cs typeface="Times New Roman"/>
                        </a:rPr>
                        <a:t>!?</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effectLst/>
                          <a:latin typeface="Times New Roman"/>
                          <a:ea typeface="Calibri"/>
                          <a:cs typeface="Times New Roman"/>
                        </a:rPr>
                        <a:t>Егер эмоция басым болса, онда алдымен леп белгісі, соңынан сұрау белгісі қойылады.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884">
                <a:tc>
                  <a:txBody>
                    <a:bodyPr/>
                    <a:lstStyle/>
                    <a:p>
                      <a:pPr algn="ctr">
                        <a:lnSpc>
                          <a:spcPct val="115000"/>
                        </a:lnSpc>
                        <a:spcAft>
                          <a:spcPts val="0"/>
                        </a:spcAft>
                      </a:pPr>
                      <a:r>
                        <a:rPr lang="kk-KZ" sz="2800" b="1">
                          <a:solidFill>
                            <a:srgbClr val="FF0000"/>
                          </a:solidFill>
                          <a:effectLst/>
                          <a:latin typeface="Times New Roman"/>
                          <a:ea typeface="Calibri"/>
                          <a:cs typeface="Times New Roman"/>
                        </a:rPr>
                        <a:t>?..</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effectLst/>
                          <a:latin typeface="Times New Roman"/>
                          <a:ea typeface="Calibri"/>
                          <a:cs typeface="Times New Roman"/>
                        </a:rPr>
                        <a:t>Сөйлеушінің ойы үзіліп қалған сұрау мәнді сөйлемдерден соң қойылады.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999">
                <a:tc>
                  <a:txBody>
                    <a:bodyPr/>
                    <a:lstStyle/>
                    <a:p>
                      <a:pPr algn="ctr">
                        <a:lnSpc>
                          <a:spcPct val="115000"/>
                        </a:lnSpc>
                        <a:spcAft>
                          <a:spcPts val="0"/>
                        </a:spcAft>
                      </a:pPr>
                      <a:r>
                        <a:rPr lang="kk-KZ" sz="2800" b="1" dirty="0">
                          <a:solidFill>
                            <a:srgbClr val="FF0000"/>
                          </a:solidFill>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effectLst/>
                          <a:latin typeface="Times New Roman"/>
                          <a:ea typeface="Calibri"/>
                          <a:cs typeface="Times New Roman"/>
                        </a:rPr>
                        <a:t>Сөйлеушінің психологиялық күйіне байланысты ой үзіліп қалған лепті сөйлемдерден соң қойылады.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34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0" y="-36379"/>
            <a:ext cx="12090400" cy="6550025"/>
          </a:xfrm>
        </p:spPr>
        <p:txBody>
          <a:bodyPr/>
          <a:lstStyle/>
          <a:p>
            <a:r>
              <a:rPr lang="kk-KZ" altLang="ru-RU" sz="2400" dirty="0" smtClean="0">
                <a:latin typeface="Times New Roman" panose="02020603050405020304" pitchFamily="18" charset="0"/>
                <a:cs typeface="Times New Roman" panose="02020603050405020304" pitchFamily="18" charset="0"/>
              </a:rPr>
              <a:t>. </a:t>
            </a:r>
            <a:endParaRPr lang="ru-RU" altLang="ru-RU" sz="24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1200150" y="381000"/>
            <a:ext cx="10648949" cy="5262979"/>
          </a:xfrm>
          <a:prstGeom prst="rect">
            <a:avLst/>
          </a:prstGeom>
          <a:noFill/>
        </p:spPr>
        <p:txBody>
          <a:bodyPr wrap="square" rtlCol="0">
            <a:spAutoFit/>
          </a:bodyPr>
          <a:lstStyle/>
          <a:p>
            <a:r>
              <a:rPr lang="kk-KZ" sz="2400" b="1" dirty="0" smtClean="0">
                <a:solidFill>
                  <a:srgbClr val="FF0000"/>
                </a:solidFill>
                <a:latin typeface="Times New Roman" pitchFamily="18" charset="0"/>
                <a:cs typeface="Times New Roman" pitchFamily="18" charset="0"/>
              </a:rPr>
              <a:t>	</a:t>
            </a:r>
          </a:p>
          <a:p>
            <a:endParaRPr lang="kk-KZ" sz="2400" b="1" dirty="0">
              <a:solidFill>
                <a:srgbClr val="FF0000"/>
              </a:solidFill>
              <a:latin typeface="Times New Roman" pitchFamily="18" charset="0"/>
              <a:cs typeface="Times New Roman" pitchFamily="18" charset="0"/>
            </a:endParaRPr>
          </a:p>
          <a:p>
            <a:endParaRPr lang="kk-KZ" sz="2400" b="1" dirty="0" smtClean="0">
              <a:solidFill>
                <a:srgbClr val="FF0000"/>
              </a:solidFill>
              <a:latin typeface="Times New Roman" pitchFamily="18" charset="0"/>
              <a:cs typeface="Times New Roman" pitchFamily="18" charset="0"/>
            </a:endParaRPr>
          </a:p>
          <a:p>
            <a:r>
              <a:rPr lang="kk-KZ" sz="2400" b="1" dirty="0" smtClean="0">
                <a:solidFill>
                  <a:srgbClr val="FF0000"/>
                </a:solidFill>
                <a:latin typeface="Times New Roman" pitchFamily="18" charset="0"/>
                <a:cs typeface="Times New Roman" pitchFamily="18" charset="0"/>
              </a:rPr>
              <a:t>1-тапсырма. </a:t>
            </a:r>
            <a:r>
              <a:rPr lang="kk-KZ" sz="2400" b="1" dirty="0" smtClean="0">
                <a:latin typeface="Times New Roman" pitchFamily="18" charset="0"/>
                <a:cs typeface="Times New Roman" pitchFamily="18" charset="0"/>
              </a:rPr>
              <a:t>Берілген мәтін үзіндісін оқып, өз ой-пікіріңді жаз. </a:t>
            </a:r>
          </a:p>
          <a:p>
            <a:pPr algn="just"/>
            <a:r>
              <a:rPr lang="kk-KZ" sz="2400" dirty="0" smtClean="0">
                <a:latin typeface="Times New Roman" pitchFamily="18" charset="0"/>
                <a:cs typeface="Times New Roman" pitchFamily="18" charset="0"/>
              </a:rPr>
              <a:t>	Біздің елімізде туризм дамитын болса, онда көптеген жұмыс орындарының ашылуына мүмкіндік туар еді.   Туризмнің дамуы мемлекет есебіне кіріс әкеліп, жергілікті халықтың өмір сүру деңгейіне ықпал етеді. Шағын ауылдар кентке айналып, қарқынды дамиды. Мәдени орталықтар көбейіп, мәдени құндылықтар қайта жаңғырады. Сондай-ақ ауылшаруалық тағамдары мен жергілікті халықтың қолөнеріне сұраныс артады. Сұраныс артқан жерде даму болады. </a:t>
            </a:r>
          </a:p>
          <a:p>
            <a:pPr algn="just"/>
            <a:endParaRPr lang="kk-KZ" sz="2400" dirty="0">
              <a:latin typeface="Times New Roman" pitchFamily="18" charset="0"/>
              <a:cs typeface="Times New Roman" pitchFamily="18" charset="0"/>
            </a:endParaRPr>
          </a:p>
          <a:p>
            <a:pPr algn="just"/>
            <a:endParaRPr lang="kk-KZ" sz="24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
        <p:nvSpPr>
          <p:cNvPr id="4" name="Прямоугольник с двумя скругленными соседними углами 3"/>
          <p:cNvSpPr/>
          <p:nvPr/>
        </p:nvSpPr>
        <p:spPr>
          <a:xfrm>
            <a:off x="3248025" y="5534025"/>
            <a:ext cx="7067550" cy="519110"/>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a:solidFill>
                <a:schemeClr val="tx1"/>
              </a:solidFill>
              <a:latin typeface="Times New Roman" pitchFamily="18" charset="0"/>
              <a:cs typeface="Times New Roman" pitchFamily="18" charset="0"/>
            </a:endParaRPr>
          </a:p>
          <a:p>
            <a:pPr algn="ctr"/>
            <a:r>
              <a:rPr lang="kk-KZ" sz="2000" dirty="0" smtClean="0">
                <a:solidFill>
                  <a:schemeClr val="tx1"/>
                </a:solidFill>
                <a:latin typeface="Times New Roman" pitchFamily="18" charset="0"/>
                <a:cs typeface="Times New Roman" pitchFamily="18" charset="0"/>
              </a:rPr>
              <a:t>● Мәтін үзіндісін оқып, ой-пікірін жазады.</a:t>
            </a:r>
            <a:endParaRPr lang="kk-KZ" dirty="0" smtClean="0"/>
          </a:p>
          <a:p>
            <a:pPr algn="ctr"/>
            <a:endParaRPr lang="ru-RU" dirty="0"/>
          </a:p>
        </p:txBody>
      </p:sp>
    </p:spTree>
    <p:extLst>
      <p:ext uri="{BB962C8B-B14F-4D97-AF65-F5344CB8AC3E}">
        <p14:creationId xmlns:p14="http://schemas.microsoft.com/office/powerpoint/2010/main" val="459189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0" y="-36379"/>
            <a:ext cx="12090400" cy="6550025"/>
          </a:xfrm>
        </p:spPr>
        <p:txBody>
          <a:bodyPr/>
          <a:lstStyle/>
          <a:p>
            <a:r>
              <a:rPr lang="kk-KZ" altLang="ru-RU" sz="2400" dirty="0" smtClean="0">
                <a:latin typeface="Times New Roman" panose="02020603050405020304" pitchFamily="18" charset="0"/>
                <a:cs typeface="Times New Roman" panose="02020603050405020304" pitchFamily="18" charset="0"/>
              </a:rPr>
              <a:t>. </a:t>
            </a:r>
            <a:endParaRPr lang="ru-RU" altLang="ru-RU" sz="24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1200150" y="809625"/>
            <a:ext cx="10648949" cy="4524315"/>
          </a:xfrm>
          <a:prstGeom prst="rect">
            <a:avLst/>
          </a:prstGeom>
          <a:noFill/>
        </p:spPr>
        <p:txBody>
          <a:bodyPr wrap="square" rtlCol="0">
            <a:spAutoFit/>
          </a:bodyPr>
          <a:lstStyle/>
          <a:p>
            <a:r>
              <a:rPr lang="kk-KZ" sz="2400" b="1" dirty="0" smtClean="0">
                <a:solidFill>
                  <a:srgbClr val="FF0000"/>
                </a:solidFill>
                <a:latin typeface="Times New Roman" pitchFamily="18" charset="0"/>
                <a:cs typeface="Times New Roman" pitchFamily="18" charset="0"/>
              </a:rPr>
              <a:t>Өзіңді </a:t>
            </a:r>
            <a:r>
              <a:rPr lang="kk-KZ" sz="2400" b="1" dirty="0">
                <a:solidFill>
                  <a:srgbClr val="FF0000"/>
                </a:solidFill>
                <a:latin typeface="Times New Roman" pitchFamily="18" charset="0"/>
                <a:cs typeface="Times New Roman" pitchFamily="18" charset="0"/>
              </a:rPr>
              <a:t>тексер</a:t>
            </a:r>
            <a:r>
              <a:rPr lang="kk-KZ" sz="2400" b="1" dirty="0" smtClean="0">
                <a:solidFill>
                  <a:srgbClr val="FF0000"/>
                </a:solidFill>
                <a:latin typeface="Times New Roman" pitchFamily="18" charset="0"/>
                <a:cs typeface="Times New Roman" pitchFamily="18" charset="0"/>
              </a:rPr>
              <a:t>. Ықтимал жауап. </a:t>
            </a:r>
            <a:r>
              <a:rPr lang="kk-KZ" sz="2400" b="1" dirty="0">
                <a:solidFill>
                  <a:srgbClr val="FF0000"/>
                </a:solidFill>
                <a:latin typeface="Times New Roman" pitchFamily="18" charset="0"/>
                <a:cs typeface="Times New Roman" pitchFamily="18" charset="0"/>
              </a:rPr>
              <a:t>Берілген мәтінді оқып, өз ой-пікіріңді жаз. </a:t>
            </a:r>
            <a:endParaRPr lang="kk-KZ" sz="2400" b="1" dirty="0" smtClean="0">
              <a:solidFill>
                <a:srgbClr val="FF0000"/>
              </a:solidFill>
              <a:latin typeface="Times New Roman" pitchFamily="18" charset="0"/>
              <a:cs typeface="Times New Roman" pitchFamily="18" charset="0"/>
            </a:endParaRPr>
          </a:p>
          <a:p>
            <a:endParaRPr lang="kk-KZ" sz="2400" b="1" dirty="0" smtClean="0">
              <a:solidFill>
                <a:srgbClr val="FF0000"/>
              </a:solidFill>
              <a:latin typeface="Times New Roman" pitchFamily="18" charset="0"/>
              <a:cs typeface="Times New Roman" pitchFamily="18" charset="0"/>
            </a:endParaRPr>
          </a:p>
          <a:p>
            <a:pPr lvl="0" algn="just"/>
            <a:r>
              <a:rPr lang="kk-KZ" sz="2400" b="1" dirty="0">
                <a:solidFill>
                  <a:srgbClr val="FF0000"/>
                </a:solidFill>
                <a:latin typeface="Times New Roman" pitchFamily="18" charset="0"/>
                <a:cs typeface="Times New Roman" pitchFamily="18" charset="0"/>
              </a:rPr>
              <a:t>	</a:t>
            </a:r>
            <a:r>
              <a:rPr lang="kk-KZ" sz="2400" dirty="0" smtClean="0">
                <a:solidFill>
                  <a:prstClr val="black"/>
                </a:solidFill>
                <a:latin typeface="Times New Roman" pitchFamily="18" charset="0"/>
                <a:cs typeface="Times New Roman" pitchFamily="18" charset="0"/>
              </a:rPr>
              <a:t>Құс </a:t>
            </a:r>
            <a:r>
              <a:rPr lang="kk-KZ" sz="2400" dirty="0">
                <a:solidFill>
                  <a:prstClr val="black"/>
                </a:solidFill>
                <a:latin typeface="Times New Roman" pitchFamily="18" charset="0"/>
                <a:cs typeface="Times New Roman" pitchFamily="18" charset="0"/>
              </a:rPr>
              <a:t>қанаты талатын, әлемде </a:t>
            </a:r>
            <a:r>
              <a:rPr lang="kk-KZ" sz="2400" dirty="0" smtClean="0">
                <a:solidFill>
                  <a:prstClr val="black"/>
                </a:solidFill>
                <a:latin typeface="Times New Roman" pitchFamily="18" charset="0"/>
                <a:cs typeface="Times New Roman" pitchFamily="18" charset="0"/>
              </a:rPr>
              <a:t>көлемі </a:t>
            </a:r>
            <a:r>
              <a:rPr lang="kk-KZ" sz="2400" dirty="0">
                <a:solidFill>
                  <a:prstClr val="black"/>
                </a:solidFill>
                <a:latin typeface="Times New Roman" pitchFamily="18" charset="0"/>
                <a:cs typeface="Times New Roman" pitchFamily="18" charset="0"/>
              </a:rPr>
              <a:t>жағынан </a:t>
            </a:r>
            <a:r>
              <a:rPr lang="kk-KZ" sz="2400" dirty="0" smtClean="0">
                <a:solidFill>
                  <a:prstClr val="black"/>
                </a:solidFill>
                <a:latin typeface="Times New Roman" pitchFamily="18" charset="0"/>
                <a:cs typeface="Times New Roman" pitchFamily="18" charset="0"/>
              </a:rPr>
              <a:t>тоғызыншы </a:t>
            </a:r>
            <a:r>
              <a:rPr lang="kk-KZ" sz="2400" dirty="0">
                <a:solidFill>
                  <a:prstClr val="black"/>
                </a:solidFill>
                <a:latin typeface="Times New Roman" pitchFamily="18" charset="0"/>
                <a:cs typeface="Times New Roman" pitchFamily="18" charset="0"/>
              </a:rPr>
              <a:t>орын алатын Қазақстанда </a:t>
            </a:r>
            <a:r>
              <a:rPr lang="kk-KZ" sz="2400" dirty="0" smtClean="0">
                <a:solidFill>
                  <a:prstClr val="black"/>
                </a:solidFill>
                <a:latin typeface="Times New Roman" pitchFamily="18" charset="0"/>
                <a:cs typeface="Times New Roman" pitchFamily="18" charset="0"/>
              </a:rPr>
              <a:t>туризмді дамытуға әлеует жеткілікті деп ойлаймын. </a:t>
            </a:r>
            <a:r>
              <a:rPr lang="kk-KZ" sz="2400" dirty="0">
                <a:solidFill>
                  <a:prstClr val="black"/>
                </a:solidFill>
                <a:latin typeface="Times New Roman" pitchFamily="18" charset="0"/>
                <a:cs typeface="Times New Roman" pitchFamily="18" charset="0"/>
              </a:rPr>
              <a:t>Кең байтақ қазақ жерінде табиғаттың өзі бере салған шұрайлы өлке, </a:t>
            </a:r>
            <a:r>
              <a:rPr lang="kk-KZ" sz="2400" dirty="0" smtClean="0">
                <a:solidFill>
                  <a:prstClr val="black"/>
                </a:solidFill>
                <a:latin typeface="Times New Roman" pitchFamily="18" charset="0"/>
                <a:cs typeface="Times New Roman" pitchFamily="18" charset="0"/>
              </a:rPr>
              <a:t>көркем </a:t>
            </a:r>
            <a:r>
              <a:rPr lang="kk-KZ" sz="2400" dirty="0">
                <a:solidFill>
                  <a:prstClr val="black"/>
                </a:solidFill>
                <a:latin typeface="Times New Roman" pitchFamily="18" charset="0"/>
                <a:cs typeface="Times New Roman" pitchFamily="18" charset="0"/>
              </a:rPr>
              <a:t>келбетімен тамсандыра алатын тұмса табиғат аз емес</a:t>
            </a:r>
            <a:r>
              <a:rPr lang="kk-KZ" sz="2400" dirty="0" smtClean="0">
                <a:solidFill>
                  <a:prstClr val="black"/>
                </a:solidFill>
                <a:latin typeface="Times New Roman" pitchFamily="18" charset="0"/>
                <a:cs typeface="Times New Roman" pitchFamily="18" charset="0"/>
              </a:rPr>
              <a:t>.</a:t>
            </a:r>
            <a:r>
              <a:rPr lang="kk-KZ" sz="2400" b="1" dirty="0">
                <a:solidFill>
                  <a:srgbClr val="FF0000"/>
                </a:solidFill>
                <a:latin typeface="Times New Roman" pitchFamily="18" charset="0"/>
                <a:cs typeface="Times New Roman" pitchFamily="18" charset="0"/>
              </a:rPr>
              <a:t> </a:t>
            </a:r>
            <a:r>
              <a:rPr lang="kk-KZ" sz="2400" dirty="0" smtClean="0">
                <a:solidFill>
                  <a:prstClr val="black"/>
                </a:solidFill>
                <a:latin typeface="Times New Roman" pitchFamily="18" charset="0"/>
                <a:cs typeface="Times New Roman" pitchFamily="18" charset="0"/>
              </a:rPr>
              <a:t>Атап айтар болсам, Бурабай</a:t>
            </a:r>
            <a:r>
              <a:rPr lang="kk-KZ" sz="2400" dirty="0">
                <a:solidFill>
                  <a:prstClr val="black"/>
                </a:solidFill>
                <a:latin typeface="Times New Roman" pitchFamily="18" charset="0"/>
                <a:cs typeface="Times New Roman" pitchFamily="18" charset="0"/>
              </a:rPr>
              <a:t>, Баянауыл, Ұлытау бөктері, Шарын шатқалы, </a:t>
            </a:r>
            <a:r>
              <a:rPr lang="kk-KZ" sz="2400" dirty="0" smtClean="0">
                <a:solidFill>
                  <a:prstClr val="black"/>
                </a:solidFill>
                <a:latin typeface="Times New Roman" pitchFamily="18" charset="0"/>
                <a:cs typeface="Times New Roman" pitchFamily="18" charset="0"/>
              </a:rPr>
              <a:t>бүкіл </a:t>
            </a:r>
            <a:r>
              <a:rPr lang="kk-KZ" sz="2400" dirty="0">
                <a:solidFill>
                  <a:prstClr val="black"/>
                </a:solidFill>
                <a:latin typeface="Times New Roman" pitchFamily="18" charset="0"/>
                <a:cs typeface="Times New Roman" pitchFamily="18" charset="0"/>
              </a:rPr>
              <a:t>түркі жұртының рухани астанасы </a:t>
            </a:r>
            <a:r>
              <a:rPr lang="kk-KZ" sz="2400" dirty="0" smtClean="0">
                <a:solidFill>
                  <a:prstClr val="black"/>
                </a:solidFill>
                <a:latin typeface="Times New Roman" pitchFamily="18" charset="0"/>
                <a:cs typeface="Times New Roman" pitchFamily="18" charset="0"/>
              </a:rPr>
              <a:t>саналатын Түркістан аймағы</a:t>
            </a:r>
            <a:r>
              <a:rPr lang="kk-KZ" sz="2400" dirty="0">
                <a:solidFill>
                  <a:prstClr val="black"/>
                </a:solidFill>
                <a:latin typeface="Times New Roman" pitchFamily="18" charset="0"/>
                <a:cs typeface="Times New Roman" pitchFamily="18" charset="0"/>
              </a:rPr>
              <a:t>, Ақсу-Жабағылы, және басқа да жасыл өлкелер мен көрнекті </a:t>
            </a:r>
            <a:r>
              <a:rPr lang="kk-KZ" sz="2400" dirty="0" smtClean="0">
                <a:solidFill>
                  <a:prstClr val="black"/>
                </a:solidFill>
                <a:latin typeface="Times New Roman" pitchFamily="18" charset="0"/>
                <a:cs typeface="Times New Roman" pitchFamily="18" charset="0"/>
              </a:rPr>
              <a:t>орындар туризмнің ошағына айналуға лайық құтты мекендер екені рас. Аталған өлкелер туристік дамудың даңғыл жолына түссе, еліміздің экономикасылық өсуіне ықпал етіп, халықтың </a:t>
            </a:r>
            <a:r>
              <a:rPr lang="kk-KZ" sz="2400" dirty="0">
                <a:solidFill>
                  <a:prstClr val="black"/>
                </a:solidFill>
                <a:latin typeface="Times New Roman" pitchFamily="18" charset="0"/>
                <a:cs typeface="Times New Roman" pitchFamily="18" charset="0"/>
              </a:rPr>
              <a:t>тұрмысы жақсарып, жұмыссыздық </a:t>
            </a:r>
            <a:r>
              <a:rPr lang="kk-KZ" sz="2400" dirty="0" smtClean="0">
                <a:solidFill>
                  <a:prstClr val="black"/>
                </a:solidFill>
                <a:latin typeface="Times New Roman" pitchFamily="18" charset="0"/>
                <a:cs typeface="Times New Roman" pitchFamily="18" charset="0"/>
              </a:rPr>
              <a:t>азаяр еді. </a:t>
            </a:r>
            <a:endParaRPr lang="kk-KZ" sz="2400" dirty="0">
              <a:solidFill>
                <a:prstClr val="black"/>
              </a:solidFill>
              <a:latin typeface="Times New Roman" pitchFamily="18" charset="0"/>
              <a:cs typeface="Times New Roman" pitchFamily="18" charset="0"/>
            </a:endParaRPr>
          </a:p>
        </p:txBody>
      </p:sp>
      <p:sp>
        <p:nvSpPr>
          <p:cNvPr id="4" name="Прямоугольник с двумя скругленными соседними углами 3"/>
          <p:cNvSpPr/>
          <p:nvPr/>
        </p:nvSpPr>
        <p:spPr>
          <a:xfrm>
            <a:off x="3990975" y="5703272"/>
            <a:ext cx="7067550" cy="519110"/>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a:solidFill>
                <a:schemeClr val="tx1"/>
              </a:solidFill>
              <a:latin typeface="Times New Roman" pitchFamily="18" charset="0"/>
              <a:cs typeface="Times New Roman" pitchFamily="18" charset="0"/>
            </a:endParaRPr>
          </a:p>
          <a:p>
            <a:pPr algn="ctr"/>
            <a:r>
              <a:rPr lang="kk-KZ" sz="2000" dirty="0" smtClean="0">
                <a:solidFill>
                  <a:schemeClr val="tx1"/>
                </a:solidFill>
                <a:latin typeface="Times New Roman" pitchFamily="18" charset="0"/>
                <a:cs typeface="Times New Roman" pitchFamily="18" charset="0"/>
              </a:rPr>
              <a:t>● Мәтін үзіндісін оқып, ой-пікірін жазады.</a:t>
            </a:r>
            <a:endParaRPr lang="kk-KZ" dirty="0" smtClean="0"/>
          </a:p>
          <a:p>
            <a:pPr algn="ctr"/>
            <a:endParaRPr lang="ru-RU" dirty="0"/>
          </a:p>
        </p:txBody>
      </p:sp>
    </p:spTree>
    <p:extLst>
      <p:ext uri="{BB962C8B-B14F-4D97-AF65-F5344CB8AC3E}">
        <p14:creationId xmlns:p14="http://schemas.microsoft.com/office/powerpoint/2010/main" val="319511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05" y="121185"/>
            <a:ext cx="11938612" cy="5717388"/>
          </a:xfrm>
        </p:spPr>
        <p:txBody>
          <a:bodyPr>
            <a:normAutofit/>
          </a:bodyPr>
          <a:lstStyle/>
          <a:p>
            <a:pPr algn="ctr"/>
            <a:r>
              <a:rPr lang="ru-RU" sz="2400" b="1" dirty="0" smtClean="0">
                <a:latin typeface="Times New Roman" panose="02020603050405020304" pitchFamily="18" charset="0"/>
                <a:cs typeface="Times New Roman" panose="02020603050405020304" pitchFamily="18" charset="0"/>
              </a:rPr>
              <a:t>1-тапсырма</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Берілген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өйлемдерді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белгілерімен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сәйкестендіріңіз</a:t>
            </a:r>
            <a:r>
              <a:rPr lang="ru-RU" sz="2400" b="1" dirty="0" smtClean="0">
                <a:latin typeface="Times New Roman" panose="02020603050405020304" pitchFamily="18" charset="0"/>
                <a:cs typeface="Times New Roman" panose="02020603050405020304" pitchFamily="18" charset="0"/>
              </a:rPr>
              <a:t>.</a:t>
            </a:r>
            <a:r>
              <a:rPr lang="kk-KZ" sz="4000" b="1" dirty="0" smtClean="0">
                <a:latin typeface="Times New Roman" panose="02020603050405020304" pitchFamily="18" charset="0"/>
                <a:cs typeface="Times New Roman" panose="02020603050405020304" pitchFamily="18" charset="0"/>
              </a:rPr>
              <a:t/>
            </a:r>
            <a:br>
              <a:rPr lang="kk-KZ" sz="4000" b="1" dirty="0" smtClean="0">
                <a:latin typeface="Times New Roman" panose="02020603050405020304" pitchFamily="18" charset="0"/>
                <a:cs typeface="Times New Roman" panose="02020603050405020304" pitchFamily="18" charset="0"/>
              </a:rPr>
            </a:br>
            <a:endParaRPr lang="ru-RU" sz="4000" b="1" dirty="0">
              <a:latin typeface="Times New Roman" panose="02020603050405020304" pitchFamily="18" charset="0"/>
              <a:cs typeface="Times New Roman" panose="02020603050405020304" pitchFamily="18" charset="0"/>
            </a:endParaRPr>
          </a:p>
        </p:txBody>
      </p:sp>
      <p:sp>
        <p:nvSpPr>
          <p:cNvPr id="4" name="Овал 3"/>
          <p:cNvSpPr/>
          <p:nvPr/>
        </p:nvSpPr>
        <p:spPr>
          <a:xfrm>
            <a:off x="3163790" y="745455"/>
            <a:ext cx="2192358"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Сөйлемдер</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9507555" y="745454"/>
            <a:ext cx="2181342"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Тыныс белгісі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065193" y="1846882"/>
            <a:ext cx="6940627" cy="6758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Осындай </a:t>
            </a:r>
            <a:r>
              <a:rPr lang="kk-KZ" sz="24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да </a:t>
            </a:r>
            <a:r>
              <a:rPr lang="kk-KZ" sz="24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ашкөздік </a:t>
            </a: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бола ма екен</a:t>
            </a:r>
            <a:endPar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1065193" y="2641687"/>
            <a:ext cx="6918593" cy="893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chemeClr val="tx1"/>
                </a:solidFill>
                <a:latin typeface="Times New Roman" pitchFamily="18" charset="0"/>
                <a:cs typeface="Times New Roman" pitchFamily="18" charset="0"/>
              </a:rPr>
              <a:t>- Бұл, шынымен, баяғы Алаша Аталықтың асында алпыс аттан озып келетін торы ат па</a:t>
            </a:r>
            <a:endParaRPr lang="ru-RU" sz="2000"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1043158" y="4521330"/>
            <a:ext cx="6940628" cy="926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schemeClr val="tx1"/>
                </a:solidFill>
                <a:latin typeface="Times New Roman" panose="02020603050405020304" pitchFamily="18" charset="0"/>
                <a:cs typeface="Times New Roman" panose="02020603050405020304" pitchFamily="18" charset="0"/>
              </a:rPr>
              <a:t>- Балықтың сорпасы – деді ол қалтыраған қолымен тізесін ұстап. </a:t>
            </a:r>
            <a:endParaRPr lang="kk-KZ" sz="20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043158" y="3609975"/>
            <a:ext cx="6940628"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kk-KZ"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Жер </a:t>
            </a:r>
          </a:p>
          <a:p>
            <a:pPr lvl="0">
              <a:lnSpc>
                <a:spcPct val="107000"/>
              </a:lnSpc>
            </a:pPr>
            <a:r>
              <a:rPr lang="kk-KZ"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Шіркін, Жер-Ананың қадірін кім біледі?!</a:t>
            </a: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9464437" y="1846882"/>
            <a:ext cx="2267575" cy="6758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9464438" y="2641687"/>
            <a:ext cx="2267575" cy="893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9507555" y="3649419"/>
            <a:ext cx="2267575" cy="7987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9507555" y="4521330"/>
            <a:ext cx="2267575" cy="926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kk-KZ"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с двумя скругленными соседними углами 2"/>
          <p:cNvSpPr/>
          <p:nvPr/>
        </p:nvSpPr>
        <p:spPr>
          <a:xfrm>
            <a:off x="3163790" y="5672135"/>
            <a:ext cx="6800849" cy="676275"/>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smtClean="0">
              <a:solidFill>
                <a:schemeClr val="tx1"/>
              </a:solidFill>
              <a:latin typeface="Times New Roman" pitchFamily="18" charset="0"/>
              <a:cs typeface="Times New Roman" pitchFamily="18" charset="0"/>
            </a:endParaRPr>
          </a:p>
          <a:p>
            <a:pPr algn="ctr"/>
            <a:endParaRPr lang="kk-KZ" sz="1600" dirty="0">
              <a:solidFill>
                <a:schemeClr val="tx1"/>
              </a:solidFill>
              <a:latin typeface="Times New Roman" pitchFamily="18" charset="0"/>
              <a:cs typeface="Times New Roman" pitchFamily="18" charset="0"/>
            </a:endParaRPr>
          </a:p>
          <a:p>
            <a:pPr algn="ctr"/>
            <a:r>
              <a:rPr lang="kk-KZ" sz="2000" dirty="0" smtClean="0">
                <a:solidFill>
                  <a:schemeClr val="tx1"/>
                </a:solidFill>
                <a:latin typeface="Times New Roman" pitchFamily="18" charset="0"/>
                <a:cs typeface="Times New Roman" pitchFamily="18" charset="0"/>
              </a:rPr>
              <a:t>● Сөйлемдердің тыныс белгілерін сәйкестендіреді.</a:t>
            </a:r>
          </a:p>
          <a:p>
            <a:pPr algn="ctr"/>
            <a:endParaRPr lang="kk-KZ" dirty="0" smtClean="0"/>
          </a:p>
          <a:p>
            <a:pPr algn="ctr"/>
            <a:endParaRPr lang="ru-RU" dirty="0"/>
          </a:p>
        </p:txBody>
      </p:sp>
    </p:spTree>
    <p:extLst>
      <p:ext uri="{BB962C8B-B14F-4D97-AF65-F5344CB8AC3E}">
        <p14:creationId xmlns:p14="http://schemas.microsoft.com/office/powerpoint/2010/main" val="2557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05" y="121185"/>
            <a:ext cx="11938612" cy="5717388"/>
          </a:xfrm>
        </p:spPr>
        <p:txBody>
          <a:bodyPr>
            <a:normAutofit/>
          </a:bodyPr>
          <a:lstStyle/>
          <a:p>
            <a:pPr algn="ctr"/>
            <a:r>
              <a:rPr lang="ru-RU" sz="2400" b="1" dirty="0" err="1" smtClean="0">
                <a:latin typeface="Times New Roman" panose="02020603050405020304" pitchFamily="18" charset="0"/>
                <a:cs typeface="Times New Roman" panose="02020603050405020304" pitchFamily="18" charset="0"/>
              </a:rPr>
              <a:t>Өзіңді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тексер</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Берілген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өйлемдерді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тыныс</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белгілерімен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сәйкестендіріңіз</a:t>
            </a:r>
            <a:r>
              <a:rPr lang="ru-RU" sz="2400" b="1" dirty="0" smtClean="0">
                <a:latin typeface="Times New Roman" panose="02020603050405020304" pitchFamily="18" charset="0"/>
                <a:cs typeface="Times New Roman" panose="02020603050405020304" pitchFamily="18" charset="0"/>
              </a:rPr>
              <a:t>.</a:t>
            </a:r>
            <a:r>
              <a:rPr lang="kk-KZ" sz="4000" b="1" dirty="0" smtClean="0">
                <a:latin typeface="Times New Roman" panose="02020603050405020304" pitchFamily="18" charset="0"/>
                <a:cs typeface="Times New Roman" panose="02020603050405020304" pitchFamily="18" charset="0"/>
              </a:rPr>
              <a:t/>
            </a:r>
            <a:br>
              <a:rPr lang="kk-KZ" sz="4000" b="1" dirty="0" smtClean="0">
                <a:latin typeface="Times New Roman" panose="02020603050405020304" pitchFamily="18" charset="0"/>
                <a:cs typeface="Times New Roman" panose="02020603050405020304" pitchFamily="18" charset="0"/>
              </a:rPr>
            </a:br>
            <a:endParaRPr lang="ru-RU" sz="4000" b="1" dirty="0">
              <a:latin typeface="Times New Roman" panose="02020603050405020304" pitchFamily="18" charset="0"/>
              <a:cs typeface="Times New Roman" panose="02020603050405020304" pitchFamily="18" charset="0"/>
            </a:endParaRPr>
          </a:p>
        </p:txBody>
      </p:sp>
      <p:sp>
        <p:nvSpPr>
          <p:cNvPr id="4" name="Овал 3"/>
          <p:cNvSpPr/>
          <p:nvPr/>
        </p:nvSpPr>
        <p:spPr>
          <a:xfrm>
            <a:off x="3163790" y="745455"/>
            <a:ext cx="2192358"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prstClr val="black"/>
                </a:solidFill>
                <a:latin typeface="Times New Roman" panose="02020603050405020304" pitchFamily="18" charset="0"/>
                <a:cs typeface="Times New Roman" panose="02020603050405020304" pitchFamily="18" charset="0"/>
              </a:rPr>
              <a:t>Сөйлемдер</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5" name="Овал 4"/>
          <p:cNvSpPr/>
          <p:nvPr/>
        </p:nvSpPr>
        <p:spPr>
          <a:xfrm>
            <a:off x="9507555" y="745455"/>
            <a:ext cx="2181342" cy="958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prstClr val="black"/>
                </a:solidFill>
                <a:latin typeface="Times New Roman" panose="02020603050405020304" pitchFamily="18" charset="0"/>
                <a:cs typeface="Times New Roman" panose="02020603050405020304" pitchFamily="18" charset="0"/>
              </a:rPr>
              <a:t>Тыныс белгісі </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043158" y="1846882"/>
            <a:ext cx="6940627" cy="6758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Осындай да </a:t>
            </a: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ашкөздік </a:t>
            </a:r>
            <a:r>
              <a:rPr lang="kk-K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бола ма екен?!</a:t>
            </a:r>
            <a:endPar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1065193" y="2641687"/>
            <a:ext cx="6918593" cy="893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prstClr val="black"/>
                </a:solidFill>
                <a:latin typeface="Times New Roman" pitchFamily="18" charset="0"/>
                <a:cs typeface="Times New Roman" pitchFamily="18" charset="0"/>
              </a:rPr>
              <a:t>- Бұл, шынымен, баяғы Алаша Аталықтың асында алпыс аттан озып келетін торы ат па</a:t>
            </a:r>
            <a:r>
              <a:rPr lang="kk-KZ" sz="2400" dirty="0" smtClean="0">
                <a:solidFill>
                  <a:prstClr val="black"/>
                </a:solidFill>
                <a:latin typeface="Times New Roman" pitchFamily="18" charset="0"/>
                <a:cs typeface="Times New Roman" pitchFamily="18" charset="0"/>
              </a:rPr>
              <a:t>!?</a:t>
            </a:r>
            <a:endParaRPr lang="ru-RU" sz="2400" dirty="0">
              <a:solidFill>
                <a:prstClr val="black"/>
              </a:solidFill>
              <a:latin typeface="Times New Roman" pitchFamily="18" charset="0"/>
              <a:cs typeface="Times New Roman" pitchFamily="18" charset="0"/>
            </a:endParaRPr>
          </a:p>
        </p:txBody>
      </p:sp>
      <p:sp>
        <p:nvSpPr>
          <p:cNvPr id="9" name="Скругленный прямоугольник 8"/>
          <p:cNvSpPr/>
          <p:nvPr/>
        </p:nvSpPr>
        <p:spPr>
          <a:xfrm>
            <a:off x="1043158" y="4521330"/>
            <a:ext cx="6940628" cy="926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smtClean="0">
                <a:solidFill>
                  <a:prstClr val="black"/>
                </a:solidFill>
                <a:latin typeface="Times New Roman" panose="02020603050405020304" pitchFamily="18" charset="0"/>
                <a:cs typeface="Times New Roman" panose="02020603050405020304" pitchFamily="18" charset="0"/>
              </a:rPr>
              <a:t>- Балықтың сорпасы?.. – деді ол қалтыраған қолымен тізесін ұстап. </a:t>
            </a:r>
            <a:endParaRPr lang="kk-KZ" sz="2000"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043158" y="3609975"/>
            <a:ext cx="6940628"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kk-K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Жер!..</a:t>
            </a:r>
          </a:p>
          <a:p>
            <a:pPr>
              <a:lnSpc>
                <a:spcPct val="107000"/>
              </a:lnSpc>
            </a:pPr>
            <a:r>
              <a:rPr lang="kk-K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Шіркін, Жер-Ананың қадірін кім біледі?!</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9464437" y="1846882"/>
            <a:ext cx="2267575" cy="6758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kk-KZ"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9464438" y="2641687"/>
            <a:ext cx="2267575" cy="893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9507555" y="3649419"/>
            <a:ext cx="2267575" cy="7987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Скругленный прямоугольник 13"/>
          <p:cNvSpPr/>
          <p:nvPr/>
        </p:nvSpPr>
        <p:spPr>
          <a:xfrm>
            <a:off x="9507555" y="4521330"/>
            <a:ext cx="2267575" cy="926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kk-KZ"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kk-KZ"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с двумя скругленными соседними углами 2"/>
          <p:cNvSpPr/>
          <p:nvPr/>
        </p:nvSpPr>
        <p:spPr>
          <a:xfrm>
            <a:off x="2992340" y="5672135"/>
            <a:ext cx="6800849" cy="676275"/>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smtClean="0">
              <a:solidFill>
                <a:prstClr val="black"/>
              </a:solidFill>
              <a:latin typeface="Times New Roman" pitchFamily="18" charset="0"/>
              <a:cs typeface="Times New Roman" pitchFamily="18" charset="0"/>
            </a:endParaRPr>
          </a:p>
          <a:p>
            <a:pPr algn="ctr"/>
            <a:endParaRPr lang="kk-KZ" sz="1600" dirty="0">
              <a:solidFill>
                <a:prstClr val="black"/>
              </a:solidFill>
              <a:latin typeface="Times New Roman" pitchFamily="18" charset="0"/>
              <a:cs typeface="Times New Roman" pitchFamily="18" charset="0"/>
            </a:endParaRPr>
          </a:p>
          <a:p>
            <a:pPr algn="ctr"/>
            <a:r>
              <a:rPr lang="kk-KZ" sz="2000" dirty="0" smtClean="0">
                <a:solidFill>
                  <a:prstClr val="black"/>
                </a:solidFill>
                <a:latin typeface="Times New Roman" pitchFamily="18" charset="0"/>
                <a:cs typeface="Times New Roman" pitchFamily="18" charset="0"/>
              </a:rPr>
              <a:t>● Сөйлемдердің тыныс белгілерін сәйкестендіреді.</a:t>
            </a:r>
          </a:p>
          <a:p>
            <a:pPr algn="ctr"/>
            <a:endParaRPr lang="kk-KZ" dirty="0" smtClean="0">
              <a:solidFill>
                <a:prstClr val="white"/>
              </a:solidFill>
            </a:endParaRPr>
          </a:p>
          <a:p>
            <a:pPr algn="ctr"/>
            <a:endParaRPr lang="ru-RU" dirty="0">
              <a:solidFill>
                <a:prstClr val="white"/>
              </a:solidFill>
            </a:endParaRPr>
          </a:p>
        </p:txBody>
      </p:sp>
      <p:sp>
        <p:nvSpPr>
          <p:cNvPr id="15" name="Кольцо 14"/>
          <p:cNvSpPr/>
          <p:nvPr/>
        </p:nvSpPr>
        <p:spPr>
          <a:xfrm>
            <a:off x="8075364" y="198538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16" name="Кольцо 15"/>
          <p:cNvSpPr/>
          <p:nvPr/>
        </p:nvSpPr>
        <p:spPr>
          <a:xfrm>
            <a:off x="8905990" y="198538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17" name="Кольцо 16"/>
          <p:cNvSpPr/>
          <p:nvPr/>
        </p:nvSpPr>
        <p:spPr>
          <a:xfrm>
            <a:off x="8086724" y="288887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18" name="Кольцо 17"/>
          <p:cNvSpPr/>
          <p:nvPr/>
        </p:nvSpPr>
        <p:spPr>
          <a:xfrm>
            <a:off x="8905990" y="2888879"/>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19" name="Кольцо 18"/>
          <p:cNvSpPr/>
          <p:nvPr/>
        </p:nvSpPr>
        <p:spPr>
          <a:xfrm>
            <a:off x="8098084" y="382965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0" name="Кольцо 19"/>
          <p:cNvSpPr/>
          <p:nvPr/>
        </p:nvSpPr>
        <p:spPr>
          <a:xfrm>
            <a:off x="8926875" y="382965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1" name="Кольцо 20"/>
          <p:cNvSpPr/>
          <p:nvPr/>
        </p:nvSpPr>
        <p:spPr>
          <a:xfrm>
            <a:off x="8098084" y="478539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sp>
        <p:nvSpPr>
          <p:cNvPr id="22" name="Кольцо 21"/>
          <p:cNvSpPr/>
          <p:nvPr/>
        </p:nvSpPr>
        <p:spPr>
          <a:xfrm>
            <a:off x="8926875" y="4785395"/>
            <a:ext cx="407624" cy="398839"/>
          </a:xfrm>
          <a:prstGeom prst="don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tx1"/>
              </a:solidFill>
            </a:endParaRPr>
          </a:p>
        </p:txBody>
      </p:sp>
      <p:cxnSp>
        <p:nvCxnSpPr>
          <p:cNvPr id="23" name="Прямая со стрелкой 22"/>
          <p:cNvCxnSpPr/>
          <p:nvPr/>
        </p:nvCxnSpPr>
        <p:spPr>
          <a:xfrm>
            <a:off x="8279176" y="2184809"/>
            <a:ext cx="851511" cy="903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a:off x="8301896" y="3088299"/>
            <a:ext cx="858181" cy="960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a:off x="8301896" y="4029075"/>
            <a:ext cx="870634" cy="96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flipV="1">
            <a:off x="8301896" y="2114550"/>
            <a:ext cx="828791" cy="28759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83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additive="base">
                                        <p:cTn id="137" dur="500" fill="hold"/>
                                        <p:tgtEl>
                                          <p:spTgt spid="30"/>
                                        </p:tgtEl>
                                        <p:attrNameLst>
                                          <p:attrName>ppt_x</p:attrName>
                                        </p:attrNameLst>
                                      </p:cBhvr>
                                      <p:tavLst>
                                        <p:tav tm="0">
                                          <p:val>
                                            <p:strVal val="#ppt_x"/>
                                          </p:val>
                                        </p:tav>
                                        <p:tav tm="100000">
                                          <p:val>
                                            <p:strVal val="#ppt_x"/>
                                          </p:val>
                                        </p:tav>
                                      </p:tavLst>
                                    </p:anim>
                                    <p:anim calcmode="lin" valueType="num">
                                      <p:cBhvr additive="base">
                                        <p:cTn id="1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additive="base">
                                        <p:cTn id="143" dur="500" fill="hold"/>
                                        <p:tgtEl>
                                          <p:spTgt spid="32"/>
                                        </p:tgtEl>
                                        <p:attrNameLst>
                                          <p:attrName>ppt_x</p:attrName>
                                        </p:attrNameLst>
                                      </p:cBhvr>
                                      <p:tavLst>
                                        <p:tav tm="0">
                                          <p:val>
                                            <p:strVal val="#ppt_x"/>
                                          </p:val>
                                        </p:tav>
                                        <p:tav tm="100000">
                                          <p:val>
                                            <p:strVal val="#ppt_x"/>
                                          </p:val>
                                        </p:tav>
                                      </p:tavLst>
                                    </p:anim>
                                    <p:anim calcmode="lin" valueType="num">
                                      <p:cBhvr additive="base">
                                        <p:cTn id="1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8472" y="171450"/>
            <a:ext cx="11633812" cy="6784409"/>
          </a:xfrm>
        </p:spPr>
        <p:txBody>
          <a:bodyPr>
            <a:normAutofit/>
          </a:bodyPr>
          <a:lstStyle/>
          <a:p>
            <a:r>
              <a:rPr lang="kk-KZ" sz="2200" b="1" dirty="0" smtClean="0">
                <a:latin typeface="Times New Roman" panose="02020603050405020304" pitchFamily="18" charset="0"/>
                <a:cs typeface="Times New Roman" panose="02020603050405020304" pitchFamily="18" charset="0"/>
              </a:rPr>
              <a:t>          </a:t>
            </a:r>
            <a:br>
              <a:rPr lang="kk-KZ" sz="2200" b="1" dirty="0" smtClean="0">
                <a:latin typeface="Times New Roman" panose="02020603050405020304" pitchFamily="18" charset="0"/>
                <a:cs typeface="Times New Roman" panose="02020603050405020304" pitchFamily="18" charset="0"/>
              </a:rPr>
            </a:br>
            <a:r>
              <a:rPr lang="kk-KZ" sz="2200" b="1" dirty="0">
                <a:latin typeface="Times New Roman" panose="02020603050405020304" pitchFamily="18" charset="0"/>
                <a:cs typeface="Times New Roman" panose="02020603050405020304" pitchFamily="18" charset="0"/>
              </a:rPr>
              <a:t/>
            </a:r>
            <a:br>
              <a:rPr lang="kk-KZ" sz="2200" b="1" dirty="0">
                <a:latin typeface="Times New Roman" panose="02020603050405020304" pitchFamily="18" charset="0"/>
                <a:cs typeface="Times New Roman" panose="02020603050405020304" pitchFamily="18" charset="0"/>
              </a:rPr>
            </a:br>
            <a:r>
              <a:rPr lang="kk-KZ" sz="2200" b="1" dirty="0" smtClean="0">
                <a:latin typeface="Times New Roman" panose="02020603050405020304" pitchFamily="18" charset="0"/>
                <a:cs typeface="Times New Roman" panose="02020603050405020304" pitchFamily="18" charset="0"/>
              </a:rPr>
              <a:t/>
            </a:r>
            <a:br>
              <a:rPr lang="kk-KZ" sz="2200" b="1" dirty="0" smtClean="0">
                <a:latin typeface="Times New Roman" panose="02020603050405020304" pitchFamily="18" charset="0"/>
                <a:cs typeface="Times New Roman" panose="02020603050405020304" pitchFamily="18" charset="0"/>
              </a:rPr>
            </a:br>
            <a:r>
              <a:rPr lang="kk-KZ" sz="2400" b="1" dirty="0">
                <a:latin typeface="Times New Roman" panose="02020603050405020304" pitchFamily="18" charset="0"/>
                <a:cs typeface="Times New Roman" panose="02020603050405020304" pitchFamily="18" charset="0"/>
              </a:rPr>
              <a:t/>
            </a:r>
            <a:br>
              <a:rPr lang="kk-KZ" sz="2400" b="1" dirty="0">
                <a:latin typeface="Times New Roman" panose="02020603050405020304" pitchFamily="18" charset="0"/>
                <a:cs typeface="Times New Roman" panose="02020603050405020304" pitchFamily="18" charset="0"/>
              </a:rPr>
            </a:br>
            <a:r>
              <a:rPr lang="kk-KZ" sz="3100" b="1" dirty="0" smtClean="0">
                <a:latin typeface="Times New Roman" panose="02020603050405020304" pitchFamily="18" charset="0"/>
                <a:cs typeface="Times New Roman" panose="02020603050405020304" pitchFamily="18" charset="0"/>
              </a:rPr>
              <a:t>		</a:t>
            </a:r>
            <a:r>
              <a:rPr lang="kk-KZ" sz="3100" b="1" dirty="0">
                <a:latin typeface="Times New Roman" panose="02020603050405020304" pitchFamily="18" charset="0"/>
                <a:cs typeface="Times New Roman" panose="02020603050405020304" pitchFamily="18" charset="0"/>
              </a:rPr>
              <a:t> </a:t>
            </a: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sz="3100" dirty="0">
                <a:latin typeface="Times New Roman" panose="02020603050405020304" pitchFamily="18" charset="0"/>
                <a:cs typeface="Times New Roman" panose="02020603050405020304" pitchFamily="18" charset="0"/>
              </a:rPr>
              <a:t/>
            </a:r>
            <a:br>
              <a:rPr lang="kk-KZ" sz="3100"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5" name="Блок-схема: подготовка 4"/>
          <p:cNvSpPr/>
          <p:nvPr/>
        </p:nvSpPr>
        <p:spPr>
          <a:xfrm>
            <a:off x="5524499" y="5610225"/>
            <a:ext cx="6486525" cy="1066800"/>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lvl="0" algn="ctr"/>
            <a:r>
              <a:rPr lang="kk-KZ" sz="2000" dirty="0" smtClean="0">
                <a:solidFill>
                  <a:prstClr val="black">
                    <a:lumMod val="85000"/>
                    <a:lumOff val="15000"/>
                  </a:prstClr>
                </a:solidFill>
                <a:latin typeface="Times New Roman" panose="02020603050405020304" pitchFamily="18" charset="0"/>
                <a:cs typeface="Times New Roman" panose="02020603050405020304" pitchFamily="18" charset="0"/>
              </a:rPr>
              <a:t>● Керекті сөздерді толықтырады;</a:t>
            </a:r>
          </a:p>
          <a:p>
            <a:pPr lvl="0" algn="ctr"/>
            <a:r>
              <a:rPr lang="kk-KZ" sz="2000" dirty="0" smtClean="0">
                <a:solidFill>
                  <a:prstClr val="black">
                    <a:lumMod val="85000"/>
                    <a:lumOff val="15000"/>
                  </a:prstClr>
                </a:solidFill>
                <a:latin typeface="Times New Roman" panose="02020603050405020304" pitchFamily="18" charset="0"/>
                <a:cs typeface="Times New Roman" panose="02020603050405020304" pitchFamily="18" charset="0"/>
              </a:rPr>
              <a:t>● Тиісті тыныс белгілерін қояды. </a:t>
            </a:r>
            <a:endParaRPr lang="ru-RU" sz="2000" dirty="0">
              <a:solidFill>
                <a:prstClr val="white"/>
              </a:solidFill>
            </a:endParaRPr>
          </a:p>
          <a:p>
            <a:pPr lvl="0" algn="ctr"/>
            <a:endParaRPr lang="ru-RU"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264539560"/>
              </p:ext>
            </p:extLst>
          </p:nvPr>
        </p:nvGraphicFramePr>
        <p:xfrm>
          <a:off x="1571625" y="1905000"/>
          <a:ext cx="9715499" cy="2703477"/>
        </p:xfrm>
        <a:graphic>
          <a:graphicData uri="http://schemas.openxmlformats.org/drawingml/2006/table">
            <a:tbl>
              <a:tblPr firstRow="1" firstCol="1" bandRow="1"/>
              <a:tblGrid>
                <a:gridCol w="4857241"/>
                <a:gridCol w="4858258"/>
              </a:tblGrid>
              <a:tr h="359954">
                <a:tc>
                  <a:txBody>
                    <a:bodyPr/>
                    <a:lstStyle/>
                    <a:p>
                      <a:pPr algn="ctr">
                        <a:lnSpc>
                          <a:spcPct val="115000"/>
                        </a:lnSpc>
                        <a:spcAft>
                          <a:spcPts val="0"/>
                        </a:spcAft>
                      </a:pPr>
                      <a:r>
                        <a:rPr lang="kk-KZ" sz="2400" b="1" dirty="0">
                          <a:effectLst/>
                          <a:latin typeface="Times New Roman" pitchFamily="18" charset="0"/>
                          <a:ea typeface="Calibri"/>
                          <a:cs typeface="Times New Roman" pitchFamily="18" charset="0"/>
                        </a:rPr>
                        <a:t>1-өлең</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b="1">
                          <a:effectLst/>
                          <a:latin typeface="Times New Roman" pitchFamily="18" charset="0"/>
                          <a:ea typeface="Calibri"/>
                          <a:cs typeface="Times New Roman" pitchFamily="18" charset="0"/>
                        </a:rPr>
                        <a:t>2-өлең</a:t>
                      </a:r>
                      <a:endParaRPr lang="ru-RU" sz="24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571">
                <a:tc>
                  <a:txBody>
                    <a:bodyPr/>
                    <a:lstStyle/>
                    <a:p>
                      <a:pPr>
                        <a:lnSpc>
                          <a:spcPct val="115000"/>
                        </a:lnSpc>
                        <a:spcAft>
                          <a:spcPts val="0"/>
                        </a:spcAft>
                      </a:pPr>
                      <a:r>
                        <a:rPr lang="kk-KZ" sz="2400" dirty="0" smtClean="0">
                          <a:solidFill>
                            <a:srgbClr val="000000"/>
                          </a:solidFill>
                          <a:effectLst/>
                          <a:latin typeface="Times New Roman" pitchFamily="18" charset="0"/>
                          <a:ea typeface="Calibri"/>
                          <a:cs typeface="Times New Roman" pitchFamily="18" charset="0"/>
                        </a:rPr>
                        <a:t> </a:t>
                      </a:r>
                      <a:r>
                        <a:rPr lang="en-US" sz="2400" dirty="0" smtClean="0">
                          <a:solidFill>
                            <a:srgbClr val="000000"/>
                          </a:solidFill>
                          <a:effectLst/>
                          <a:latin typeface="Times New Roman" pitchFamily="18" charset="0"/>
                          <a:ea typeface="Calibri"/>
                          <a:cs typeface="Times New Roman" pitchFamily="18" charset="0"/>
                        </a:rPr>
                        <a:t>____ </a:t>
                      </a:r>
                      <a:r>
                        <a:rPr lang="kk-KZ" sz="2400" dirty="0" smtClean="0">
                          <a:solidFill>
                            <a:srgbClr val="000000"/>
                          </a:solidFill>
                          <a:effectLst/>
                          <a:latin typeface="Times New Roman" pitchFamily="18" charset="0"/>
                          <a:ea typeface="Calibri"/>
                          <a:cs typeface="Times New Roman" pitchFamily="18" charset="0"/>
                        </a:rPr>
                        <a:t>итеріп </a:t>
                      </a:r>
                      <a:r>
                        <a:rPr lang="kk-KZ" sz="2400" dirty="0">
                          <a:solidFill>
                            <a:srgbClr val="000000"/>
                          </a:solidFill>
                          <a:effectLst/>
                          <a:latin typeface="Times New Roman" pitchFamily="18" charset="0"/>
                          <a:ea typeface="Calibri"/>
                          <a:cs typeface="Times New Roman" pitchFamily="18" charset="0"/>
                        </a:rPr>
                        <a:t>кеудемнен, бірі </a:t>
                      </a:r>
                      <a:r>
                        <a:rPr lang="kk-KZ" sz="2400" dirty="0" smtClean="0">
                          <a:solidFill>
                            <a:srgbClr val="000000"/>
                          </a:solidFill>
                          <a:effectLst/>
                          <a:latin typeface="Times New Roman" pitchFamily="18" charset="0"/>
                          <a:ea typeface="Calibri"/>
                          <a:cs typeface="Times New Roman" pitchFamily="18" charset="0"/>
                        </a:rPr>
                        <a:t>шалып</a:t>
                      </a:r>
                      <a:r>
                        <a:rPr lang="kk-KZ" sz="2400" dirty="0">
                          <a:solidFill>
                            <a:srgbClr val="000000"/>
                          </a:solidFill>
                          <a:effectLst/>
                          <a:latin typeface="Times New Roman" pitchFamily="18" charset="0"/>
                          <a:ea typeface="Calibri"/>
                          <a:cs typeface="Times New Roman" pitchFamily="18" charset="0"/>
                        </a:rPr>
                        <a:t/>
                      </a:r>
                      <a:br>
                        <a:rPr lang="kk-KZ" sz="2400" dirty="0">
                          <a:solidFill>
                            <a:srgbClr val="000000"/>
                          </a:solidFill>
                          <a:effectLst/>
                          <a:latin typeface="Times New Roman" pitchFamily="18" charset="0"/>
                          <a:ea typeface="Calibri"/>
                          <a:cs typeface="Times New Roman" pitchFamily="18" charset="0"/>
                        </a:rPr>
                      </a:br>
                      <a:r>
                        <a:rPr lang="kk-KZ" sz="2400" dirty="0">
                          <a:solidFill>
                            <a:srgbClr val="000000"/>
                          </a:solidFill>
                          <a:effectLst/>
                          <a:latin typeface="Times New Roman" pitchFamily="18" charset="0"/>
                          <a:ea typeface="Calibri"/>
                          <a:cs typeface="Times New Roman" pitchFamily="18" charset="0"/>
                        </a:rPr>
                        <a:t>Тастағысы келеді </a:t>
                      </a:r>
                      <a:r>
                        <a:rPr lang="kk-KZ" sz="2400" dirty="0" smtClean="0">
                          <a:solidFill>
                            <a:srgbClr val="000000"/>
                          </a:solidFill>
                          <a:effectLst/>
                          <a:latin typeface="Times New Roman" pitchFamily="18" charset="0"/>
                          <a:ea typeface="Calibri"/>
                          <a:cs typeface="Times New Roman" pitchFamily="18" charset="0"/>
                        </a:rPr>
                        <a:t>күресінге</a:t>
                      </a:r>
                      <a:r>
                        <a:rPr lang="kk-KZ" sz="2400" dirty="0">
                          <a:solidFill>
                            <a:srgbClr val="000000"/>
                          </a:solidFill>
                          <a:effectLst/>
                          <a:latin typeface="Times New Roman" pitchFamily="18" charset="0"/>
                          <a:ea typeface="Calibri"/>
                          <a:cs typeface="Times New Roman" pitchFamily="18" charset="0"/>
                        </a:rPr>
                        <a:t/>
                      </a:r>
                      <a:br>
                        <a:rPr lang="kk-KZ" sz="2400" dirty="0">
                          <a:solidFill>
                            <a:srgbClr val="000000"/>
                          </a:solidFill>
                          <a:effectLst/>
                          <a:latin typeface="Times New Roman" pitchFamily="18" charset="0"/>
                          <a:ea typeface="Calibri"/>
                          <a:cs typeface="Times New Roman" pitchFamily="18" charset="0"/>
                        </a:rPr>
                      </a:br>
                      <a:r>
                        <a:rPr lang="ru-RU" sz="2400" dirty="0" err="1">
                          <a:effectLst/>
                          <a:latin typeface="Times New Roman" pitchFamily="18" charset="0"/>
                          <a:ea typeface="Calibri"/>
                          <a:cs typeface="Times New Roman" pitchFamily="18" charset="0"/>
                        </a:rPr>
                        <a:t>Фаризажан</a:t>
                      </a:r>
                      <a:r>
                        <a:rPr lang="ru-RU" sz="2400" dirty="0">
                          <a:effectLst/>
                          <a:latin typeface="Times New Roman" pitchFamily="18" charset="0"/>
                          <a:ea typeface="Calibri"/>
                          <a:cs typeface="Times New Roman" pitchFamily="18" charset="0"/>
                        </a:rPr>
                        <a:t>, </a:t>
                      </a:r>
                      <a:r>
                        <a:rPr lang="ru-RU" sz="2400" dirty="0" smtClean="0">
                          <a:effectLst/>
                          <a:latin typeface="Times New Roman" pitchFamily="18" charset="0"/>
                          <a:ea typeface="Calibri"/>
                          <a:cs typeface="Times New Roman" pitchFamily="18" charset="0"/>
                        </a:rPr>
                        <a:t>сен </a:t>
                      </a:r>
                      <a:r>
                        <a:rPr lang="en-US" sz="2400" dirty="0" smtClean="0">
                          <a:effectLst/>
                          <a:latin typeface="Times New Roman" pitchFamily="18" charset="0"/>
                          <a:ea typeface="Calibri"/>
                          <a:cs typeface="Times New Roman" pitchFamily="18" charset="0"/>
                        </a:rPr>
                        <a:t>_____</a:t>
                      </a:r>
                      <a:r>
                        <a:rPr lang="ru-RU" sz="2400" dirty="0" smtClean="0">
                          <a:effectLst/>
                          <a:latin typeface="Times New Roman" pitchFamily="18" charset="0"/>
                          <a:ea typeface="Calibri"/>
                          <a:cs typeface="Times New Roman" pitchFamily="18" charset="0"/>
                        </a:rPr>
                        <a:t> </a:t>
                      </a:r>
                      <a:r>
                        <a:rPr lang="ru-RU" sz="2400" dirty="0" err="1">
                          <a:effectLst/>
                          <a:latin typeface="Times New Roman" pitchFamily="18" charset="0"/>
                          <a:ea typeface="Calibri"/>
                          <a:cs typeface="Times New Roman" pitchFamily="18" charset="0"/>
                        </a:rPr>
                        <a:t>білесің</a:t>
                      </a:r>
                      <a:r>
                        <a:rPr lang="ru-RU" sz="2400" dirty="0">
                          <a:effectLst/>
                          <a:latin typeface="Times New Roman" pitchFamily="18" charset="0"/>
                          <a:ea typeface="Calibri"/>
                          <a:cs typeface="Times New Roman" pitchFamily="18" charset="0"/>
                        </a:rPr>
                        <a:t> </a:t>
                      </a:r>
                      <a:r>
                        <a:rPr lang="ru-RU" sz="2400" dirty="0" err="1" smtClean="0">
                          <a:effectLst/>
                          <a:latin typeface="Times New Roman" pitchFamily="18" charset="0"/>
                          <a:ea typeface="Calibri"/>
                          <a:cs typeface="Times New Roman" pitchFamily="18" charset="0"/>
                        </a:rPr>
                        <a:t>бе</a:t>
                      </a:r>
                      <a:endParaRPr lang="ru-RU" sz="2400" dirty="0">
                        <a:effectLst/>
                        <a:latin typeface="Times New Roman" pitchFamily="18" charset="0"/>
                        <a:ea typeface="Calibri"/>
                        <a:cs typeface="Times New Roman" pitchFamily="18" charset="0"/>
                      </a:endParaRPr>
                    </a:p>
                    <a:p>
                      <a:pPr algn="ctr">
                        <a:lnSpc>
                          <a:spcPct val="115000"/>
                        </a:lnSpc>
                        <a:spcAft>
                          <a:spcPts val="0"/>
                        </a:spcAft>
                      </a:pPr>
                      <a:r>
                        <a:rPr lang="kk-KZ" sz="2400" b="1" dirty="0">
                          <a:effectLst/>
                          <a:latin typeface="Times New Roman" pitchFamily="18" charset="0"/>
                          <a:ea typeface="Calibri"/>
                          <a:cs typeface="Times New Roman" pitchFamily="18" charset="0"/>
                        </a:rPr>
                        <a:t> </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dirty="0">
                          <a:solidFill>
                            <a:srgbClr val="000000"/>
                          </a:solidFill>
                          <a:effectLst/>
                          <a:latin typeface="Times New Roman" pitchFamily="18" charset="0"/>
                          <a:ea typeface="Calibri"/>
                          <a:cs typeface="Times New Roman" pitchFamily="18" charset="0"/>
                        </a:rPr>
                        <a:t>О, </a:t>
                      </a:r>
                      <a:r>
                        <a:rPr lang="kk-KZ" sz="2400" dirty="0" smtClean="0">
                          <a:solidFill>
                            <a:srgbClr val="000000"/>
                          </a:solidFill>
                          <a:effectLst/>
                          <a:latin typeface="Times New Roman" pitchFamily="18" charset="0"/>
                          <a:ea typeface="Calibri"/>
                          <a:cs typeface="Times New Roman" pitchFamily="18" charset="0"/>
                        </a:rPr>
                        <a:t>Жастық</a:t>
                      </a:r>
                      <a:r>
                        <a:rPr lang="kk-KZ" sz="2400" dirty="0">
                          <a:solidFill>
                            <a:srgbClr val="000000"/>
                          </a:solidFill>
                          <a:effectLst/>
                          <a:latin typeface="Times New Roman" pitchFamily="18" charset="0"/>
                          <a:ea typeface="Calibri"/>
                          <a:cs typeface="Times New Roman" pitchFamily="18" charset="0"/>
                        </a:rPr>
                        <a:t/>
                      </a:r>
                      <a:br>
                        <a:rPr lang="kk-KZ" sz="2400" dirty="0">
                          <a:solidFill>
                            <a:srgbClr val="000000"/>
                          </a:solidFill>
                          <a:effectLst/>
                          <a:latin typeface="Times New Roman" pitchFamily="18" charset="0"/>
                          <a:ea typeface="Calibri"/>
                          <a:cs typeface="Times New Roman" pitchFamily="18" charset="0"/>
                        </a:rPr>
                      </a:br>
                      <a:r>
                        <a:rPr lang="kk-KZ" sz="2400" dirty="0">
                          <a:solidFill>
                            <a:srgbClr val="000000"/>
                          </a:solidFill>
                          <a:effectLst/>
                          <a:latin typeface="Times New Roman" pitchFamily="18" charset="0"/>
                          <a:ea typeface="Calibri"/>
                          <a:cs typeface="Times New Roman" pitchFamily="18" charset="0"/>
                        </a:rPr>
                        <a:t>Сен өлгенде, мен </a:t>
                      </a:r>
                      <a:r>
                        <a:rPr lang="kk-KZ" sz="2400" dirty="0" smtClean="0">
                          <a:solidFill>
                            <a:srgbClr val="000000"/>
                          </a:solidFill>
                          <a:effectLst/>
                          <a:latin typeface="Times New Roman" pitchFamily="18" charset="0"/>
                          <a:ea typeface="Calibri"/>
                          <a:cs typeface="Times New Roman" pitchFamily="18" charset="0"/>
                        </a:rPr>
                        <a:t>өлемін</a:t>
                      </a:r>
                      <a:r>
                        <a:rPr lang="kk-KZ" sz="2400" dirty="0">
                          <a:solidFill>
                            <a:srgbClr val="000000"/>
                          </a:solidFill>
                          <a:effectLst/>
                          <a:latin typeface="Times New Roman" pitchFamily="18" charset="0"/>
                          <a:ea typeface="Calibri"/>
                          <a:cs typeface="Times New Roman" pitchFamily="18" charset="0"/>
                        </a:rPr>
                        <a:t/>
                      </a:r>
                      <a:br>
                        <a:rPr lang="kk-KZ" sz="2400" dirty="0">
                          <a:solidFill>
                            <a:srgbClr val="000000"/>
                          </a:solidFill>
                          <a:effectLst/>
                          <a:latin typeface="Times New Roman" pitchFamily="18" charset="0"/>
                          <a:ea typeface="Calibri"/>
                          <a:cs typeface="Times New Roman" pitchFamily="18" charset="0"/>
                        </a:rPr>
                      </a:br>
                      <a:r>
                        <a:rPr lang="en-US" sz="2400" dirty="0" smtClean="0">
                          <a:solidFill>
                            <a:srgbClr val="000000"/>
                          </a:solidFill>
                          <a:effectLst/>
                          <a:latin typeface="Times New Roman" pitchFamily="18" charset="0"/>
                          <a:ea typeface="Calibri"/>
                          <a:cs typeface="Times New Roman" pitchFamily="18" charset="0"/>
                        </a:rPr>
                        <a:t>______</a:t>
                      </a:r>
                      <a:r>
                        <a:rPr lang="kk-KZ" sz="2400" dirty="0" smtClean="0">
                          <a:solidFill>
                            <a:srgbClr val="000000"/>
                          </a:solidFill>
                          <a:effectLst/>
                          <a:latin typeface="Times New Roman" pitchFamily="18" charset="0"/>
                          <a:ea typeface="Calibri"/>
                          <a:cs typeface="Times New Roman" pitchFamily="18" charset="0"/>
                        </a:rPr>
                        <a:t> </a:t>
                      </a:r>
                      <a:r>
                        <a:rPr lang="kk-KZ" sz="2400" dirty="0">
                          <a:solidFill>
                            <a:srgbClr val="000000"/>
                          </a:solidFill>
                          <a:effectLst/>
                          <a:latin typeface="Times New Roman" pitchFamily="18" charset="0"/>
                          <a:ea typeface="Calibri"/>
                          <a:cs typeface="Times New Roman" pitchFamily="18" charset="0"/>
                        </a:rPr>
                        <a:t>мен қиылған бір </a:t>
                      </a:r>
                      <a:r>
                        <a:rPr lang="kk-KZ" sz="2400" dirty="0" smtClean="0">
                          <a:solidFill>
                            <a:srgbClr val="000000"/>
                          </a:solidFill>
                          <a:effectLst/>
                          <a:latin typeface="Times New Roman" pitchFamily="18" charset="0"/>
                          <a:ea typeface="Calibri"/>
                          <a:cs typeface="Times New Roman" pitchFamily="18" charset="0"/>
                        </a:rPr>
                        <a:t>бөренемін</a:t>
                      </a:r>
                      <a:r>
                        <a:rPr lang="kk-KZ" sz="2400" dirty="0">
                          <a:solidFill>
                            <a:srgbClr val="000000"/>
                          </a:solidFill>
                          <a:effectLst/>
                          <a:latin typeface="Times New Roman" pitchFamily="18" charset="0"/>
                          <a:ea typeface="Calibri"/>
                          <a:cs typeface="Times New Roman" pitchFamily="18" charset="0"/>
                        </a:rPr>
                        <a:t/>
                      </a:r>
                      <a:br>
                        <a:rPr lang="kk-KZ" sz="2400" dirty="0">
                          <a:solidFill>
                            <a:srgbClr val="000000"/>
                          </a:solidFill>
                          <a:effectLst/>
                          <a:latin typeface="Times New Roman" pitchFamily="18" charset="0"/>
                          <a:ea typeface="Calibri"/>
                          <a:cs typeface="Times New Roman" pitchFamily="18" charset="0"/>
                        </a:rPr>
                      </a:br>
                      <a:r>
                        <a:rPr lang="ru-RU" sz="2400" dirty="0" err="1">
                          <a:solidFill>
                            <a:srgbClr val="000000"/>
                          </a:solidFill>
                          <a:effectLst/>
                          <a:latin typeface="Times New Roman" pitchFamily="18" charset="0"/>
                          <a:ea typeface="Calibri"/>
                          <a:cs typeface="Times New Roman" pitchFamily="18" charset="0"/>
                        </a:rPr>
                        <a:t>Көнеремін</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білемін</a:t>
                      </a:r>
                      <a:r>
                        <a:rPr lang="ru-RU" sz="2400" dirty="0">
                          <a:solidFill>
                            <a:srgbClr val="000000"/>
                          </a:solidFill>
                          <a:effectLst/>
                          <a:latin typeface="Times New Roman" pitchFamily="18" charset="0"/>
                          <a:ea typeface="Calibri"/>
                          <a:cs typeface="Times New Roman" pitchFamily="18" charset="0"/>
                        </a:rPr>
                        <a:t>, </a:t>
                      </a:r>
                      <a:r>
                        <a:rPr lang="ru-RU" sz="2400" dirty="0" err="1" smtClean="0">
                          <a:solidFill>
                            <a:srgbClr val="000000"/>
                          </a:solidFill>
                          <a:effectLst/>
                          <a:latin typeface="Times New Roman" pitchFamily="18" charset="0"/>
                          <a:ea typeface="Calibri"/>
                          <a:cs typeface="Times New Roman" pitchFamily="18" charset="0"/>
                        </a:rPr>
                        <a:t>көнеремін</a:t>
                      </a:r>
                      <a:r>
                        <a:rPr lang="ru-RU" sz="2400" dirty="0">
                          <a:solidFill>
                            <a:srgbClr val="000000"/>
                          </a:solidFill>
                          <a:effectLst/>
                          <a:latin typeface="Times New Roman" pitchFamily="18" charset="0"/>
                          <a:ea typeface="Calibri"/>
                          <a:cs typeface="Times New Roman" pitchFamily="18" charset="0"/>
                        </a:rPr>
                        <a:t/>
                      </a:r>
                      <a:br>
                        <a:rPr lang="ru-RU" sz="2400" dirty="0">
                          <a:solidFill>
                            <a:srgbClr val="000000"/>
                          </a:solidFill>
                          <a:effectLst/>
                          <a:latin typeface="Times New Roman" pitchFamily="18" charset="0"/>
                          <a:ea typeface="Calibri"/>
                          <a:cs typeface="Times New Roman" pitchFamily="18" charset="0"/>
                        </a:rPr>
                      </a:br>
                      <a:r>
                        <a:rPr lang="ru-RU" sz="2400" dirty="0" err="1">
                          <a:solidFill>
                            <a:srgbClr val="000000"/>
                          </a:solidFill>
                          <a:effectLst/>
                          <a:latin typeface="Times New Roman" pitchFamily="18" charset="0"/>
                          <a:ea typeface="Calibri"/>
                          <a:cs typeface="Times New Roman" pitchFamily="18" charset="0"/>
                        </a:rPr>
                        <a:t>Көгере</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бер</a:t>
                      </a:r>
                      <a:r>
                        <a:rPr lang="ru-RU" sz="2400" dirty="0">
                          <a:solidFill>
                            <a:srgbClr val="000000"/>
                          </a:solidFill>
                          <a:effectLst/>
                          <a:latin typeface="Times New Roman" pitchFamily="18" charset="0"/>
                          <a:ea typeface="Calibri"/>
                          <a:cs typeface="Times New Roman" pitchFamily="18" charset="0"/>
                        </a:rPr>
                        <a:t> </a:t>
                      </a:r>
                      <a:r>
                        <a:rPr lang="ru-RU" sz="2400" dirty="0" err="1">
                          <a:solidFill>
                            <a:srgbClr val="000000"/>
                          </a:solidFill>
                          <a:effectLst/>
                          <a:latin typeface="Times New Roman" pitchFamily="18" charset="0"/>
                          <a:ea typeface="Calibri"/>
                          <a:cs typeface="Times New Roman" pitchFamily="18" charset="0"/>
                        </a:rPr>
                        <a:t>мәңгілік</a:t>
                      </a:r>
                      <a:r>
                        <a:rPr lang="ru-RU" sz="2400" dirty="0">
                          <a:solidFill>
                            <a:srgbClr val="000000"/>
                          </a:solidFill>
                          <a:effectLst/>
                          <a:latin typeface="Times New Roman" pitchFamily="18" charset="0"/>
                          <a:ea typeface="Calibri"/>
                          <a:cs typeface="Times New Roman" pitchFamily="18" charset="0"/>
                        </a:rPr>
                        <a:t> </a:t>
                      </a:r>
                      <a:r>
                        <a:rPr lang="en-US" sz="2400" dirty="0" smtClean="0">
                          <a:solidFill>
                            <a:srgbClr val="000000"/>
                          </a:solidFill>
                          <a:effectLst/>
                          <a:latin typeface="Times New Roman" pitchFamily="18" charset="0"/>
                          <a:ea typeface="Calibri"/>
                          <a:cs typeface="Times New Roman" pitchFamily="18" charset="0"/>
                        </a:rPr>
                        <a:t>_____</a:t>
                      </a:r>
                      <a:r>
                        <a:rPr lang="ru-RU" sz="2400" dirty="0" smtClean="0">
                          <a:solidFill>
                            <a:srgbClr val="000000"/>
                          </a:solidFill>
                          <a:effectLst/>
                          <a:latin typeface="Times New Roman" pitchFamily="18" charset="0"/>
                          <a:ea typeface="Calibri"/>
                          <a:cs typeface="Times New Roman" pitchFamily="18" charset="0"/>
                        </a:rPr>
                        <a:t> </a:t>
                      </a:r>
                      <a:r>
                        <a:rPr lang="ru-RU" sz="2400" dirty="0" err="1" smtClean="0">
                          <a:solidFill>
                            <a:srgbClr val="000000"/>
                          </a:solidFill>
                          <a:effectLst/>
                          <a:latin typeface="Times New Roman" pitchFamily="18" charset="0"/>
                          <a:ea typeface="Calibri"/>
                          <a:cs typeface="Times New Roman" pitchFamily="18" charset="0"/>
                        </a:rPr>
                        <a:t>өлеңім</a:t>
                      </a:r>
                      <a:r>
                        <a:rPr lang="kk-KZ" sz="2400" b="1" dirty="0">
                          <a:effectLst/>
                          <a:latin typeface="Times New Roman" pitchFamily="18" charset="0"/>
                          <a:ea typeface="Calibri"/>
                          <a:cs typeface="Times New Roman" pitchFamily="18" charset="0"/>
                        </a:rPr>
                        <a:t> </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Прямоугольник с двумя скругленными соседними углами 6"/>
          <p:cNvSpPr/>
          <p:nvPr/>
        </p:nvSpPr>
        <p:spPr>
          <a:xfrm>
            <a:off x="352426" y="500060"/>
            <a:ext cx="11553823" cy="1062040"/>
          </a:xfrm>
          <a:prstGeom prst="round2Same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1600" dirty="0" smtClean="0">
              <a:solidFill>
                <a:prstClr val="black"/>
              </a:solidFill>
              <a:latin typeface="Times New Roman" pitchFamily="18" charset="0"/>
              <a:cs typeface="Times New Roman" pitchFamily="18" charset="0"/>
            </a:endParaRPr>
          </a:p>
          <a:p>
            <a:pPr algn="ctr"/>
            <a:r>
              <a:rPr lang="kk-KZ" sz="2400" b="1" dirty="0" smtClean="0">
                <a:solidFill>
                  <a:schemeClr val="tx1"/>
                </a:solidFill>
                <a:latin typeface="Times New Roman" panose="02020603050405020304" pitchFamily="18" charset="0"/>
                <a:cs typeface="Times New Roman" panose="02020603050405020304" pitchFamily="18" charset="0"/>
              </a:rPr>
              <a:t>3-тапсырма</a:t>
            </a:r>
            <a:r>
              <a:rPr lang="kk-KZ" sz="2400" b="1" dirty="0">
                <a:solidFill>
                  <a:schemeClr val="tx1"/>
                </a:solidFill>
                <a:latin typeface="Times New Roman" panose="02020603050405020304" pitchFamily="18" charset="0"/>
                <a:cs typeface="Times New Roman" panose="02020603050405020304" pitchFamily="18" charset="0"/>
              </a:rPr>
              <a:t>.  Мұқағали </a:t>
            </a:r>
            <a:r>
              <a:rPr lang="kk-KZ" sz="2400" b="1" dirty="0" smtClean="0">
                <a:solidFill>
                  <a:schemeClr val="tx1"/>
                </a:solidFill>
                <a:latin typeface="Times New Roman" panose="02020603050405020304" pitchFamily="18" charset="0"/>
                <a:cs typeface="Times New Roman" panose="02020603050405020304" pitchFamily="18" charset="0"/>
              </a:rPr>
              <a:t>Мақатаев өлеңдерінен алынған үзінділерден </a:t>
            </a:r>
            <a:r>
              <a:rPr lang="kk-KZ" sz="2400" b="1" dirty="0">
                <a:solidFill>
                  <a:schemeClr val="tx1"/>
                </a:solidFill>
                <a:latin typeface="Times New Roman" panose="02020603050405020304" pitchFamily="18" charset="0"/>
                <a:cs typeface="Times New Roman" panose="02020603050405020304" pitchFamily="18" charset="0"/>
              </a:rPr>
              <a:t>қалып кеткен </a:t>
            </a:r>
            <a:r>
              <a:rPr lang="kk-KZ" sz="2400" b="1" dirty="0" smtClean="0">
                <a:solidFill>
                  <a:schemeClr val="tx1"/>
                </a:solidFill>
                <a:latin typeface="Times New Roman" panose="02020603050405020304" pitchFamily="18" charset="0"/>
                <a:cs typeface="Times New Roman" panose="02020603050405020304" pitchFamily="18" charset="0"/>
              </a:rPr>
              <a:t>сөздерді </a:t>
            </a:r>
            <a:r>
              <a:rPr lang="kk-KZ" sz="2400" b="1" dirty="0">
                <a:solidFill>
                  <a:schemeClr val="tx1"/>
                </a:solidFill>
                <a:latin typeface="Times New Roman" panose="02020603050405020304" pitchFamily="18" charset="0"/>
                <a:cs typeface="Times New Roman" panose="02020603050405020304" pitchFamily="18" charset="0"/>
              </a:rPr>
              <a:t>толықтырып, тиісті </a:t>
            </a:r>
            <a:r>
              <a:rPr lang="kk-KZ" sz="2400" b="1" dirty="0" smtClean="0">
                <a:solidFill>
                  <a:schemeClr val="tx1"/>
                </a:solidFill>
                <a:latin typeface="Times New Roman" panose="02020603050405020304" pitchFamily="18" charset="0"/>
                <a:cs typeface="Times New Roman" panose="02020603050405020304" pitchFamily="18" charset="0"/>
              </a:rPr>
              <a:t>тыныс белгілерін </a:t>
            </a:r>
            <a:r>
              <a:rPr lang="kk-KZ" sz="2400" b="1" dirty="0">
                <a:solidFill>
                  <a:schemeClr val="tx1"/>
                </a:solidFill>
                <a:latin typeface="Times New Roman" panose="02020603050405020304" pitchFamily="18" charset="0"/>
                <a:cs typeface="Times New Roman" panose="02020603050405020304" pitchFamily="18" charset="0"/>
              </a:rPr>
              <a:t>қойыңыз. </a:t>
            </a:r>
            <a:endParaRPr lang="ru-RU" sz="2400" dirty="0">
              <a:solidFill>
                <a:schemeClr val="tx1"/>
              </a:solidFill>
            </a:endParaRPr>
          </a:p>
          <a:p>
            <a:pPr algn="ctr"/>
            <a:endParaRPr lang="ru-RU" dirty="0">
              <a:solidFill>
                <a:prstClr val="white"/>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024217365"/>
              </p:ext>
            </p:extLst>
          </p:nvPr>
        </p:nvGraphicFramePr>
        <p:xfrm>
          <a:off x="2728912" y="4857750"/>
          <a:ext cx="6800851" cy="546735"/>
        </p:xfrm>
        <a:graphic>
          <a:graphicData uri="http://schemas.openxmlformats.org/drawingml/2006/table">
            <a:tbl>
              <a:tblPr firstRow="1" firstCol="1" bandRow="1"/>
              <a:tblGrid>
                <a:gridCol w="6800851"/>
              </a:tblGrid>
              <a:tr h="546735">
                <a:tc>
                  <a:txBody>
                    <a:bodyPr/>
                    <a:lstStyle/>
                    <a:p>
                      <a:pPr algn="ctr">
                        <a:lnSpc>
                          <a:spcPct val="115000"/>
                        </a:lnSpc>
                        <a:spcAft>
                          <a:spcPts val="0"/>
                        </a:spcAft>
                      </a:pPr>
                      <a:r>
                        <a:rPr lang="kk-KZ" sz="2400" b="1" dirty="0">
                          <a:effectLst/>
                          <a:latin typeface="Times New Roman"/>
                          <a:ea typeface="Calibri"/>
                          <a:cs typeface="Times New Roman"/>
                        </a:rPr>
                        <a:t>Керекті сөздер: </a:t>
                      </a:r>
                      <a:r>
                        <a:rPr lang="kk-KZ" sz="2400" b="1" i="1" dirty="0" smtClean="0">
                          <a:effectLst/>
                          <a:latin typeface="Times New Roman"/>
                          <a:ea typeface="Calibri"/>
                          <a:cs typeface="Times New Roman"/>
                        </a:rPr>
                        <a:t>сен</a:t>
                      </a:r>
                      <a:r>
                        <a:rPr lang="kk-KZ" sz="2400" b="1" i="1" dirty="0">
                          <a:effectLst/>
                          <a:latin typeface="Times New Roman"/>
                          <a:ea typeface="Calibri"/>
                          <a:cs typeface="Times New Roman"/>
                        </a:rPr>
                        <a:t>, соны, бірі, сенсіз.</a:t>
                      </a:r>
                      <a:endParaRPr lang="ru-RU" sz="1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412491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_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2_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3_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2149</TotalTime>
  <Words>383</Words>
  <Application>Microsoft Office PowerPoint</Application>
  <PresentationFormat>Произвольный</PresentationFormat>
  <Paragraphs>172</Paragraphs>
  <Slides>12</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12</vt:i4>
      </vt:variant>
    </vt:vector>
  </HeadingPairs>
  <TitlesOfParts>
    <vt:vector size="16" baseType="lpstr">
      <vt:lpstr>Легкий дым</vt:lpstr>
      <vt:lpstr>1_Легкий дым</vt:lpstr>
      <vt:lpstr>2_Легкий дым</vt:lpstr>
      <vt:lpstr>3_Легкий дым</vt:lpstr>
      <vt:lpstr>Презентация PowerPoint</vt:lpstr>
      <vt:lpstr>Презентация PowerPoint</vt:lpstr>
      <vt:lpstr>               </vt:lpstr>
      <vt:lpstr>               </vt:lpstr>
      <vt:lpstr>. </vt:lpstr>
      <vt:lpstr>. </vt:lpstr>
      <vt:lpstr>1-тапсырма. Берілген өйлемдерді  тыныс белгілерімен сәйкестендіріңіз. </vt:lpstr>
      <vt:lpstr>Өзіңді тексер. Берілген өйлемдерді  тыныс белгілерімен сәйкестендіріңіз. </vt:lpstr>
      <vt:lpstr>                             </vt:lpstr>
      <vt:lpstr>                             </vt:lpstr>
      <vt:lpstr>                             </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Арпабекова Шынаркуль</dc:creator>
  <cp:lastModifiedBy>HP</cp:lastModifiedBy>
  <cp:revision>89</cp:revision>
  <dcterms:created xsi:type="dcterms:W3CDTF">2018-08-13T14:11:11Z</dcterms:created>
  <dcterms:modified xsi:type="dcterms:W3CDTF">2021-04-26T08:58:49Z</dcterms:modified>
</cp:coreProperties>
</file>