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2.jpeg" ContentType="image/jpeg"/>
  <Override PartName="/ppt/media/image3.png" ContentType="image/png"/>
  <Override PartName="/ppt/media/image1.jpeg" ContentType="image/jpeg"/>
  <Override PartName="/ppt/media/image5.jpeg" ContentType="image/jpeg"/>
  <Override PartName="/ppt/media/image4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8.jpeg" ContentType="image/jpeg"/>
  <Override PartName="/ppt/media/image17.png" ContentType="image/png"/>
  <Override PartName="/ppt/media/image12.jpeg" ContentType="image/jpeg"/>
  <Override PartName="/ppt/media/image9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AutoShape 1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AutoShape 2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AutoShape 3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Text Box 4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Text Box 5"/>
          <p:cNvSpPr/>
          <p:nvPr/>
        </p:nvSpPr>
        <p:spPr>
          <a:xfrm>
            <a:off x="3884760" y="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1200" cy="3424320"/>
          </a:xfrm>
          <a:prstGeom prst="rect">
            <a:avLst/>
          </a:prstGeom>
          <a:noFill/>
          <a:ln cap="sq" w="1260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1720" cy="411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Text Box 8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7"/>
          </p:nvPr>
        </p:nvSpPr>
        <p:spPr>
          <a:xfrm>
            <a:off x="388440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sz="1200" strike="noStrike" u="none">
                <a:solidFill>
                  <a:srgbClr val="000000"/>
                </a:solidFill>
                <a:uFillTx/>
                <a:latin typeface="Calibri"/>
                <a:ea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2AC323B3-E346-4786-B43D-129BF31F63F6}" type="slidenum">
              <a:rPr b="0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5A06F129-79EB-44B7-A9AE-DA0FCCB2B541}" type="slidenum">
              <a:rPr b="0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2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84EC5DA9-A241-4FAD-AA64-C61D85BFAC1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C609B77A-537D-4CB7-BF10-8B8B55F3A601}" type="slidenum">
              <a:rPr b="0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6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2F0A60F6-D136-4279-A11A-B01BC5DD017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519EFB37-DFBC-486C-B61B-509B555EEA2B}" type="slidenum">
              <a:rPr b="0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0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50C496A9-5051-46AA-8E7D-A457F620540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31646000-99D1-4295-8DE8-1C466BF7A87E}" type="slidenum">
              <a:rPr b="0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4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6CF24377-999C-469A-93F7-9B3D0722B90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16E309-7C3C-48B1-A40C-83D4309081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B406F2-DD1E-4100-8753-A78A70FCC8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11200" cy="68580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09120" y="6244920"/>
            <a:ext cx="284508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4165200" y="6244920"/>
            <a:ext cx="38624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739360" y="6244920"/>
            <a:ext cx="2844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sz="1400" strike="noStrike" u="none">
                <a:solidFill>
                  <a:srgbClr val="000000"/>
                </a:solidFill>
                <a:uFillTx/>
                <a:latin typeface="Calibri"/>
                <a:ea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045025C7-565A-4321-B45B-6976547CEF72}" type="slidenum">
              <a:rPr b="0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211200" cy="68580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09120" y="6244920"/>
            <a:ext cx="284508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165200" y="6244920"/>
            <a:ext cx="38624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739360" y="6244920"/>
            <a:ext cx="2844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sz="1400" strike="noStrike" u="none">
                <a:solidFill>
                  <a:srgbClr val="ffffff"/>
                </a:solidFill>
                <a:uFillTx/>
                <a:latin typeface="Calibri"/>
                <a:ea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1FC1234A-2C0A-40C0-AC41-2C09575672C4}" type="slidenum">
              <a:rPr b="0" sz="14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3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6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27" name="AutoShape 6"/>
          <p:cNvCxnSpPr/>
          <p:nvPr/>
        </p:nvCxnSpPr>
        <p:spPr>
          <a:xfrm>
            <a:off x="757080" y="3716280"/>
            <a:ext cx="10694160" cy="38880"/>
          </a:xfrm>
          <a:prstGeom prst="straightConnector1">
            <a:avLst/>
          </a:prstGeom>
          <a:ln cap="sq" w="57240">
            <a:solidFill>
              <a:srgbClr val="4472c4"/>
            </a:solidFill>
            <a:miter/>
          </a:ln>
        </p:spPr>
      </p:cxnSp>
      <p:sp>
        <p:nvSpPr>
          <p:cNvPr id="28" name="Text Box 8"/>
          <p:cNvSpPr/>
          <p:nvPr/>
        </p:nvSpPr>
        <p:spPr>
          <a:xfrm>
            <a:off x="10255680" y="181080"/>
            <a:ext cx="159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1400" strike="noStrike" u="none">
                <a:solidFill>
                  <a:srgbClr val="ffffff"/>
                </a:solidFill>
                <a:uFillTx/>
                <a:latin typeface="Tahoma"/>
                <a:ea typeface="Microsoft YaHei"/>
              </a:rPr>
              <a:t>ҚАЗАҚ тілі (Т1)</a:t>
            </a:r>
            <a:endParaRPr b="0" lang="ru-RU" sz="1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400" strike="noStrike" u="none">
                <a:solidFill>
                  <a:srgbClr val="ffffff"/>
                </a:solidFill>
                <a:uFillTx/>
                <a:latin typeface="Tahoma"/>
                <a:ea typeface="Microsoft YaHei"/>
              </a:rPr>
              <a:t>8-СЫНЫП</a:t>
            </a:r>
            <a:endParaRPr b="0" lang="ru-RU" sz="1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9" name="Text Box 9"/>
          <p:cNvSpPr/>
          <p:nvPr/>
        </p:nvSpPr>
        <p:spPr>
          <a:xfrm>
            <a:off x="757080" y="1309680"/>
            <a:ext cx="10693440" cy="19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Бөлім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тақырыбы: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Театр өнері мен мәдениеті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Синтаксис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. 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Сабақ № 4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800"/>
            </a:b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0" name="Прямоугольник 1"/>
          <p:cNvSpPr/>
          <p:nvPr/>
        </p:nvSpPr>
        <p:spPr>
          <a:xfrm>
            <a:off x="1200240" y="4149720"/>
            <a:ext cx="106614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</a:rPr>
              <a:t>Сабақтың тақырыбы: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</a:rPr>
              <a:t>Қазақтың кәсіби театр өнері. Лепті сөйлем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Лепті сөйлем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Лепті сөйлем деп ерекше көңіл күйіне, сезімге байланысты (қуану, ренжу, таңдану, аяу, бұйыру және т. б.) айтылған ойды білдіретін сөйлемді лепті сөйлем дейміз.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Лепті сөйлем ішіндегі сөздер түгелімен (әсіресе баяндауышы) көтеріңкі дауыспен айтылады. Лепті сөйлем соңынан леп белгісі қойылады.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Лепті сөйлем ішінде сұраулық мәнді сөздер де аралас келуі мүмкін. Мұндайда сөйлем соңында леп белгісі мен сұрау белгісі қатар қойылады. Егер сұрау мағынасы басым айтылса я сұрау мәнді сөздер бұрын айтылса, сұраулық бұрын (?!) қойылады, леп мағынасы басым айтылса я леп мәнді сөздер бұрын айтылса, лептік бұрын (!?) қойылады.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Объект 3" descr=""/>
          <p:cNvPicPr/>
          <p:nvPr/>
        </p:nvPicPr>
        <p:blipFill>
          <a:blip r:embed="rId1"/>
          <a:stretch/>
        </p:blipFill>
        <p:spPr>
          <a:xfrm>
            <a:off x="407880" y="404640"/>
            <a:ext cx="10945800" cy="61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163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Сергіту сәті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" name="Объект 3" descr=""/>
          <p:cNvPicPr/>
          <p:nvPr/>
        </p:nvPicPr>
        <p:blipFill>
          <a:blip r:embed="rId1"/>
          <a:stretch/>
        </p:blipFill>
        <p:spPr>
          <a:xfrm>
            <a:off x="696960" y="1174680"/>
            <a:ext cx="10512360" cy="527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3-тапсырма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Объект 3" descr=""/>
          <p:cNvPicPr/>
          <p:nvPr/>
        </p:nvPicPr>
        <p:blipFill>
          <a:blip r:embed="rId1"/>
          <a:stretch/>
        </p:blipFill>
        <p:spPr>
          <a:xfrm>
            <a:off x="609480" y="1174680"/>
            <a:ext cx="10455480" cy="520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Объект 3" descr=""/>
          <p:cNvPicPr/>
          <p:nvPr/>
        </p:nvPicPr>
        <p:blipFill>
          <a:blip r:embed="rId1"/>
          <a:stretch/>
        </p:blipFill>
        <p:spPr>
          <a:xfrm>
            <a:off x="1128600" y="476280"/>
            <a:ext cx="10009440" cy="57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3520" y="1196640"/>
            <a:ext cx="10945800" cy="108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0000"/>
                </a:solidFill>
                <a:uFillTx/>
                <a:latin typeface="Arial"/>
              </a:rPr>
              <a:t>Оқу  тапсырмасы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627120" y="2422080"/>
            <a:ext cx="10950480" cy="17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Қазақтың кәсіби театр өнерін білу қаншалықты маңызды?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(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Өз ойыңызды жай сөйлем арқылы жазыңыз. Сөз саны -80-100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)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6240600" y="3860640"/>
            <a:ext cx="3120840" cy="19512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5" descr=""/>
          <p:cNvPicPr/>
          <p:nvPr/>
        </p:nvPicPr>
        <p:blipFill>
          <a:blip r:embed="rId2"/>
          <a:stretch/>
        </p:blipFill>
        <p:spPr>
          <a:xfrm>
            <a:off x="5340240" y="4403880"/>
            <a:ext cx="719280" cy="15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2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5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36" name="AutoShape 6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37" name="Text Box 7"/>
          <p:cNvSpPr/>
          <p:nvPr/>
        </p:nvSpPr>
        <p:spPr>
          <a:xfrm>
            <a:off x="1165320" y="378000"/>
            <a:ext cx="10620360" cy="27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Оқу мақсаты: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8.1.3.1 Тыңдалған мәтіннің мазмұнын түсіну,ұсынылған ақпараттан астарлы ойды анықтау;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8.4.4.4 Жай сөйлемдерді айтылу мақсатына сай қолдану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Text Box 8"/>
          <p:cNvSpPr/>
          <p:nvPr/>
        </p:nvSpPr>
        <p:spPr>
          <a:xfrm>
            <a:off x="1158120" y="3740040"/>
            <a:ext cx="3173400" cy="15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Сабақ мақсаты: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055520" y="4422600"/>
          <a:ext cx="9649080" cy="1705320"/>
        </p:xfrm>
        <a:graphic>
          <a:graphicData uri="http://schemas.openxmlformats.org/drawingml/2006/table">
            <a:tbl>
              <a:tblPr/>
              <a:tblGrid>
                <a:gridCol w="9649080"/>
              </a:tblGrid>
              <a:tr h="1705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Тыңдалған мәтіннің мазмұнын түсіну,ұсынылған ақпараттан астарлы ойды анықтайды.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Жай сөйлемдерді айтылу мақсатына сай қолданады.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1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4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45" name="AutoShape 6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46" name="Text Box 7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Text Box 8"/>
          <p:cNvSpPr/>
          <p:nvPr/>
        </p:nvSpPr>
        <p:spPr>
          <a:xfrm>
            <a:off x="1133640" y="258840"/>
            <a:ext cx="8010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Бағалау 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критерийлері: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8" name="Rectangle 9"/>
          <p:cNvSpPr/>
          <p:nvPr/>
        </p:nvSpPr>
        <p:spPr>
          <a:xfrm>
            <a:off x="1357200" y="1662120"/>
            <a:ext cx="9371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9" name="Текстовое поле 99"/>
          <p:cNvSpPr/>
          <p:nvPr/>
        </p:nvSpPr>
        <p:spPr>
          <a:xfrm>
            <a:off x="1467000" y="1630440"/>
            <a:ext cx="8459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Тыңдалған мәтіннің мазмұнын түсіну,ұсынылған ақпараттан астарлы ойды анықтайды.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Жай сөйлемдерді айтылу мақсатына сай қолданады.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1" name="AutoShape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Ой қозғау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2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3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54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55" name="AutoShape 6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56" name="Rectangle 7"/>
          <p:cNvSpPr/>
          <p:nvPr/>
        </p:nvSpPr>
        <p:spPr>
          <a:xfrm>
            <a:off x="1133640" y="1611360"/>
            <a:ext cx="76737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</a:t>
            </a:r>
            <a:r>
              <a:rPr b="1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                        </a:t>
            </a: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</a:t>
            </a:r>
            <a:br>
              <a:rPr sz="2400"/>
            </a:br>
            <a:r>
              <a:rPr b="0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                                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7" name="Рисунок 1" descr=""/>
          <p:cNvPicPr/>
          <p:nvPr/>
        </p:nvPicPr>
        <p:blipFill>
          <a:blip r:embed="rId2"/>
          <a:stretch/>
        </p:blipFill>
        <p:spPr>
          <a:xfrm>
            <a:off x="852480" y="1844640"/>
            <a:ext cx="2933640" cy="318924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2" descr=""/>
          <p:cNvPicPr/>
          <p:nvPr/>
        </p:nvPicPr>
        <p:blipFill>
          <a:blip r:embed="rId3"/>
          <a:stretch/>
        </p:blipFill>
        <p:spPr>
          <a:xfrm>
            <a:off x="4067280" y="1844640"/>
            <a:ext cx="3446280" cy="344664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3" descr=""/>
          <p:cNvPicPr/>
          <p:nvPr/>
        </p:nvPicPr>
        <p:blipFill>
          <a:blip r:embed="rId4"/>
          <a:stretch/>
        </p:blipFill>
        <p:spPr>
          <a:xfrm>
            <a:off x="7794720" y="1844640"/>
            <a:ext cx="2914560" cy="3313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1" descr=""/>
          <p:cNvPicPr/>
          <p:nvPr/>
        </p:nvPicPr>
        <p:blipFill>
          <a:blip r:embed="rId1"/>
          <a:stretch/>
        </p:blipFill>
        <p:spPr>
          <a:xfrm>
            <a:off x="984240" y="333360"/>
            <a:ext cx="10585440" cy="619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Объект 3" descr=""/>
          <p:cNvPicPr/>
          <p:nvPr/>
        </p:nvPicPr>
        <p:blipFill>
          <a:blip r:embed="rId1"/>
          <a:stretch/>
        </p:blipFill>
        <p:spPr>
          <a:xfrm>
            <a:off x="1055520" y="333360"/>
            <a:ext cx="9937800" cy="59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Объект 3" descr=""/>
          <p:cNvPicPr/>
          <p:nvPr/>
        </p:nvPicPr>
        <p:blipFill>
          <a:blip r:embed="rId1"/>
          <a:stretch/>
        </p:blipFill>
        <p:spPr>
          <a:xfrm>
            <a:off x="552600" y="476280"/>
            <a:ext cx="11161440" cy="57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1- тапсырма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Оқылым.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Төмендегі  мәтіндерді  мұқият оқып танысыңыздар.</a:t>
            </a:r>
            <a:br>
              <a:rPr sz="20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192240" y="1197000"/>
            <a:ext cx="11809440" cy="54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Рисунок 2" descr=""/>
          <p:cNvPicPr/>
          <p:nvPr/>
        </p:nvPicPr>
        <p:blipFill>
          <a:blip r:embed="rId1"/>
          <a:stretch/>
        </p:blipFill>
        <p:spPr>
          <a:xfrm>
            <a:off x="820800" y="773280"/>
            <a:ext cx="10551960" cy="589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Өзіңді тексер 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120600" y="691920"/>
            <a:ext cx="12072960" cy="543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Рисунок 1" descr=""/>
          <p:cNvPicPr/>
          <p:nvPr/>
        </p:nvPicPr>
        <p:blipFill>
          <a:blip r:embed="rId1"/>
          <a:stretch/>
        </p:blipFill>
        <p:spPr>
          <a:xfrm>
            <a:off x="120600" y="692280"/>
            <a:ext cx="11952360" cy="593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Пользователь Windows</cp:lastModifiedBy>
  <cp:lastPrinted>2020-03-24T14:36:16Z</cp:lastPrinted>
  <dcterms:modified xsi:type="dcterms:W3CDTF">2021-04-15T07:29:28Z</dcterms:modified>
  <cp:revision>594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