
<file path=[Content_Types].xml><?xml version="1.0" encoding="utf-8"?>
<Types xmlns="http://schemas.openxmlformats.org/package/2006/content-types">
  <Default Extension="png" ContentType="image/png"/>
  <Default Extension="bin" ContentType="application/vnd.openxmlformats-officedocument.oleObject"/>
  <Default Extension="m4a" ContentType="audio/mp4"/>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4" r:id="rId1"/>
  </p:sldMasterIdLst>
  <p:notesMasterIdLst>
    <p:notesMasterId r:id="rId14"/>
  </p:notesMasterIdLst>
  <p:sldIdLst>
    <p:sldId id="256" r:id="rId2"/>
    <p:sldId id="257" r:id="rId3"/>
    <p:sldId id="273" r:id="rId4"/>
    <p:sldId id="274" r:id="rId5"/>
    <p:sldId id="275" r:id="rId6"/>
    <p:sldId id="276" r:id="rId7"/>
    <p:sldId id="277" r:id="rId8"/>
    <p:sldId id="278" r:id="rId9"/>
    <p:sldId id="279" r:id="rId10"/>
    <p:sldId id="280" r:id="rId11"/>
    <p:sldId id="282" r:id="rId12"/>
    <p:sldId id="281" r:id="rId13"/>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0" d="100"/>
          <a:sy n="80" d="100"/>
        </p:scale>
        <p:origin x="1450" y="4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6E21EAC-8043-4459-B050-47C379182A7C}" type="datetimeFigureOut">
              <a:rPr lang="ru-RU" smtClean="0"/>
              <a:pPr/>
              <a:t>13.02.2021</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8BBA5B9-92BF-4FAD-9EFD-2E4D27205CE2}" type="slidenum">
              <a:rPr lang="ru-RU" smtClean="0"/>
              <a:pPr/>
              <a:t>‹#›</a:t>
            </a:fld>
            <a:endParaRPr lang="ru-RU"/>
          </a:p>
        </p:txBody>
      </p:sp>
    </p:spTree>
    <p:extLst>
      <p:ext uri="{BB962C8B-B14F-4D97-AF65-F5344CB8AC3E}">
        <p14:creationId xmlns:p14="http://schemas.microsoft.com/office/powerpoint/2010/main" val="33749327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grpSp>
        <p:nvGrpSpPr>
          <p:cNvPr id="7" name="Group 6"/>
          <p:cNvGrpSpPr/>
          <p:nvPr/>
        </p:nvGrpSpPr>
        <p:grpSpPr>
          <a:xfrm>
            <a:off x="-8466" y="-8468"/>
            <a:ext cx="9171316" cy="6874935"/>
            <a:chOff x="-8466" y="-8468"/>
            <a:chExt cx="9171316" cy="6874935"/>
          </a:xfrm>
        </p:grpSpPr>
        <p:cxnSp>
          <p:nvCxnSpPr>
            <p:cNvPr id="28" name="Straight Connector 27"/>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30" name="Freeform 2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Freeform 3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Freeform 3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Freeform 3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Freeform 3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Freeform 34"/>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2">
                <a:lumMod val="75000"/>
                <a:alpha val="8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Freeform 35"/>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1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pPr/>
              <a:t>13.02.2021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Tree>
    <p:extLst>
      <p:ext uri="{BB962C8B-B14F-4D97-AF65-F5344CB8AC3E}">
        <p14:creationId xmlns:p14="http://schemas.microsoft.com/office/powerpoint/2010/main" val="4017501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9895387A-034D-4BF6-8F93-14106DBB5C23}" type="datetimeFigureOut">
              <a:rPr lang="ru-RU" smtClean="0">
                <a:solidFill>
                  <a:prstClr val="black">
                    <a:tint val="75000"/>
                  </a:prstClr>
                </a:solidFill>
              </a:rPr>
              <a:pPr/>
              <a:t>13.02.2021</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5EC07EE1-C751-4E2A-8185-3387C8CBD35D}"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536306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9895387A-034D-4BF6-8F93-14106DBB5C23}" type="datetimeFigureOut">
              <a:rPr lang="ru-RU" smtClean="0">
                <a:solidFill>
                  <a:prstClr val="black">
                    <a:tint val="75000"/>
                  </a:prstClr>
                </a:solidFill>
              </a:rPr>
              <a:pPr/>
              <a:t>13.02.2021</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5EC07EE1-C751-4E2A-8185-3387C8CBD35D}" type="slidenum">
              <a:rPr lang="ru-RU" smtClean="0">
                <a:solidFill>
                  <a:prstClr val="black">
                    <a:tint val="75000"/>
                  </a:prstClr>
                </a:solidFill>
              </a:rPr>
              <a:pPr/>
              <a:t>‹#›</a:t>
            </a:fld>
            <a:endParaRPr lang="ru-RU">
              <a:solidFill>
                <a:prstClr val="black">
                  <a:tint val="75000"/>
                </a:prstClr>
              </a:solidFill>
            </a:endParaRPr>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983314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9895387A-034D-4BF6-8F93-14106DBB5C23}" type="datetimeFigureOut">
              <a:rPr lang="ru-RU" smtClean="0">
                <a:solidFill>
                  <a:prstClr val="black">
                    <a:tint val="75000"/>
                  </a:prstClr>
                </a:solidFill>
              </a:rPr>
              <a:pPr/>
              <a:t>13.02.2021</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5EC07EE1-C751-4E2A-8185-3387C8CBD35D}"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339121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9895387A-034D-4BF6-8F93-14106DBB5C23}" type="datetimeFigureOut">
              <a:rPr lang="ru-RU" smtClean="0">
                <a:solidFill>
                  <a:prstClr val="black">
                    <a:tint val="75000"/>
                  </a:prstClr>
                </a:solidFill>
              </a:rPr>
              <a:pPr/>
              <a:t>13.02.2021</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5EC07EE1-C751-4E2A-8185-3387C8CBD35D}" type="slidenum">
              <a:rPr lang="ru-RU" smtClean="0">
                <a:solidFill>
                  <a:prstClr val="black">
                    <a:tint val="75000"/>
                  </a:prstClr>
                </a:solidFill>
              </a:rPr>
              <a:pPr/>
              <a:t>‹#›</a:t>
            </a:fld>
            <a:endParaRPr lang="ru-RU">
              <a:solidFill>
                <a:prstClr val="black">
                  <a:tint val="75000"/>
                </a:prstClr>
              </a:solidFill>
            </a:endParaRPr>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647963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9895387A-034D-4BF6-8F93-14106DBB5C23}" type="datetimeFigureOut">
              <a:rPr lang="ru-RU" smtClean="0">
                <a:solidFill>
                  <a:prstClr val="black">
                    <a:tint val="75000"/>
                  </a:prstClr>
                </a:solidFill>
              </a:rPr>
              <a:pPr/>
              <a:t>13.02.2021</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5EC07EE1-C751-4E2A-8185-3387C8CBD35D}"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439703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pPr/>
              <a:t>13.02.2021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Tree>
    <p:extLst>
      <p:ext uri="{BB962C8B-B14F-4D97-AF65-F5344CB8AC3E}">
        <p14:creationId xmlns:p14="http://schemas.microsoft.com/office/powerpoint/2010/main" val="407677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pPr/>
              <a:t>13.02.2021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Tree>
    <p:extLst>
      <p:ext uri="{BB962C8B-B14F-4D97-AF65-F5344CB8AC3E}">
        <p14:creationId xmlns:p14="http://schemas.microsoft.com/office/powerpoint/2010/main" val="4032002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pPr/>
              <a:t>13.02.2021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Tree>
    <p:extLst>
      <p:ext uri="{BB962C8B-B14F-4D97-AF65-F5344CB8AC3E}">
        <p14:creationId xmlns:p14="http://schemas.microsoft.com/office/powerpoint/2010/main" val="1701036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pPr/>
              <a:t>13.02.2021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Tree>
    <p:extLst>
      <p:ext uri="{BB962C8B-B14F-4D97-AF65-F5344CB8AC3E}">
        <p14:creationId xmlns:p14="http://schemas.microsoft.com/office/powerpoint/2010/main" val="614173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B4C71EC6-210F-42DE-9C53-41977AD35B3D}" type="datetimeFigureOut">
              <a:rPr lang="ru-RU" smtClean="0"/>
              <a:pPr/>
              <a:t>13.02.2021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pPr/>
              <a:t>‹#›</a:t>
            </a:fld>
            <a:endParaRPr lang="ru-RU"/>
          </a:p>
        </p:txBody>
      </p:sp>
    </p:spTree>
    <p:extLst>
      <p:ext uri="{BB962C8B-B14F-4D97-AF65-F5344CB8AC3E}">
        <p14:creationId xmlns:p14="http://schemas.microsoft.com/office/powerpoint/2010/main" val="3406644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pPr/>
              <a:t>13.02.2021</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19B0651-EE4F-4900-A07F-96A6BFA9D0F0}" type="slidenum">
              <a:rPr lang="ru-RU" smtClean="0"/>
              <a:pPr/>
              <a:t>‹#›</a:t>
            </a:fld>
            <a:endParaRPr lang="ru-RU"/>
          </a:p>
        </p:txBody>
      </p:sp>
    </p:spTree>
    <p:extLst>
      <p:ext uri="{BB962C8B-B14F-4D97-AF65-F5344CB8AC3E}">
        <p14:creationId xmlns:p14="http://schemas.microsoft.com/office/powerpoint/2010/main" val="2627484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4C71EC6-210F-42DE-9C53-41977AD35B3D}" type="datetimeFigureOut">
              <a:rPr lang="ru-RU" smtClean="0"/>
              <a:pPr/>
              <a:t>13.02.2021</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19B0651-EE4F-4900-A07F-96A6BFA9D0F0}" type="slidenum">
              <a:rPr lang="ru-RU" smtClean="0"/>
              <a:pPr/>
              <a:t>‹#›</a:t>
            </a:fld>
            <a:endParaRPr lang="ru-RU"/>
          </a:p>
        </p:txBody>
      </p:sp>
    </p:spTree>
    <p:extLst>
      <p:ext uri="{BB962C8B-B14F-4D97-AF65-F5344CB8AC3E}">
        <p14:creationId xmlns:p14="http://schemas.microsoft.com/office/powerpoint/2010/main" val="145824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pPr/>
              <a:t>13.02.2021</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19B0651-EE4F-4900-A07F-96A6BFA9D0F0}" type="slidenum">
              <a:rPr lang="ru-RU" smtClean="0"/>
              <a:pPr/>
              <a:t>‹#›</a:t>
            </a:fld>
            <a:endParaRPr lang="ru-RU"/>
          </a:p>
        </p:txBody>
      </p:sp>
    </p:spTree>
    <p:extLst>
      <p:ext uri="{BB962C8B-B14F-4D97-AF65-F5344CB8AC3E}">
        <p14:creationId xmlns:p14="http://schemas.microsoft.com/office/powerpoint/2010/main" val="2421538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ru-RU" smtClean="0"/>
              <a:t>Образец заголовка</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pPr/>
              <a:t>13.02.2021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pPr/>
              <a:t>‹#›</a:t>
            </a:fld>
            <a:endParaRPr lang="ru-RU"/>
          </a:p>
        </p:txBody>
      </p:sp>
    </p:spTree>
    <p:extLst>
      <p:ext uri="{BB962C8B-B14F-4D97-AF65-F5344CB8AC3E}">
        <p14:creationId xmlns:p14="http://schemas.microsoft.com/office/powerpoint/2010/main" val="1012503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pPr/>
              <a:t>13.02.2021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pPr/>
              <a:t>‹#›</a:t>
            </a:fld>
            <a:endParaRPr lang="ru-RU"/>
          </a:p>
        </p:txBody>
      </p:sp>
    </p:spTree>
    <p:extLst>
      <p:ext uri="{BB962C8B-B14F-4D97-AF65-F5344CB8AC3E}">
        <p14:creationId xmlns:p14="http://schemas.microsoft.com/office/powerpoint/2010/main" val="3277554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71317" cy="6874935"/>
            <a:chOff x="-8467" y="-8468"/>
            <a:chExt cx="9171317"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2">
                <a:lumMod val="75000"/>
                <a:alpha val="8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895387A-034D-4BF6-8F93-14106DBB5C23}" type="datetimeFigureOut">
              <a:rPr lang="ru-RU" smtClean="0">
                <a:solidFill>
                  <a:prstClr val="black">
                    <a:tint val="75000"/>
                  </a:prstClr>
                </a:solidFill>
              </a:rPr>
              <a:pPr/>
              <a:t>13.02.2021</a:t>
            </a:fld>
            <a:endParaRPr lang="ru-RU">
              <a:solidFill>
                <a:prstClr val="black">
                  <a:tint val="75000"/>
                </a:prstClr>
              </a:solidFill>
            </a:endParaRPr>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ru-RU">
              <a:solidFill>
                <a:prstClr val="black">
                  <a:tint val="75000"/>
                </a:prstClr>
              </a:solidFill>
            </a:endParaRPr>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5EC07EE1-C751-4E2A-8185-3387C8CBD35D}"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072330816"/>
      </p:ext>
    </p:extLst>
  </p:cSld>
  <p:clrMap bg1="lt1" tx1="dk1" bg2="lt2" tx2="dk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5" r:id="rId11"/>
    <p:sldLayoutId id="2147483976" r:id="rId12"/>
    <p:sldLayoutId id="2147483977" r:id="rId13"/>
    <p:sldLayoutId id="2147483978" r:id="rId14"/>
    <p:sldLayoutId id="2147483979" r:id="rId15"/>
    <p:sldLayoutId id="2147483980"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microsoft.com/office/2007/relationships/media" Target="../media/media13.m4a"/><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png"/><Relationship Id="rId5" Type="http://schemas.openxmlformats.org/officeDocument/2006/relationships/slideLayout" Target="../slideLayouts/slideLayout7.xml"/><Relationship Id="rId4" Type="http://schemas.openxmlformats.org/officeDocument/2006/relationships/audio" Target="../media/media13.m4a"/></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image" Target="../media/image5.jpe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8" Type="http://schemas.microsoft.com/office/2007/relationships/media" Target="../media/media8.m4a"/><Relationship Id="rId13" Type="http://schemas.openxmlformats.org/officeDocument/2006/relationships/image" Target="../media/image1.png"/><Relationship Id="rId3" Type="http://schemas.openxmlformats.org/officeDocument/2006/relationships/audio" Target="../media/media5.m4a"/><Relationship Id="rId7" Type="http://schemas.openxmlformats.org/officeDocument/2006/relationships/audio" Target="../media/media7.m4a"/><Relationship Id="rId12" Type="http://schemas.openxmlformats.org/officeDocument/2006/relationships/image" Target="../media/image6.wmf"/><Relationship Id="rId2" Type="http://schemas.microsoft.com/office/2007/relationships/media" Target="../media/media5.m4a"/><Relationship Id="rId1" Type="http://schemas.openxmlformats.org/officeDocument/2006/relationships/vmlDrawing" Target="../drawings/vmlDrawing1.vml"/><Relationship Id="rId6" Type="http://schemas.microsoft.com/office/2007/relationships/media" Target="../media/media7.m4a"/><Relationship Id="rId11" Type="http://schemas.openxmlformats.org/officeDocument/2006/relationships/oleObject" Target="../embeddings/oleObject1.bin"/><Relationship Id="rId5" Type="http://schemas.openxmlformats.org/officeDocument/2006/relationships/audio" Target="../media/media6.m4a"/><Relationship Id="rId10" Type="http://schemas.openxmlformats.org/officeDocument/2006/relationships/slideLayout" Target="../slideLayouts/slideLayout7.xml"/><Relationship Id="rId4" Type="http://schemas.microsoft.com/office/2007/relationships/media" Target="../media/media6.m4a"/><Relationship Id="rId9" Type="http://schemas.openxmlformats.org/officeDocument/2006/relationships/audio" Target="../media/media8.m4a"/></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microsoft.com/office/2007/relationships/media" Target="../media/media13.m4a"/><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png"/><Relationship Id="rId5" Type="http://schemas.openxmlformats.org/officeDocument/2006/relationships/slideLayout" Target="../slideLayouts/slideLayout7.xml"/><Relationship Id="rId4" Type="http://schemas.openxmlformats.org/officeDocument/2006/relationships/audio" Target="../media/media13.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928662" y="2357430"/>
            <a:ext cx="6840760" cy="138499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4800" b="1" i="0" u="none" strike="noStrike" kern="0" cap="none" spc="0" normalizeH="0" baseline="0" noProof="0" dirty="0" smtClean="0">
                <a:ln>
                  <a:noFill/>
                </a:ln>
                <a:solidFill>
                  <a:srgbClr val="002060"/>
                </a:solidFill>
                <a:effectLst/>
                <a:uLnTx/>
                <a:uFillTx/>
                <a:latin typeface="Arial" panose="020B0604020202020204" pitchFamily="34" charset="0"/>
                <a:ea typeface="Open Sans" panose="020B0606030504020204" pitchFamily="34" charset="0"/>
                <a:cs typeface="Arial" panose="020B0604020202020204" pitchFamily="34" charset="0"/>
              </a:rPr>
              <a:t> </a:t>
            </a:r>
            <a:r>
              <a:rPr kumimoji="0" lang="kk-KZ" sz="3600" b="1" i="0" u="none" strike="noStrike" kern="0" cap="none" spc="0" normalizeH="0" baseline="0" noProof="0" dirty="0" smtClean="0">
                <a:ln>
                  <a:noFill/>
                </a:ln>
                <a:solidFill>
                  <a:srgbClr val="002060"/>
                </a:solidFill>
                <a:effectLst/>
                <a:uLnTx/>
                <a:uFillTx/>
                <a:latin typeface="Times New Roman" panose="02020603050405020304" pitchFamily="18" charset="0"/>
                <a:ea typeface="Open Sans" panose="020B0606030504020204" pitchFamily="34" charset="0"/>
                <a:cs typeface="Times New Roman" panose="02020603050405020304" pitchFamily="18" charset="0"/>
              </a:rPr>
              <a:t>Орыс</a:t>
            </a:r>
            <a:r>
              <a:rPr kumimoji="0" lang="kk-KZ" sz="3600" b="1" i="0" u="none" strike="noStrike" kern="0" cap="none" spc="0" normalizeH="0" noProof="0" dirty="0" smtClean="0">
                <a:ln>
                  <a:noFill/>
                </a:ln>
                <a:solidFill>
                  <a:srgbClr val="002060"/>
                </a:solidFill>
                <a:effectLst/>
                <a:uLnTx/>
                <a:uFillTx/>
                <a:latin typeface="Times New Roman" panose="02020603050405020304" pitchFamily="18" charset="0"/>
                <a:ea typeface="Open Sans" panose="020B0606030504020204" pitchFamily="34" charset="0"/>
                <a:cs typeface="Times New Roman" panose="02020603050405020304" pitchFamily="18" charset="0"/>
              </a:rPr>
              <a:t> графикасына негізделген қазақ жазуы</a:t>
            </a:r>
            <a:endParaRPr kumimoji="0" lang="ru-RU" sz="3600" b="1" i="0" u="none" strike="noStrike" kern="0" cap="none" spc="0" normalizeH="0" baseline="0" noProof="0" dirty="0">
              <a:ln>
                <a:noFill/>
              </a:ln>
              <a:solidFill>
                <a:srgbClr val="002060"/>
              </a:solidFill>
              <a:effectLst/>
              <a:uLnTx/>
              <a:uFillTx/>
              <a:latin typeface="Times New Roman" panose="02020603050405020304" pitchFamily="18" charset="0"/>
              <a:ea typeface="Open Sans" panose="020B0606030504020204" pitchFamily="34" charset="0"/>
              <a:cs typeface="Times New Roman" panose="02020603050405020304" pitchFamily="18" charset="0"/>
            </a:endParaRPr>
          </a:p>
        </p:txBody>
      </p:sp>
      <p:sp>
        <p:nvSpPr>
          <p:cNvPr id="5" name="Прямоугольник 4"/>
          <p:cNvSpPr/>
          <p:nvPr/>
        </p:nvSpPr>
        <p:spPr>
          <a:xfrm>
            <a:off x="5072066" y="285728"/>
            <a:ext cx="3820984" cy="1446550"/>
          </a:xfrm>
          <a:prstGeom prst="rect">
            <a:avLst/>
          </a:prstGeom>
        </p:spPr>
        <p:txBody>
          <a:bodyPr wrap="square">
            <a:spAutoFit/>
          </a:bodyPr>
          <a:lstStyle/>
          <a:p>
            <a:r>
              <a:rPr lang="kk-KZ" sz="2800" b="1" kern="0" dirty="0" smtClean="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Қазақ тілі. 8-сынып</a:t>
            </a:r>
          </a:p>
          <a:p>
            <a:r>
              <a:rPr lang="kk-KZ" sz="2800" b="1" kern="0" dirty="0" smtClean="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7-сабақ</a:t>
            </a:r>
          </a:p>
          <a:p>
            <a:endParaRPr lang="ru-RU" sz="3200" b="1" kern="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endParaRPr>
          </a:p>
        </p:txBody>
      </p:sp>
      <p:pic>
        <p:nvPicPr>
          <p:cNvPr id="3"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821042" y="141712"/>
            <a:ext cx="144016" cy="144016"/>
          </a:xfrm>
          <a:prstGeom prst="rect">
            <a:avLst/>
          </a:prstGeom>
        </p:spPr>
      </p:pic>
    </p:spTree>
    <p:extLst>
      <p:ext uri="{BB962C8B-B14F-4D97-AF65-F5344CB8AC3E}">
        <p14:creationId xmlns:p14="http://schemas.microsoft.com/office/powerpoint/2010/main" val="3161085548"/>
      </p:ext>
    </p:extLst>
  </p:cSld>
  <p:clrMapOvr>
    <a:masterClrMapping/>
  </p:clrMapOvr>
  <mc:AlternateContent xmlns:mc="http://schemas.openxmlformats.org/markup-compatibility/2006" xmlns:p14="http://schemas.microsoft.com/office/powerpoint/2010/main">
    <mc:Choice Requires="p14">
      <p:transition spd="med" p14:dur="700" advTm="14680">
        <p:fade/>
      </p:transition>
    </mc:Choice>
    <mc:Fallback xmlns="">
      <p:transition spd="med" advTm="1468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3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1434" objId="3"/>
        <p14:stopEvt time="14680" objId="3"/>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8267" y="980728"/>
            <a:ext cx="8501122" cy="5038302"/>
          </a:xfrm>
          <a:prstGeom prst="rect">
            <a:avLst/>
          </a:prstGeom>
          <a:solidFill>
            <a:schemeClr val="accent1">
              <a:lumMod val="20000"/>
              <a:lumOff val="80000"/>
            </a:schemeClr>
          </a:solidFill>
        </p:spPr>
        <p:txBody>
          <a:bodyPr wrap="square">
            <a:spAutoFit/>
          </a:bodyPr>
          <a:lstStyle/>
          <a:p>
            <a:pPr>
              <a:lnSpc>
                <a:spcPct val="115000"/>
              </a:lnSpc>
              <a:spcAft>
                <a:spcPts val="1000"/>
              </a:spcAft>
            </a:pPr>
            <a:r>
              <a:rPr lang="kk-KZ" sz="2800" b="1" dirty="0" smtClean="0">
                <a:solidFill>
                  <a:srgbClr val="C00000"/>
                </a:solidFill>
                <a:latin typeface="Corbel" panose="020B0503020204020204" pitchFamily="34" charset="0"/>
                <a:ea typeface="Calibri" panose="020F0502020204030204" pitchFamily="34" charset="0"/>
                <a:cs typeface="Arial" panose="020B0604020202020204" pitchFamily="34" charset="0"/>
              </a:rPr>
              <a:t>Ықтимал жауап</a:t>
            </a:r>
          </a:p>
          <a:p>
            <a:pPr algn="ctr">
              <a:lnSpc>
                <a:spcPct val="115000"/>
              </a:lnSpc>
              <a:spcAft>
                <a:spcPts val="1000"/>
              </a:spcAft>
            </a:pPr>
            <a:r>
              <a:rPr lang="kk-KZ" sz="2800" b="1" dirty="0" smtClean="0">
                <a:solidFill>
                  <a:srgbClr val="002060"/>
                </a:solidFill>
                <a:latin typeface="Times New Roman" panose="02020603050405020304" pitchFamily="18" charset="0"/>
                <a:ea typeface="Calibri" panose="020F0502020204030204" pitchFamily="34" charset="0"/>
                <a:cs typeface="Arial" panose="020B0604020202020204" pitchFamily="34" charset="0"/>
              </a:rPr>
              <a:t>Жинақы мәтін</a:t>
            </a:r>
            <a:endParaRPr lang="en-US" sz="2800" b="1" dirty="0">
              <a:solidFill>
                <a:srgbClr val="002060"/>
              </a:solidFill>
              <a:latin typeface="Calibri" panose="020F0502020204030204" pitchFamily="34" charset="0"/>
              <a:ea typeface="Calibri" panose="020F0502020204030204" pitchFamily="34" charset="0"/>
              <a:cs typeface="Arial" panose="020B0604020202020204" pitchFamily="34" charset="0"/>
            </a:endParaRPr>
          </a:p>
          <a:p>
            <a:pPr>
              <a:lnSpc>
                <a:spcPct val="115000"/>
              </a:lnSpc>
              <a:spcAft>
                <a:spcPts val="1000"/>
              </a:spcAft>
            </a:pPr>
            <a:r>
              <a:rPr lang="kk-KZ" dirty="0">
                <a:solidFill>
                  <a:srgbClr val="002060"/>
                </a:solidFill>
                <a:latin typeface="Times New Roman" panose="02020603050405020304" pitchFamily="18" charset="0"/>
                <a:ea typeface="Calibri" panose="020F0502020204030204" pitchFamily="34" charset="0"/>
                <a:cs typeface="Arial" panose="020B0604020202020204" pitchFamily="34" charset="0"/>
              </a:rPr>
              <a:t> </a:t>
            </a:r>
            <a:endParaRPr lang="en-US" sz="2400" dirty="0">
              <a:solidFill>
                <a:srgbClr val="002060"/>
              </a:solidFill>
              <a:latin typeface="Calibri" panose="020F0502020204030204" pitchFamily="34" charset="0"/>
              <a:ea typeface="Calibri" panose="020F0502020204030204" pitchFamily="34" charset="0"/>
              <a:cs typeface="Arial" panose="020B0604020202020204" pitchFamily="34" charset="0"/>
            </a:endParaRPr>
          </a:p>
          <a:p>
            <a:pPr>
              <a:lnSpc>
                <a:spcPct val="115000"/>
              </a:lnSpc>
              <a:spcAft>
                <a:spcPts val="1000"/>
              </a:spcAft>
            </a:pPr>
            <a:r>
              <a:rPr lang="kk-KZ" sz="2400" dirty="0">
                <a:solidFill>
                  <a:srgbClr val="002060"/>
                </a:solidFill>
                <a:latin typeface="Times New Roman" panose="02020603050405020304" pitchFamily="18" charset="0"/>
                <a:ea typeface="Calibri" panose="020F0502020204030204" pitchFamily="34" charset="0"/>
                <a:cs typeface="Arial" panose="020B0604020202020204" pitchFamily="34" charset="0"/>
              </a:rPr>
              <a:t>    1940 жылы арабша және латынша қазақ жазуы жойылып, </a:t>
            </a:r>
            <a:r>
              <a:rPr lang="kk-KZ" sz="2400" dirty="0" smtClean="0">
                <a:solidFill>
                  <a:srgbClr val="002060"/>
                </a:solidFill>
                <a:latin typeface="Times New Roman" panose="02020603050405020304" pitchFamily="18" charset="0"/>
                <a:ea typeface="Calibri" panose="020F0502020204030204" pitchFamily="34" charset="0"/>
                <a:cs typeface="Arial" panose="020B0604020202020204" pitchFamily="34" charset="0"/>
              </a:rPr>
              <a:t>орнына </a:t>
            </a:r>
            <a:r>
              <a:rPr lang="kk-KZ" sz="2400" dirty="0">
                <a:solidFill>
                  <a:srgbClr val="002060"/>
                </a:solidFill>
                <a:latin typeface="Times New Roman" panose="02020603050405020304" pitchFamily="18" charset="0"/>
                <a:ea typeface="Calibri" panose="020F0502020204030204" pitchFamily="34" charset="0"/>
                <a:cs typeface="Arial" panose="020B0604020202020204" pitchFamily="34" charset="0"/>
              </a:rPr>
              <a:t>кирилл әліпбиі келді.</a:t>
            </a:r>
            <a:endParaRPr lang="en-US" sz="2400" dirty="0">
              <a:solidFill>
                <a:srgbClr val="002060"/>
              </a:solidFill>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Aft>
                <a:spcPts val="1000"/>
              </a:spcAft>
            </a:pPr>
            <a:r>
              <a:rPr lang="kk-KZ" sz="2400" dirty="0">
                <a:solidFill>
                  <a:srgbClr val="002060"/>
                </a:solidFill>
                <a:latin typeface="Times New Roman" panose="02020603050405020304" pitchFamily="18" charset="0"/>
                <a:ea typeface="Calibri" panose="020F0502020204030204" pitchFamily="34" charset="0"/>
                <a:cs typeface="Arial" panose="020B0604020202020204" pitchFamily="34" charset="0"/>
              </a:rPr>
              <a:t>    Қазақ ғалымдары қазақ және орыс емле ережелеріне арналған ғылыми еңбектер дайындады.</a:t>
            </a:r>
            <a:endParaRPr lang="en-US" sz="2400" dirty="0">
              <a:solidFill>
                <a:srgbClr val="002060"/>
              </a:solidFill>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Aft>
                <a:spcPts val="1000"/>
              </a:spcAft>
            </a:pPr>
            <a:r>
              <a:rPr lang="kk-KZ" sz="2400" dirty="0">
                <a:solidFill>
                  <a:srgbClr val="002060"/>
                </a:solidFill>
                <a:latin typeface="Times New Roman" panose="02020603050405020304" pitchFamily="18" charset="0"/>
                <a:ea typeface="Calibri" panose="020F0502020204030204" pitchFamily="34" charset="0"/>
                <a:cs typeface="Arial" panose="020B0604020202020204" pitchFamily="34" charset="0"/>
              </a:rPr>
              <a:t>   Ә.Жүнісбековтің пікірінше, 1) қазақ тілінің дыбыстары көбейді, 2) кірме сөздер көбейді, 3) емле ережелері күрделенді.</a:t>
            </a:r>
            <a:endParaRPr lang="en-US" sz="2400" dirty="0">
              <a:solidFill>
                <a:srgbClr val="002060"/>
              </a:solidFill>
              <a:latin typeface="Calibri" panose="020F0502020204030204" pitchFamily="34" charset="0"/>
              <a:ea typeface="Calibri" panose="020F0502020204030204" pitchFamily="34" charset="0"/>
              <a:cs typeface="Arial" panose="020B0604020202020204" pitchFamily="34" charset="0"/>
            </a:endParaRPr>
          </a:p>
          <a:p>
            <a:pPr>
              <a:lnSpc>
                <a:spcPct val="115000"/>
              </a:lnSpc>
              <a:spcAft>
                <a:spcPts val="1000"/>
              </a:spcAft>
            </a:pPr>
            <a:r>
              <a:rPr lang="kk-KZ" dirty="0">
                <a:solidFill>
                  <a:srgbClr val="002060"/>
                </a:solidFill>
                <a:latin typeface="Times New Roman" panose="02020603050405020304" pitchFamily="18" charset="0"/>
                <a:ea typeface="Calibri" panose="020F0502020204030204" pitchFamily="34" charset="0"/>
                <a:cs typeface="Arial" panose="020B0604020202020204" pitchFamily="34" charset="0"/>
              </a:rPr>
              <a:t> </a:t>
            </a:r>
            <a:endParaRPr lang="en-US" dirty="0">
              <a:solidFill>
                <a:srgbClr val="002060"/>
              </a:solidFill>
              <a:latin typeface="Calibri" panose="020F0502020204030204" pitchFamily="34" charset="0"/>
              <a:ea typeface="Calibri" panose="020F0502020204030204" pitchFamily="34" charset="0"/>
              <a:cs typeface="Arial" panose="020B0604020202020204" pitchFamily="34" charset="0"/>
            </a:endParaRPr>
          </a:p>
        </p:txBody>
      </p:sp>
      <p:pic>
        <p:nvPicPr>
          <p:cNvPr id="3"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14598" y="476672"/>
            <a:ext cx="124175" cy="124175"/>
          </a:xfrm>
          <a:prstGeom prst="rect">
            <a:avLst/>
          </a:prstGeom>
        </p:spPr>
      </p:pic>
    </p:spTree>
    <p:extLst>
      <p:ext uri="{BB962C8B-B14F-4D97-AF65-F5344CB8AC3E}">
        <p14:creationId xmlns:p14="http://schemas.microsoft.com/office/powerpoint/2010/main" val="1154980511"/>
      </p:ext>
    </p:extLst>
  </p:cSld>
  <p:clrMapOvr>
    <a:masterClrMapping/>
  </p:clrMapOvr>
  <mc:AlternateContent xmlns:mc="http://schemas.openxmlformats.org/markup-compatibility/2006" xmlns:p14="http://schemas.microsoft.com/office/powerpoint/2010/main">
    <mc:Choice Requires="p14">
      <p:transition spd="med" p14:dur="700" advTm="37576">
        <p:fade/>
      </p:transition>
    </mc:Choice>
    <mc:Fallback xmlns="">
      <p:transition spd="med" advTm="37576">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36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mod="1">
    <p:ext uri="{E180D4A7-C9FB-4DFB-919C-405C955672EB}">
      <p14:showEvtLst xmlns:p14="http://schemas.microsoft.com/office/powerpoint/2010/main">
        <p14:playEvt time="1418" objId="3"/>
        <p14:stopEvt time="37576" objId="3"/>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extLst>
              <p:ext uri="{D42A27DB-BD31-4B8C-83A1-F6EECF244321}">
                <p14:modId xmlns:p14="http://schemas.microsoft.com/office/powerpoint/2010/main" val="3074333058"/>
              </p:ext>
            </p:extLst>
          </p:nvPr>
        </p:nvGraphicFramePr>
        <p:xfrm>
          <a:off x="493812" y="2060848"/>
          <a:ext cx="8243984" cy="2812392"/>
        </p:xfrm>
        <a:graphic>
          <a:graphicData uri="http://schemas.openxmlformats.org/drawingml/2006/table">
            <a:tbl>
              <a:tblPr firstRow="1" firstCol="1" bandRow="1">
                <a:tableStyleId>{5C22544A-7EE6-4342-B048-85BDC9FD1C3A}</a:tableStyleId>
              </a:tblPr>
              <a:tblGrid>
                <a:gridCol w="2475421">
                  <a:extLst>
                    <a:ext uri="{9D8B030D-6E8A-4147-A177-3AD203B41FA5}">
                      <a16:colId xmlns:a16="http://schemas.microsoft.com/office/drawing/2014/main" val="2962970063"/>
                    </a:ext>
                  </a:extLst>
                </a:gridCol>
                <a:gridCol w="1997379">
                  <a:extLst>
                    <a:ext uri="{9D8B030D-6E8A-4147-A177-3AD203B41FA5}">
                      <a16:colId xmlns:a16="http://schemas.microsoft.com/office/drawing/2014/main" val="3059988353"/>
                    </a:ext>
                  </a:extLst>
                </a:gridCol>
                <a:gridCol w="1754039">
                  <a:extLst>
                    <a:ext uri="{9D8B030D-6E8A-4147-A177-3AD203B41FA5}">
                      <a16:colId xmlns:a16="http://schemas.microsoft.com/office/drawing/2014/main" val="1205885355"/>
                    </a:ext>
                  </a:extLst>
                </a:gridCol>
                <a:gridCol w="2017145">
                  <a:extLst>
                    <a:ext uri="{9D8B030D-6E8A-4147-A177-3AD203B41FA5}">
                      <a16:colId xmlns:a16="http://schemas.microsoft.com/office/drawing/2014/main" val="2141947755"/>
                    </a:ext>
                  </a:extLst>
                </a:gridCol>
              </a:tblGrid>
              <a:tr h="1137450">
                <a:tc>
                  <a:txBody>
                    <a:bodyPr/>
                    <a:lstStyle/>
                    <a:p>
                      <a:pPr algn="ctr">
                        <a:lnSpc>
                          <a:spcPct val="115000"/>
                        </a:lnSpc>
                        <a:spcAft>
                          <a:spcPts val="0"/>
                        </a:spcAft>
                      </a:pPr>
                      <a:r>
                        <a:rPr lang="en-US" sz="2400" dirty="0" err="1">
                          <a:solidFill>
                            <a:srgbClr val="002060"/>
                          </a:solidFill>
                          <a:effectLst/>
                          <a:latin typeface="Times New Roman" panose="02020603050405020304" pitchFamily="18" charset="0"/>
                          <a:cs typeface="Times New Roman" panose="02020603050405020304" pitchFamily="18" charset="0"/>
                        </a:rPr>
                        <a:t>Қандай</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ой</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пайда</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болды</a:t>
                      </a:r>
                      <a:r>
                        <a:rPr lang="en-US" sz="2400" dirty="0">
                          <a:solidFill>
                            <a:srgbClr val="002060"/>
                          </a:solidFill>
                          <a:effectLst/>
                          <a:latin typeface="Times New Roman" panose="02020603050405020304" pitchFamily="18" charset="0"/>
                          <a:cs typeface="Times New Roman" panose="02020603050405020304" pitchFamily="18" charset="0"/>
                        </a:rPr>
                        <a:t>?</a:t>
                      </a:r>
                      <a:endPar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lnSpc>
                          <a:spcPct val="115000"/>
                        </a:lnSpc>
                        <a:spcAft>
                          <a:spcPts val="0"/>
                        </a:spcAft>
                      </a:pPr>
                      <a:r>
                        <a:rPr lang="en-US" sz="2400" dirty="0" err="1">
                          <a:solidFill>
                            <a:srgbClr val="002060"/>
                          </a:solidFill>
                          <a:effectLst/>
                          <a:latin typeface="Times New Roman" panose="02020603050405020304" pitchFamily="18" charset="0"/>
                          <a:cs typeface="Times New Roman" panose="02020603050405020304" pitchFamily="18" charset="0"/>
                        </a:rPr>
                        <a:t>Не</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сезіндім</a:t>
                      </a:r>
                      <a:r>
                        <a:rPr lang="en-US" sz="2400" dirty="0">
                          <a:solidFill>
                            <a:srgbClr val="002060"/>
                          </a:solidFill>
                          <a:effectLst/>
                          <a:latin typeface="Times New Roman" panose="02020603050405020304" pitchFamily="18" charset="0"/>
                          <a:cs typeface="Times New Roman" panose="02020603050405020304" pitchFamily="18" charset="0"/>
                        </a:rPr>
                        <a:t>?</a:t>
                      </a:r>
                      <a:endPar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lnSpc>
                          <a:spcPct val="115000"/>
                        </a:lnSpc>
                        <a:spcAft>
                          <a:spcPts val="0"/>
                        </a:spcAft>
                      </a:pPr>
                      <a:r>
                        <a:rPr lang="en-US" sz="2400" dirty="0" err="1">
                          <a:solidFill>
                            <a:srgbClr val="002060"/>
                          </a:solidFill>
                          <a:effectLst/>
                          <a:latin typeface="Times New Roman" panose="02020603050405020304" pitchFamily="18" charset="0"/>
                          <a:cs typeface="Times New Roman" panose="02020603050405020304" pitchFamily="18" charset="0"/>
                        </a:rPr>
                        <a:t>Не</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ұнады</a:t>
                      </a:r>
                      <a:r>
                        <a:rPr lang="kk-KZ" sz="2400" dirty="0">
                          <a:solidFill>
                            <a:srgbClr val="002060"/>
                          </a:solidFill>
                          <a:effectLst/>
                          <a:latin typeface="Times New Roman" panose="02020603050405020304" pitchFamily="18" charset="0"/>
                          <a:cs typeface="Times New Roman" panose="02020603050405020304" pitchFamily="18" charset="0"/>
                        </a:rPr>
                        <a:t>?</a:t>
                      </a:r>
                      <a:endPar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lnSpc>
                          <a:spcPct val="115000"/>
                        </a:lnSpc>
                        <a:spcAft>
                          <a:spcPts val="0"/>
                        </a:spcAft>
                      </a:pPr>
                      <a:r>
                        <a:rPr lang="en-US" sz="2400" dirty="0" err="1">
                          <a:solidFill>
                            <a:srgbClr val="002060"/>
                          </a:solidFill>
                          <a:effectLst/>
                          <a:latin typeface="Times New Roman" panose="02020603050405020304" pitchFamily="18" charset="0"/>
                          <a:cs typeface="Times New Roman" panose="02020603050405020304" pitchFamily="18" charset="0"/>
                        </a:rPr>
                        <a:t>Не</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қиын</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болды</a:t>
                      </a:r>
                      <a:r>
                        <a:rPr lang="en-US" sz="2400" dirty="0">
                          <a:solidFill>
                            <a:srgbClr val="002060"/>
                          </a:solidFill>
                          <a:effectLst/>
                          <a:latin typeface="Times New Roman" panose="02020603050405020304" pitchFamily="18" charset="0"/>
                          <a:cs typeface="Times New Roman" panose="02020603050405020304" pitchFamily="18" charset="0"/>
                        </a:rPr>
                        <a:t>?</a:t>
                      </a:r>
                      <a:endPar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110254876"/>
                  </a:ext>
                </a:extLst>
              </a:tr>
              <a:tr h="1674942">
                <a:tc>
                  <a:txBody>
                    <a:bodyPr/>
                    <a:lstStyle/>
                    <a:p>
                      <a:pPr>
                        <a:lnSpc>
                          <a:spcPct val="115000"/>
                        </a:lnSpc>
                        <a:spcAft>
                          <a:spcPts val="0"/>
                        </a:spcAft>
                      </a:pPr>
                      <a:r>
                        <a:rPr lang="kk-KZ" sz="1100">
                          <a:effectLst/>
                        </a:rPr>
                        <a:t>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nSpc>
                          <a:spcPct val="115000"/>
                        </a:lnSpc>
                        <a:spcAft>
                          <a:spcPts val="0"/>
                        </a:spcAft>
                      </a:pPr>
                      <a:r>
                        <a:rPr lang="kk-KZ" sz="1100">
                          <a:effectLst/>
                        </a:rPr>
                        <a:t>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nSpc>
                          <a:spcPct val="115000"/>
                        </a:lnSpc>
                        <a:spcAft>
                          <a:spcPts val="0"/>
                        </a:spcAft>
                      </a:pPr>
                      <a:r>
                        <a:rPr lang="kk-KZ" sz="1100" dirty="0">
                          <a:effectLst/>
                        </a:rPr>
                        <a:t>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nSpc>
                          <a:spcPct val="115000"/>
                        </a:lnSpc>
                        <a:spcAft>
                          <a:spcPts val="0"/>
                        </a:spcAft>
                      </a:pPr>
                      <a:r>
                        <a:rPr lang="kk-KZ" sz="1100" dirty="0">
                          <a:effectLst/>
                        </a:rPr>
                        <a:t>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486423339"/>
                  </a:ext>
                </a:extLst>
              </a:tr>
            </a:tbl>
          </a:graphicData>
        </a:graphic>
      </p:graphicFrame>
      <p:sp>
        <p:nvSpPr>
          <p:cNvPr id="5" name="Rectangle 1"/>
          <p:cNvSpPr>
            <a:spLocks noChangeArrowheads="1"/>
          </p:cNvSpPr>
          <p:nvPr/>
        </p:nvSpPr>
        <p:spPr bwMode="auto">
          <a:xfrm>
            <a:off x="467544" y="145812"/>
            <a:ext cx="763284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kk-KZ" altLang="en-US" sz="2400" b="1" i="0" u="none" strike="noStrike" cap="none" normalizeH="0" baseline="0" dirty="0" smtClean="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Кері байланыс. </a:t>
            </a:r>
          </a:p>
          <a:p>
            <a:pPr marL="0" marR="0" lvl="0" indent="0" algn="ctr" defTabSz="914400" rtl="0" eaLnBrk="0" fontAlgn="base" latinLnBrk="0" hangingPunct="0">
              <a:lnSpc>
                <a:spcPct val="100000"/>
              </a:lnSpc>
              <a:spcBef>
                <a:spcPct val="0"/>
              </a:spcBef>
              <a:spcAft>
                <a:spcPct val="0"/>
              </a:spcAft>
              <a:buClrTx/>
              <a:buSzTx/>
              <a:buFontTx/>
              <a:buNone/>
              <a:tabLst/>
            </a:pPr>
            <a:r>
              <a:rPr kumimoji="0" lang="kk-KZ" altLang="en-US" sz="2400" b="1" i="0" u="none" strike="noStrike" cap="none" normalizeH="0" baseline="0" dirty="0" smtClean="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«Менің сабақтан кейінгі әсерім» кестесі</a:t>
            </a:r>
            <a:endParaRPr kumimoji="0" lang="en-US" altLang="en-US" sz="2400" b="1"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2400" b="1"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endParaRPr>
          </a:p>
        </p:txBody>
      </p:sp>
      <p:pic>
        <p:nvPicPr>
          <p:cNvPr id="2"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95629" y="332656"/>
            <a:ext cx="164270" cy="164270"/>
          </a:xfrm>
          <a:prstGeom prst="rect">
            <a:avLst/>
          </a:prstGeom>
        </p:spPr>
      </p:pic>
      <p:pic>
        <p:nvPicPr>
          <p:cNvPr id="6" name="сағат даусы">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8595667" y="5445224"/>
            <a:ext cx="142130" cy="142130"/>
          </a:xfrm>
          <a:prstGeom prst="rect">
            <a:avLst/>
          </a:prstGeom>
        </p:spPr>
      </p:pic>
    </p:spTree>
    <p:extLst>
      <p:ext uri="{BB962C8B-B14F-4D97-AF65-F5344CB8AC3E}">
        <p14:creationId xmlns:p14="http://schemas.microsoft.com/office/powerpoint/2010/main" val="3850242197"/>
      </p:ext>
    </p:extLst>
  </p:cSld>
  <p:clrMapOvr>
    <a:masterClrMapping/>
  </p:clrMapOvr>
  <mc:AlternateContent xmlns:mc="http://schemas.openxmlformats.org/markup-compatibility/2006" xmlns:p14="http://schemas.microsoft.com/office/powerpoint/2010/main">
    <mc:Choice Requires="p14">
      <p:transition spd="med" p14:dur="700" advTm="33271">
        <p:fade/>
      </p:transition>
    </mc:Choice>
    <mc:Fallback xmlns="">
      <p:transition spd="med" advTm="33271">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99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0066"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timing>
  <p:extLst mod="1">
    <p:ext uri="{E180D4A7-C9FB-4DFB-919C-405C955672EB}">
      <p14:showEvtLst xmlns:p14="http://schemas.microsoft.com/office/powerpoint/2010/main">
        <p14:playEvt time="1240" objId="2"/>
        <p14:stopEvt time="20257" objId="2"/>
        <p14:playEvt time="21400" objId="6"/>
        <p14:stopEvt time="31487" objId="6"/>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214290"/>
            <a:ext cx="8496944" cy="2388346"/>
          </a:xfrm>
          <a:prstGeom prst="rect">
            <a:avLst/>
          </a:prstGeom>
        </p:spPr>
        <p:txBody>
          <a:bodyPr wrap="square">
            <a:spAutoFit/>
          </a:bodyPr>
          <a:lstStyle/>
          <a:p>
            <a:pPr>
              <a:lnSpc>
                <a:spcPct val="115000"/>
              </a:lnSpc>
              <a:spcAft>
                <a:spcPts val="1000"/>
              </a:spcAft>
            </a:pPr>
            <a:r>
              <a:rPr lang="kk-KZ" sz="2400" b="1" dirty="0">
                <a:latin typeface="Times New Roman" panose="02020603050405020304" pitchFamily="18" charset="0"/>
                <a:ea typeface="Calibri" panose="020F0502020204030204" pitchFamily="34" charset="0"/>
                <a:cs typeface="Arial" panose="020B0604020202020204" pitchFamily="34" charset="0"/>
              </a:rPr>
              <a:t>Қосымша тапсырма.</a:t>
            </a:r>
            <a:endParaRPr lang="en-US" sz="2400" b="1" dirty="0">
              <a:latin typeface="Calibri" panose="020F0502020204030204" pitchFamily="34" charset="0"/>
              <a:ea typeface="Calibri" panose="020F0502020204030204" pitchFamily="34" charset="0"/>
              <a:cs typeface="Arial" panose="020B0604020202020204" pitchFamily="34" charset="0"/>
            </a:endParaRPr>
          </a:p>
          <a:p>
            <a:pPr>
              <a:lnSpc>
                <a:spcPct val="115000"/>
              </a:lnSpc>
              <a:spcAft>
                <a:spcPts val="1000"/>
              </a:spcAft>
            </a:pPr>
            <a:r>
              <a:rPr lang="kk-KZ" sz="2200" dirty="0">
                <a:latin typeface="Times New Roman" panose="02020603050405020304" pitchFamily="18" charset="0"/>
                <a:ea typeface="Calibri" panose="020F0502020204030204" pitchFamily="34" charset="0"/>
                <a:cs typeface="Arial" panose="020B0604020202020204" pitchFamily="34" charset="0"/>
              </a:rPr>
              <a:t>«Орыс графикасына негізделген қазақ жазуы туралы өз </a:t>
            </a:r>
            <a:r>
              <a:rPr lang="kk-KZ" sz="2200" dirty="0" smtClean="0">
                <a:latin typeface="Times New Roman" panose="02020603050405020304" pitchFamily="18" charset="0"/>
                <a:ea typeface="Calibri" panose="020F0502020204030204" pitchFamily="34" charset="0"/>
                <a:cs typeface="Arial" panose="020B0604020202020204" pitchFamily="34" charset="0"/>
              </a:rPr>
              <a:t>ойларыңызды білдіріңіздер.</a:t>
            </a:r>
            <a:endParaRPr lang="en-US" sz="2200" dirty="0">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Aft>
                <a:spcPts val="1000"/>
              </a:spcAft>
            </a:pPr>
            <a:r>
              <a:rPr lang="kk-KZ" sz="2200" b="1" dirty="0">
                <a:latin typeface="Times New Roman" panose="02020603050405020304" pitchFamily="18" charset="0"/>
                <a:ea typeface="Calibri" panose="020F0502020204030204" pitchFamily="34" charset="0"/>
                <a:cs typeface="Arial" panose="020B0604020202020204" pitchFamily="34" charset="0"/>
              </a:rPr>
              <a:t>Пайымдауды көрсету КƏМҚ-талдауы (SWOT</a:t>
            </a:r>
            <a:r>
              <a:rPr lang="kk-KZ" sz="2200" b="1" dirty="0" smtClean="0">
                <a:latin typeface="Times New Roman" panose="02020603050405020304" pitchFamily="18" charset="0"/>
                <a:ea typeface="Calibri" panose="020F0502020204030204" pitchFamily="34" charset="0"/>
                <a:cs typeface="Arial" panose="020B0604020202020204" pitchFamily="34" charset="0"/>
              </a:rPr>
              <a:t>) </a:t>
            </a:r>
          </a:p>
          <a:p>
            <a:pPr algn="just">
              <a:lnSpc>
                <a:spcPct val="115000"/>
              </a:lnSpc>
              <a:spcAft>
                <a:spcPts val="1000"/>
              </a:spcAft>
            </a:pPr>
            <a:r>
              <a:rPr lang="kk-KZ" b="1" dirty="0" smtClean="0">
                <a:latin typeface="Times New Roman" panose="02020603050405020304" pitchFamily="18" charset="0"/>
                <a:ea typeface="Calibri" panose="020F0502020204030204" pitchFamily="34" charset="0"/>
                <a:cs typeface="Arial" panose="020B0604020202020204" pitchFamily="34" charset="0"/>
              </a:rPr>
              <a:t> </a:t>
            </a:r>
            <a:endParaRPr lang="en-US" dirty="0">
              <a:latin typeface="Calibri" panose="020F0502020204030204" pitchFamily="34" charset="0"/>
              <a:ea typeface="Calibri" panose="020F0502020204030204" pitchFamily="34" charset="0"/>
              <a:cs typeface="Arial" panose="020B0604020202020204" pitchFamily="34" charset="0"/>
            </a:endParaRPr>
          </a:p>
        </p:txBody>
      </p:sp>
      <p:graphicFrame>
        <p:nvGraphicFramePr>
          <p:cNvPr id="3" name="Таблица 2"/>
          <p:cNvGraphicFramePr>
            <a:graphicFrameLocks noGrp="1"/>
          </p:cNvGraphicFramePr>
          <p:nvPr>
            <p:extLst>
              <p:ext uri="{D42A27DB-BD31-4B8C-83A1-F6EECF244321}">
                <p14:modId xmlns:p14="http://schemas.microsoft.com/office/powerpoint/2010/main" val="1304510933"/>
              </p:ext>
            </p:extLst>
          </p:nvPr>
        </p:nvGraphicFramePr>
        <p:xfrm>
          <a:off x="251520" y="2492896"/>
          <a:ext cx="7894418" cy="4206240"/>
        </p:xfrm>
        <a:graphic>
          <a:graphicData uri="http://schemas.openxmlformats.org/drawingml/2006/table">
            <a:tbl>
              <a:tblPr firstRow="1" bandRow="1">
                <a:tableStyleId>{5C22544A-7EE6-4342-B048-85BDC9FD1C3A}</a:tableStyleId>
              </a:tblPr>
              <a:tblGrid>
                <a:gridCol w="3947209">
                  <a:extLst>
                    <a:ext uri="{9D8B030D-6E8A-4147-A177-3AD203B41FA5}">
                      <a16:colId xmlns:a16="http://schemas.microsoft.com/office/drawing/2014/main" val="3790729003"/>
                    </a:ext>
                  </a:extLst>
                </a:gridCol>
                <a:gridCol w="3947209">
                  <a:extLst>
                    <a:ext uri="{9D8B030D-6E8A-4147-A177-3AD203B41FA5}">
                      <a16:colId xmlns:a16="http://schemas.microsoft.com/office/drawing/2014/main" val="3336394627"/>
                    </a:ext>
                  </a:extLst>
                </a:gridCol>
              </a:tblGrid>
              <a:tr h="370840">
                <a:tc>
                  <a:txBody>
                    <a:bodyPr/>
                    <a:lstStyle/>
                    <a:p>
                      <a:pPr algn="ctr"/>
                      <a:r>
                        <a:rPr lang="kk-KZ" sz="2400" b="1" kern="1200" dirty="0" smtClean="0">
                          <a:solidFill>
                            <a:schemeClr val="tx1"/>
                          </a:solidFill>
                          <a:effectLst/>
                          <a:latin typeface="Times New Roman" panose="02020603050405020304" pitchFamily="18" charset="0"/>
                          <a:ea typeface="+mn-ea"/>
                          <a:cs typeface="Times New Roman" panose="02020603050405020304" pitchFamily="18" charset="0"/>
                        </a:rPr>
                        <a:t>Күшті жақтары </a:t>
                      </a:r>
                    </a:p>
                    <a:p>
                      <a:pPr algn="ctr"/>
                      <a:endParaRPr lang="kk-KZ" sz="2400" b="1" kern="1200" dirty="0" smtClean="0">
                        <a:solidFill>
                          <a:schemeClr val="tx1"/>
                        </a:solidFill>
                        <a:effectLst/>
                        <a:latin typeface="Times New Roman" panose="02020603050405020304" pitchFamily="18" charset="0"/>
                        <a:ea typeface="+mn-ea"/>
                        <a:cs typeface="Times New Roman" panose="02020603050405020304" pitchFamily="18" charset="0"/>
                      </a:endParaRPr>
                    </a:p>
                    <a:p>
                      <a:pPr algn="ctr"/>
                      <a:endParaRPr lang="kk-KZ" sz="2400" b="1" kern="1200" dirty="0" smtClean="0">
                        <a:solidFill>
                          <a:schemeClr val="tx1"/>
                        </a:solidFill>
                        <a:effectLst/>
                        <a:latin typeface="Times New Roman" panose="02020603050405020304" pitchFamily="18" charset="0"/>
                        <a:ea typeface="+mn-ea"/>
                        <a:cs typeface="Times New Roman" panose="02020603050405020304" pitchFamily="18" charset="0"/>
                      </a:endParaRPr>
                    </a:p>
                    <a:p>
                      <a:pPr algn="ctr"/>
                      <a:endParaRPr lang="kk-KZ" sz="2400" b="1" kern="1200" dirty="0" smtClean="0">
                        <a:solidFill>
                          <a:schemeClr val="tx1"/>
                        </a:solidFill>
                        <a:effectLst/>
                        <a:latin typeface="Times New Roman" panose="02020603050405020304" pitchFamily="18" charset="0"/>
                        <a:ea typeface="+mn-ea"/>
                        <a:cs typeface="Times New Roman" panose="02020603050405020304" pitchFamily="18" charset="0"/>
                      </a:endParaRPr>
                    </a:p>
                    <a:p>
                      <a:pPr algn="ctr"/>
                      <a:endParaRPr lang="en-US" sz="2400" b="1" dirty="0">
                        <a:solidFill>
                          <a:schemeClr val="tx1"/>
                        </a:solidFill>
                        <a:latin typeface="Times New Roman" panose="02020603050405020304" pitchFamily="18" charset="0"/>
                        <a:cs typeface="Times New Roman" panose="02020603050405020304" pitchFamily="18" charset="0"/>
                      </a:endParaRPr>
                    </a:p>
                  </a:txBody>
                  <a:tcPr>
                    <a:solidFill>
                      <a:schemeClr val="accent2"/>
                    </a:solidFill>
                  </a:tcPr>
                </a:tc>
                <a:tc>
                  <a:txBody>
                    <a:bodyPr/>
                    <a:lstStyle/>
                    <a:p>
                      <a:pPr algn="ctr"/>
                      <a:r>
                        <a:rPr lang="kk-KZ" sz="2400" b="1" dirty="0" smtClean="0">
                          <a:solidFill>
                            <a:schemeClr val="tx1"/>
                          </a:solidFill>
                          <a:latin typeface="Times New Roman" panose="02020603050405020304" pitchFamily="18" charset="0"/>
                          <a:cs typeface="Times New Roman" panose="02020603050405020304" pitchFamily="18" charset="0"/>
                        </a:rPr>
                        <a:t>Әлсіз жақтары</a:t>
                      </a:r>
                      <a:endParaRPr lang="en-US" sz="2400" b="1" dirty="0">
                        <a:solidFill>
                          <a:schemeClr val="tx1"/>
                        </a:solidFill>
                        <a:latin typeface="Times New Roman" panose="02020603050405020304" pitchFamily="18" charset="0"/>
                        <a:cs typeface="Times New Roman" panose="02020603050405020304" pitchFamily="18" charset="0"/>
                      </a:endParaRPr>
                    </a:p>
                  </a:txBody>
                  <a:tcPr>
                    <a:solidFill>
                      <a:srgbClr val="00B050"/>
                    </a:solidFill>
                  </a:tcPr>
                </a:tc>
                <a:extLst>
                  <a:ext uri="{0D108BD9-81ED-4DB2-BD59-A6C34878D82A}">
                    <a16:rowId xmlns:a16="http://schemas.microsoft.com/office/drawing/2014/main" val="1097205190"/>
                  </a:ext>
                </a:extLst>
              </a:tr>
              <a:tr h="370840">
                <a:tc>
                  <a:txBody>
                    <a:bodyPr/>
                    <a:lstStyle/>
                    <a:p>
                      <a:pPr algn="ctr"/>
                      <a:r>
                        <a:rPr lang="kk-KZ" sz="2400" b="1" dirty="0" smtClean="0">
                          <a:solidFill>
                            <a:schemeClr val="tx1"/>
                          </a:solidFill>
                          <a:latin typeface="Times New Roman" panose="02020603050405020304" pitchFamily="18" charset="0"/>
                          <a:cs typeface="Times New Roman" panose="02020603050405020304" pitchFamily="18" charset="0"/>
                        </a:rPr>
                        <a:t>Мүмкіндіктер </a:t>
                      </a:r>
                    </a:p>
                    <a:p>
                      <a:pPr algn="ctr"/>
                      <a:endParaRPr lang="kk-KZ" sz="2400" b="1" dirty="0" smtClean="0">
                        <a:solidFill>
                          <a:schemeClr val="tx1"/>
                        </a:solidFill>
                        <a:latin typeface="Times New Roman" panose="02020603050405020304" pitchFamily="18" charset="0"/>
                        <a:cs typeface="Times New Roman" panose="02020603050405020304" pitchFamily="18" charset="0"/>
                      </a:endParaRPr>
                    </a:p>
                    <a:p>
                      <a:pPr algn="ctr"/>
                      <a:endParaRPr lang="kk-KZ" sz="2400" b="1" dirty="0" smtClean="0">
                        <a:solidFill>
                          <a:schemeClr val="tx1"/>
                        </a:solidFill>
                        <a:latin typeface="Times New Roman" panose="02020603050405020304" pitchFamily="18" charset="0"/>
                        <a:cs typeface="Times New Roman" panose="02020603050405020304" pitchFamily="18" charset="0"/>
                      </a:endParaRPr>
                    </a:p>
                    <a:p>
                      <a:pPr algn="ctr"/>
                      <a:endParaRPr lang="kk-KZ" sz="2400" b="1" dirty="0" smtClean="0">
                        <a:solidFill>
                          <a:schemeClr val="tx1"/>
                        </a:solidFill>
                        <a:latin typeface="Times New Roman" panose="02020603050405020304" pitchFamily="18" charset="0"/>
                        <a:cs typeface="Times New Roman" panose="02020603050405020304" pitchFamily="18" charset="0"/>
                      </a:endParaRPr>
                    </a:p>
                    <a:p>
                      <a:pPr algn="ctr"/>
                      <a:endParaRPr lang="kk-KZ" sz="2400" b="1" dirty="0" smtClean="0">
                        <a:solidFill>
                          <a:schemeClr val="tx1"/>
                        </a:solidFill>
                        <a:latin typeface="Times New Roman" panose="02020603050405020304" pitchFamily="18" charset="0"/>
                        <a:cs typeface="Times New Roman" panose="02020603050405020304" pitchFamily="18" charset="0"/>
                      </a:endParaRPr>
                    </a:p>
                    <a:p>
                      <a:pPr algn="ctr"/>
                      <a:endParaRPr lang="en-US" sz="2400" b="1" dirty="0">
                        <a:solidFill>
                          <a:schemeClr val="tx1"/>
                        </a:solidFill>
                        <a:latin typeface="Times New Roman" panose="02020603050405020304" pitchFamily="18" charset="0"/>
                        <a:cs typeface="Times New Roman" panose="02020603050405020304" pitchFamily="18" charset="0"/>
                      </a:endParaRPr>
                    </a:p>
                  </a:txBody>
                  <a:tcPr>
                    <a:solidFill>
                      <a:srgbClr val="FFC000"/>
                    </a:solidFill>
                  </a:tcPr>
                </a:tc>
                <a:tc>
                  <a:txBody>
                    <a:bodyPr/>
                    <a:lstStyle/>
                    <a:p>
                      <a:pPr algn="ctr"/>
                      <a:r>
                        <a:rPr lang="kk-KZ" sz="2400" b="1" dirty="0" smtClean="0">
                          <a:solidFill>
                            <a:schemeClr val="tx1"/>
                          </a:solidFill>
                          <a:latin typeface="Times New Roman" panose="02020603050405020304" pitchFamily="18" charset="0"/>
                          <a:cs typeface="Times New Roman" panose="02020603050405020304" pitchFamily="18" charset="0"/>
                        </a:rPr>
                        <a:t>Қауіптер</a:t>
                      </a:r>
                      <a:endParaRPr lang="en-US" sz="2400" b="1" dirty="0">
                        <a:solidFill>
                          <a:schemeClr val="tx1"/>
                        </a:solidFill>
                        <a:latin typeface="Times New Roman" panose="02020603050405020304" pitchFamily="18" charset="0"/>
                        <a:cs typeface="Times New Roman" panose="02020603050405020304" pitchFamily="18" charset="0"/>
                      </a:endParaRPr>
                    </a:p>
                  </a:txBody>
                  <a:tcPr>
                    <a:solidFill>
                      <a:srgbClr val="C00000"/>
                    </a:solidFill>
                  </a:tcPr>
                </a:tc>
                <a:extLst>
                  <a:ext uri="{0D108BD9-81ED-4DB2-BD59-A6C34878D82A}">
                    <a16:rowId xmlns:a16="http://schemas.microsoft.com/office/drawing/2014/main" val="715650392"/>
                  </a:ext>
                </a:extLst>
              </a:tr>
            </a:tbl>
          </a:graphicData>
        </a:graphic>
      </p:graphicFrame>
      <p:pic>
        <p:nvPicPr>
          <p:cNvPr id="4"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627669" y="997228"/>
            <a:ext cx="112684" cy="112684"/>
          </a:xfrm>
          <a:prstGeom prst="rect">
            <a:avLst/>
          </a:prstGeom>
        </p:spPr>
      </p:pic>
    </p:spTree>
    <p:extLst>
      <p:ext uri="{BB962C8B-B14F-4D97-AF65-F5344CB8AC3E}">
        <p14:creationId xmlns:p14="http://schemas.microsoft.com/office/powerpoint/2010/main" val="3159857640"/>
      </p:ext>
    </p:extLst>
  </p:cSld>
  <p:clrMapOvr>
    <a:masterClrMapping/>
  </p:clrMapOvr>
  <mc:AlternateContent xmlns:mc="http://schemas.openxmlformats.org/markup-compatibility/2006" xmlns:p14="http://schemas.microsoft.com/office/powerpoint/2010/main">
    <mc:Choice Requires="p14">
      <p:transition spd="med" p14:dur="700" advTm="25825">
        <p:fade/>
      </p:transition>
    </mc:Choice>
    <mc:Fallback xmlns="">
      <p:transition spd="med" advTm="25825">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54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1830" objId="4"/>
        <p14:stopEvt time="23395" objId="4"/>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323529" y="404666"/>
            <a:ext cx="8352928" cy="2308324"/>
          </a:xfrm>
          <a:prstGeom prst="rect">
            <a:avLst/>
          </a:prstGeom>
        </p:spPr>
        <p:txBody>
          <a:bodyPr wrap="square">
            <a:spAutoFit/>
          </a:bodyPr>
          <a:lstStyle/>
          <a:p>
            <a:r>
              <a:rPr lang="kk-KZ" sz="3200" b="1" kern="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Оқу мақсаты: </a:t>
            </a:r>
            <a:endParaRPr lang="ru-RU" sz="2800" kern="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endParaRPr>
          </a:p>
          <a:p>
            <a:r>
              <a:rPr lang="kk-KZ" sz="2800" i="1" dirty="0">
                <a:solidFill>
                  <a:srgbClr val="002060"/>
                </a:solidFill>
                <a:latin typeface="Times New Roman" panose="02020603050405020304" pitchFamily="18" charset="0"/>
                <a:cs typeface="Times New Roman" panose="02020603050405020304" pitchFamily="18" charset="0"/>
              </a:rPr>
              <a:t>Ж5.</a:t>
            </a:r>
            <a:r>
              <a:rPr lang="kk-KZ" sz="2800" dirty="0">
                <a:solidFill>
                  <a:srgbClr val="002060"/>
                </a:solidFill>
                <a:latin typeface="Times New Roman" panose="02020603050405020304" pitchFamily="18" charset="0"/>
                <a:cs typeface="Times New Roman" panose="02020603050405020304" pitchFamily="18" charset="0"/>
              </a:rPr>
              <a:t> Оқылым және тыңдалым материалдары бойынша мәтіннің баяндау желісін сақтап, әр бөлігінен алынған ақпараттардан  жинақы мәтін (аннотация) </a:t>
            </a:r>
            <a:r>
              <a:rPr lang="kk-KZ" sz="2800" dirty="0" smtClean="0">
                <a:solidFill>
                  <a:srgbClr val="002060"/>
                </a:solidFill>
                <a:latin typeface="Times New Roman" panose="02020603050405020304" pitchFamily="18" charset="0"/>
                <a:cs typeface="Times New Roman" panose="02020603050405020304" pitchFamily="18" charset="0"/>
              </a:rPr>
              <a:t>жазу.</a:t>
            </a:r>
            <a:endParaRPr lang="kk-KZ" sz="2800" b="1" kern="0" dirty="0" smtClean="0">
              <a:solidFill>
                <a:srgbClr val="002060"/>
              </a:solidFill>
              <a:latin typeface="Times New Roman" panose="02020603050405020304" pitchFamily="18" charset="0"/>
              <a:ea typeface="Open Sans" panose="020B0606030504020204" pitchFamily="34" charset="0"/>
              <a:cs typeface="Times New Roman" panose="02020603050405020304" pitchFamily="18" charset="0"/>
            </a:endParaRPr>
          </a:p>
        </p:txBody>
      </p:sp>
      <p:sp>
        <p:nvSpPr>
          <p:cNvPr id="4" name="Прямоугольник 3"/>
          <p:cNvSpPr/>
          <p:nvPr/>
        </p:nvSpPr>
        <p:spPr>
          <a:xfrm>
            <a:off x="431541" y="3429000"/>
            <a:ext cx="8136904" cy="2123658"/>
          </a:xfrm>
          <a:prstGeom prst="rect">
            <a:avLst/>
          </a:prstGeom>
        </p:spPr>
        <p:txBody>
          <a:bodyPr wrap="square">
            <a:spAutoFit/>
          </a:bodyPr>
          <a:lstStyle/>
          <a:p>
            <a:r>
              <a:rPr lang="ru-RU" sz="2800" b="1" kern="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Бағалау</a:t>
            </a:r>
            <a:r>
              <a:rPr lang="ru-RU" sz="2800" b="1" kern="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ru-RU" sz="2800" b="1" kern="0" dirty="0" err="1" smtClean="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критерийі</a:t>
            </a:r>
            <a:r>
              <a:rPr lang="ru-RU" sz="2800" b="1" kern="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a:t>
            </a:r>
          </a:p>
          <a:p>
            <a:pPr algn="just"/>
            <a:r>
              <a:rPr lang="ru-RU" sz="2000" b="1" kern="0" dirty="0">
                <a:solidFill>
                  <a:srgbClr val="002060"/>
                </a:solidFill>
                <a:latin typeface="Arial" panose="020B0604020202020204" pitchFamily="34" charset="0"/>
                <a:ea typeface="Open Sans" panose="020B0606030504020204" pitchFamily="34" charset="0"/>
                <a:cs typeface="Arial" panose="020B0604020202020204" pitchFamily="34" charset="0"/>
              </a:rPr>
              <a:t> </a:t>
            </a:r>
            <a:r>
              <a:rPr lang="kk-KZ" sz="2800" dirty="0">
                <a:solidFill>
                  <a:srgbClr val="002060"/>
                </a:solidFill>
                <a:latin typeface="Times New Roman" panose="02020603050405020304" pitchFamily="18" charset="0"/>
                <a:cs typeface="Times New Roman" panose="02020603050405020304" pitchFamily="18" charset="0"/>
              </a:rPr>
              <a:t>Оқылым және тыңдалым материалы бойынша мәтіннің баяндау желісін сақтап, әр бөлігінен алынған ақпараттардан  жинақы мәтін </a:t>
            </a:r>
            <a:r>
              <a:rPr lang="kk-KZ" sz="2800" dirty="0" smtClean="0">
                <a:solidFill>
                  <a:srgbClr val="002060"/>
                </a:solidFill>
                <a:latin typeface="Times New Roman" panose="02020603050405020304" pitchFamily="18" charset="0"/>
                <a:cs typeface="Times New Roman" panose="02020603050405020304" pitchFamily="18" charset="0"/>
              </a:rPr>
              <a:t>жазады.</a:t>
            </a:r>
            <a:endParaRPr lang="en-US" sz="2800" dirty="0">
              <a:solidFill>
                <a:srgbClr val="002060"/>
              </a:solidFill>
              <a:latin typeface="Times New Roman" panose="02020603050405020304" pitchFamily="18" charset="0"/>
              <a:cs typeface="Times New Roman" panose="02020603050405020304" pitchFamily="18" charset="0"/>
            </a:endParaRPr>
          </a:p>
          <a:p>
            <a:pPr algn="just"/>
            <a:endParaRPr lang="ru-RU" sz="2000" b="1" kern="0" dirty="0">
              <a:solidFill>
                <a:srgbClr val="002060"/>
              </a:solidFill>
              <a:latin typeface="Arial" panose="020B0604020202020204" pitchFamily="34" charset="0"/>
              <a:ea typeface="Open Sans" panose="020B0606030504020204" pitchFamily="34" charset="0"/>
              <a:cs typeface="Arial" panose="020B0604020202020204" pitchFamily="34" charset="0"/>
            </a:endParaRPr>
          </a:p>
        </p:txBody>
      </p:sp>
      <p:pic>
        <p:nvPicPr>
          <p:cNvPr id="2"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18587" y="188640"/>
            <a:ext cx="125413" cy="125413"/>
          </a:xfrm>
          <a:prstGeom prst="rect">
            <a:avLst/>
          </a:prstGeom>
        </p:spPr>
      </p:pic>
    </p:spTree>
    <p:extLst>
      <p:ext uri="{BB962C8B-B14F-4D97-AF65-F5344CB8AC3E}">
        <p14:creationId xmlns:p14="http://schemas.microsoft.com/office/powerpoint/2010/main" val="1209448417"/>
      </p:ext>
    </p:extLst>
  </p:cSld>
  <p:clrMapOvr>
    <a:masterClrMapping/>
  </p:clrMapOvr>
  <mc:AlternateContent xmlns:mc="http://schemas.openxmlformats.org/markup-compatibility/2006" xmlns:p14="http://schemas.microsoft.com/office/powerpoint/2010/main">
    <mc:Choice Requires="p14">
      <p:transition spd="med" p14:dur="700" advTm="29937">
        <p:fade/>
      </p:transition>
    </mc:Choice>
    <mc:Fallback xmlns="">
      <p:transition spd="med" advTm="29937">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79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1374" objId="2"/>
        <p14:stopEvt time="29937" objId="2"/>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23528" y="332657"/>
            <a:ext cx="8208912" cy="6053965"/>
          </a:xfrm>
          <a:prstGeom prst="rect">
            <a:avLst/>
          </a:prstGeom>
        </p:spPr>
        <p:txBody>
          <a:bodyPr wrap="square">
            <a:spAutoFit/>
          </a:bodyPr>
          <a:lstStyle/>
          <a:p>
            <a:pPr>
              <a:lnSpc>
                <a:spcPct val="115000"/>
              </a:lnSpc>
              <a:spcAft>
                <a:spcPts val="1000"/>
              </a:spcAft>
            </a:pPr>
            <a:r>
              <a:rPr lang="kk-KZ"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Бүгінгі сабақта:</a:t>
            </a:r>
            <a:endParaRPr 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1000"/>
              </a:spcAft>
            </a:pPr>
            <a:r>
              <a:rPr lang="kk-KZ" sz="28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Сіздердің білетіндеріңіз:</a:t>
            </a:r>
            <a:endPar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1000"/>
              </a:spcAft>
            </a:pPr>
            <a:r>
              <a:rPr lang="kk-KZ"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Араб және  латын графикасына негізделген    қазақ  </a:t>
            </a:r>
            <a:r>
              <a:rPr lang="kk-KZ" sz="28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жазуы.</a:t>
            </a:r>
            <a:endPar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1000"/>
              </a:spcAft>
            </a:pPr>
            <a:r>
              <a:rPr lang="kk-KZ"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1000"/>
              </a:spcAft>
            </a:pPr>
            <a:r>
              <a:rPr lang="kk-KZ" sz="28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Сіздердің меңгеретіндеріңіз: </a:t>
            </a:r>
          </a:p>
          <a:p>
            <a:pPr marL="266700" indent="-266700">
              <a:lnSpc>
                <a:spcPct val="115000"/>
              </a:lnSpc>
              <a:spcAft>
                <a:spcPts val="1000"/>
              </a:spcAft>
              <a:buFont typeface="Arial" panose="020B0604020202020204" pitchFamily="34" charset="0"/>
              <a:buChar char="•"/>
            </a:pPr>
            <a:r>
              <a:rPr lang="kk-KZ" sz="28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Орыс графикасына негізделген қазақ жазуы;</a:t>
            </a:r>
            <a:endPar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r>
              <a:rPr lang="kk-KZ"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Мәтіннің баяндау желісін сақтап, әр бөлігінен алынған ақпараттардан  жинақы мәтін (аннотация) </a:t>
            </a:r>
            <a:r>
              <a:rPr lang="kk-KZ" sz="28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жазу.</a:t>
            </a:r>
            <a:endParaRPr lang="kk-KZ" sz="2800" dirty="0" smtClean="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p:txBody>
      </p:sp>
      <p:pic>
        <p:nvPicPr>
          <p:cNvPr id="2"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959105" y="147762"/>
            <a:ext cx="184895" cy="184895"/>
          </a:xfrm>
          <a:prstGeom prst="rect">
            <a:avLst/>
          </a:prstGeom>
        </p:spPr>
      </p:pic>
    </p:spTree>
    <p:extLst>
      <p:ext uri="{BB962C8B-B14F-4D97-AF65-F5344CB8AC3E}">
        <p14:creationId xmlns:p14="http://schemas.microsoft.com/office/powerpoint/2010/main" val="1918979810"/>
      </p:ext>
    </p:extLst>
  </p:cSld>
  <p:clrMapOvr>
    <a:masterClrMapping/>
  </p:clrMapOvr>
  <mc:AlternateContent xmlns:mc="http://schemas.openxmlformats.org/markup-compatibility/2006" xmlns:p14="http://schemas.microsoft.com/office/powerpoint/2010/main">
    <mc:Choice Requires="p14">
      <p:transition spd="med" p14:dur="700" advTm="23694">
        <p:fade/>
      </p:transition>
    </mc:Choice>
    <mc:Fallback xmlns="">
      <p:transition spd="med" advTm="23694">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85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1121" objId="2"/>
        <p14:stopEvt time="23694" objId="2"/>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574675" y="274638"/>
            <a:ext cx="8569325" cy="5170487"/>
          </a:xfrm>
        </p:spPr>
        <p:txBody>
          <a:bodyPr>
            <a:normAutofit fontScale="90000"/>
          </a:bodyPr>
          <a:lstStyle/>
          <a:p>
            <a:r>
              <a:rPr lang="kk-KZ" sz="3100" b="1" dirty="0" smtClean="0">
                <a:solidFill>
                  <a:srgbClr val="002060"/>
                </a:solidFill>
                <a:latin typeface="Times New Roman" panose="02020603050405020304" pitchFamily="18" charset="0"/>
                <a:cs typeface="Times New Roman" panose="02020603050405020304" pitchFamily="18" charset="0"/>
              </a:rPr>
              <a:t>1-тапсырма</a:t>
            </a:r>
            <a:br>
              <a:rPr lang="kk-KZ" sz="3100" b="1" dirty="0" smtClean="0">
                <a:solidFill>
                  <a:srgbClr val="002060"/>
                </a:solidFill>
                <a:latin typeface="Times New Roman" panose="02020603050405020304" pitchFamily="18" charset="0"/>
                <a:cs typeface="Times New Roman" panose="02020603050405020304" pitchFamily="18" charset="0"/>
              </a:rPr>
            </a:br>
            <a:r>
              <a:rPr lang="kk-KZ" sz="3100" b="1" dirty="0" smtClean="0">
                <a:solidFill>
                  <a:srgbClr val="002060"/>
                </a:solidFill>
                <a:latin typeface="Times New Roman" panose="02020603050405020304" pitchFamily="18" charset="0"/>
                <a:cs typeface="Times New Roman" panose="02020603050405020304" pitchFamily="18" charset="0"/>
              </a:rPr>
              <a:t/>
            </a:r>
            <a:br>
              <a:rPr lang="kk-KZ" sz="3100" b="1" dirty="0" smtClean="0">
                <a:solidFill>
                  <a:srgbClr val="002060"/>
                </a:solidFill>
                <a:latin typeface="Times New Roman" panose="02020603050405020304" pitchFamily="18" charset="0"/>
                <a:cs typeface="Times New Roman" panose="02020603050405020304" pitchFamily="18" charset="0"/>
              </a:rPr>
            </a:br>
            <a:r>
              <a:rPr lang="kk-KZ" sz="3100" b="1" dirty="0" smtClean="0">
                <a:solidFill>
                  <a:srgbClr val="002060"/>
                </a:solidFill>
                <a:latin typeface="Times New Roman" panose="02020603050405020304" pitchFamily="18" charset="0"/>
                <a:cs typeface="Times New Roman" panose="02020603050405020304" pitchFamily="18" charset="0"/>
              </a:rPr>
              <a:t>- </a:t>
            </a:r>
            <a:r>
              <a:rPr lang="kk-KZ" sz="3100" dirty="0" smtClean="0">
                <a:solidFill>
                  <a:srgbClr val="002060"/>
                </a:solidFill>
                <a:latin typeface="Times New Roman" panose="02020603050405020304" pitchFamily="18" charset="0"/>
                <a:cs typeface="Times New Roman" panose="02020603050405020304" pitchFamily="18" charset="0"/>
              </a:rPr>
              <a:t>Суреттерде </a:t>
            </a:r>
            <a:r>
              <a:rPr lang="kk-KZ" sz="3100" dirty="0">
                <a:solidFill>
                  <a:srgbClr val="002060"/>
                </a:solidFill>
                <a:latin typeface="Times New Roman" panose="02020603050405020304" pitchFamily="18" charset="0"/>
                <a:cs typeface="Times New Roman" panose="02020603050405020304" pitchFamily="18" charset="0"/>
              </a:rPr>
              <a:t>қандай жазулар бейнеленген?</a:t>
            </a:r>
            <a:r>
              <a:rPr lang="en-US" sz="3100" dirty="0">
                <a:solidFill>
                  <a:srgbClr val="002060"/>
                </a:solidFill>
                <a:latin typeface="Times New Roman" panose="02020603050405020304" pitchFamily="18" charset="0"/>
                <a:cs typeface="Times New Roman" panose="02020603050405020304" pitchFamily="18" charset="0"/>
              </a:rPr>
              <a:t/>
            </a:r>
            <a:br>
              <a:rPr lang="en-US" sz="3100" dirty="0">
                <a:solidFill>
                  <a:srgbClr val="002060"/>
                </a:solidFill>
                <a:latin typeface="Times New Roman" panose="02020603050405020304" pitchFamily="18" charset="0"/>
                <a:cs typeface="Times New Roman" panose="02020603050405020304" pitchFamily="18" charset="0"/>
              </a:rPr>
            </a:br>
            <a:r>
              <a:rPr lang="kk-KZ" sz="3100" dirty="0" smtClean="0">
                <a:solidFill>
                  <a:srgbClr val="002060"/>
                </a:solidFill>
                <a:latin typeface="Times New Roman" panose="02020603050405020304" pitchFamily="18" charset="0"/>
                <a:cs typeface="Times New Roman" panose="02020603050405020304" pitchFamily="18" charset="0"/>
              </a:rPr>
              <a:t>- Бұл </a:t>
            </a:r>
            <a:r>
              <a:rPr lang="kk-KZ" sz="3100" dirty="0">
                <a:solidFill>
                  <a:srgbClr val="002060"/>
                </a:solidFill>
                <a:latin typeface="Times New Roman" panose="02020603050405020304" pitchFamily="18" charset="0"/>
                <a:cs typeface="Times New Roman" panose="02020603050405020304" pitchFamily="18" charset="0"/>
              </a:rPr>
              <a:t>жазулардың бүгінгі сабағымызға қандай қатысы бар</a:t>
            </a:r>
            <a:r>
              <a:rPr lang="kk-KZ" sz="3100" dirty="0" smtClean="0">
                <a:solidFill>
                  <a:srgbClr val="002060"/>
                </a:solidFill>
                <a:latin typeface="Times New Roman" panose="02020603050405020304" pitchFamily="18" charset="0"/>
                <a:cs typeface="Times New Roman" panose="02020603050405020304" pitchFamily="18" charset="0"/>
              </a:rPr>
              <a:t>?</a:t>
            </a:r>
            <a:br>
              <a:rPr lang="kk-KZ" sz="3100" dirty="0" smtClean="0">
                <a:solidFill>
                  <a:srgbClr val="002060"/>
                </a:solidFill>
                <a:latin typeface="Times New Roman" panose="02020603050405020304" pitchFamily="18" charset="0"/>
                <a:cs typeface="Times New Roman" panose="02020603050405020304" pitchFamily="18" charset="0"/>
              </a:rPr>
            </a:br>
            <a:r>
              <a:rPr lang="kk-KZ" sz="3100" dirty="0">
                <a:solidFill>
                  <a:srgbClr val="002060"/>
                </a:solidFill>
                <a:latin typeface="Times New Roman" panose="02020603050405020304" pitchFamily="18" charset="0"/>
                <a:cs typeface="Times New Roman" panose="02020603050405020304" pitchFamily="18" charset="0"/>
              </a:rPr>
              <a:t/>
            </a:r>
            <a:br>
              <a:rPr lang="kk-KZ" sz="3100" dirty="0">
                <a:solidFill>
                  <a:srgbClr val="002060"/>
                </a:solidFill>
                <a:latin typeface="Times New Roman" panose="02020603050405020304" pitchFamily="18" charset="0"/>
                <a:cs typeface="Times New Roman" panose="02020603050405020304" pitchFamily="18" charset="0"/>
              </a:rPr>
            </a:br>
            <a:r>
              <a:rPr lang="kk-KZ" sz="3100" dirty="0" smtClean="0">
                <a:solidFill>
                  <a:srgbClr val="002060"/>
                </a:solidFill>
                <a:latin typeface="Times New Roman" panose="02020603050405020304" pitchFamily="18" charset="0"/>
                <a:cs typeface="Times New Roman" panose="02020603050405020304" pitchFamily="18" charset="0"/>
              </a:rPr>
              <a:t/>
            </a:r>
            <a:br>
              <a:rPr lang="kk-KZ" sz="3100" dirty="0" smtClean="0">
                <a:solidFill>
                  <a:srgbClr val="002060"/>
                </a:solidFill>
                <a:latin typeface="Times New Roman" panose="02020603050405020304" pitchFamily="18" charset="0"/>
                <a:cs typeface="Times New Roman" panose="02020603050405020304" pitchFamily="18" charset="0"/>
              </a:rPr>
            </a:br>
            <a:r>
              <a:rPr lang="en-US" sz="3100" dirty="0">
                <a:latin typeface="Times New Roman" panose="02020603050405020304" pitchFamily="18" charset="0"/>
                <a:cs typeface="Times New Roman" panose="02020603050405020304" pitchFamily="18" charset="0"/>
              </a:rPr>
              <a:t/>
            </a:r>
            <a:br>
              <a:rPr lang="en-US" sz="3100" dirty="0">
                <a:latin typeface="Times New Roman" panose="02020603050405020304" pitchFamily="18" charset="0"/>
                <a:cs typeface="Times New Roman" panose="02020603050405020304" pitchFamily="18" charset="0"/>
              </a:rPr>
            </a:br>
            <a:r>
              <a:rPr lang="kk-KZ" sz="3100" b="1" dirty="0" smtClean="0">
                <a:latin typeface="Times New Roman" panose="02020603050405020304" pitchFamily="18" charset="0"/>
                <a:cs typeface="Times New Roman" panose="02020603050405020304" pitchFamily="18" charset="0"/>
              </a:rPr>
              <a:t/>
            </a:r>
            <a:br>
              <a:rPr lang="kk-KZ" sz="3100" b="1" dirty="0" smtClean="0">
                <a:latin typeface="Times New Roman" panose="02020603050405020304" pitchFamily="18" charset="0"/>
                <a:cs typeface="Times New Roman" panose="02020603050405020304" pitchFamily="18" charset="0"/>
              </a:rPr>
            </a:br>
            <a:r>
              <a:rPr lang="en-US" dirty="0"/>
              <a:t/>
            </a:r>
            <a:br>
              <a:rPr lang="en-US" dirty="0"/>
            </a:br>
            <a:r>
              <a:rPr lang="kk-KZ" dirty="0" smtClean="0"/>
              <a:t/>
            </a:r>
            <a:br>
              <a:rPr lang="kk-KZ" dirty="0" smtClean="0"/>
            </a:br>
            <a:endParaRPr lang="en-US" sz="3100" dirty="0">
              <a:latin typeface="Times New Roman" panose="02020603050405020304" pitchFamily="18" charset="0"/>
              <a:cs typeface="Times New Roman" panose="02020603050405020304" pitchFamily="18" charset="0"/>
            </a:endParaRPr>
          </a:p>
        </p:txBody>
      </p:sp>
      <p:pic>
        <p:nvPicPr>
          <p:cNvPr id="3" name="Рисунок 2" descr="C:\Users\hp\Desktop\Новая папка\руна.jpg"/>
          <p:cNvPicPr/>
          <p:nvPr/>
        </p:nvPicPr>
        <p:blipFill>
          <a:blip r:embed="rId4">
            <a:extLst>
              <a:ext uri="{28A0092B-C50C-407E-A947-70E740481C1C}">
                <a14:useLocalDpi xmlns:a14="http://schemas.microsoft.com/office/drawing/2010/main" val="0"/>
              </a:ext>
            </a:extLst>
          </a:blip>
          <a:srcRect/>
          <a:stretch>
            <a:fillRect/>
          </a:stretch>
        </p:blipFill>
        <p:spPr bwMode="auto">
          <a:xfrm>
            <a:off x="1691680" y="2286727"/>
            <a:ext cx="2444379" cy="2152547"/>
          </a:xfrm>
          <a:prstGeom prst="rect">
            <a:avLst/>
          </a:prstGeom>
          <a:noFill/>
          <a:ln w="28575">
            <a:solidFill>
              <a:schemeClr val="accent5"/>
            </a:solidFill>
          </a:ln>
        </p:spPr>
      </p:pic>
      <p:pic>
        <p:nvPicPr>
          <p:cNvPr id="4" name="Рисунок 3" descr="C:\Users\hp\Desktop\Новая папка\арабша.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59337" y="2288240"/>
            <a:ext cx="2255916" cy="2224555"/>
          </a:xfrm>
          <a:prstGeom prst="rect">
            <a:avLst/>
          </a:prstGeom>
          <a:noFill/>
          <a:ln>
            <a:noFill/>
          </a:ln>
        </p:spPr>
      </p:pic>
      <p:pic>
        <p:nvPicPr>
          <p:cNvPr id="5" name="Рисунок 4" descr="C:\Users\hp\Desktop\Новая папка\латын ж.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1671" y="4653136"/>
            <a:ext cx="2444378" cy="1944216"/>
          </a:xfrm>
          <a:prstGeom prst="rect">
            <a:avLst/>
          </a:prstGeom>
          <a:noFill/>
          <a:ln w="28575">
            <a:solidFill>
              <a:schemeClr val="accent5"/>
            </a:solidFill>
          </a:ln>
        </p:spPr>
      </p:pic>
      <p:pic>
        <p:nvPicPr>
          <p:cNvPr id="6" name="Рисунок 5" descr="C:\Users\hp\Downloads\11.jpg"/>
          <p:cNvPicPr/>
          <p:nvPr/>
        </p:nvPicPr>
        <p:blipFill rotWithShape="1">
          <a:blip r:embed="rId7" cstate="print">
            <a:extLst>
              <a:ext uri="{28A0092B-C50C-407E-A947-70E740481C1C}">
                <a14:useLocalDpi xmlns:a14="http://schemas.microsoft.com/office/drawing/2010/main" val="0"/>
              </a:ext>
            </a:extLst>
          </a:blip>
          <a:srcRect l="1211" t="16719" r="6066" b="-2182"/>
          <a:stretch/>
        </p:blipFill>
        <p:spPr bwMode="auto">
          <a:xfrm>
            <a:off x="4044276" y="4725144"/>
            <a:ext cx="2255916" cy="1872208"/>
          </a:xfrm>
          <a:prstGeom prst="rect">
            <a:avLst/>
          </a:prstGeom>
          <a:noFill/>
          <a:ln>
            <a:noFill/>
          </a:ln>
          <a:extLst>
            <a:ext uri="{53640926-AAD7-44D8-BBD7-CCE9431645EC}">
              <a14:shadowObscured xmlns:a14="http://schemas.microsoft.com/office/drawing/2010/main"/>
            </a:ext>
          </a:extLst>
        </p:spPr>
      </p:pic>
      <p:pic>
        <p:nvPicPr>
          <p:cNvPr id="7"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892480" y="153070"/>
            <a:ext cx="127323" cy="127323"/>
          </a:xfrm>
          <a:prstGeom prst="rect">
            <a:avLst/>
          </a:prstGeom>
        </p:spPr>
      </p:pic>
    </p:spTree>
    <p:extLst>
      <p:ext uri="{BB962C8B-B14F-4D97-AF65-F5344CB8AC3E}">
        <p14:creationId xmlns:p14="http://schemas.microsoft.com/office/powerpoint/2010/main" val="3093514442"/>
      </p:ext>
    </p:extLst>
  </p:cSld>
  <p:clrMapOvr>
    <a:masterClrMapping/>
  </p:clrMapOvr>
  <mc:AlternateContent xmlns:mc="http://schemas.openxmlformats.org/markup-compatibility/2006" xmlns:p14="http://schemas.microsoft.com/office/powerpoint/2010/main">
    <mc:Choice Requires="p14">
      <p:transition spd="med" p14:dur="700" advTm="35559">
        <p:fade/>
      </p:transition>
    </mc:Choice>
    <mc:Fallback xmlns="">
      <p:transition spd="med" advTm="35559">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204"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1286" objId="7"/>
        <p14:stopEvt time="35559" objId="7"/>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332656"/>
            <a:ext cx="8496944" cy="1083374"/>
          </a:xfrm>
          <a:prstGeom prst="rect">
            <a:avLst/>
          </a:prstGeom>
        </p:spPr>
        <p:txBody>
          <a:bodyPr wrap="square">
            <a:spAutoFit/>
          </a:bodyPr>
          <a:lstStyle/>
          <a:p>
            <a:pPr>
              <a:lnSpc>
                <a:spcPct val="115000"/>
              </a:lnSpc>
              <a:spcAft>
                <a:spcPts val="1000"/>
              </a:spcAft>
            </a:pPr>
            <a:r>
              <a:rPr lang="kk-KZ" sz="2800" b="1" dirty="0">
                <a:solidFill>
                  <a:srgbClr val="002060"/>
                </a:solidFill>
                <a:latin typeface="Times New Roman" panose="02020603050405020304" pitchFamily="18" charset="0"/>
                <a:ea typeface="Calibri" panose="020F0502020204030204" pitchFamily="34" charset="0"/>
                <a:cs typeface="Arial" panose="020B0604020202020204" pitchFamily="34" charset="0"/>
              </a:rPr>
              <a:t>2-тапсырма. Мәтінді </a:t>
            </a:r>
            <a:r>
              <a:rPr lang="kk-KZ" sz="2800" b="1" dirty="0" smtClean="0">
                <a:solidFill>
                  <a:srgbClr val="002060"/>
                </a:solidFill>
                <a:latin typeface="Times New Roman" panose="02020603050405020304" pitchFamily="18" charset="0"/>
                <a:ea typeface="Calibri" panose="020F0502020204030204" pitchFamily="34" charset="0"/>
                <a:cs typeface="Arial" panose="020B0604020202020204" pitchFamily="34" charset="0"/>
              </a:rPr>
              <a:t>тыңдаңыздар. </a:t>
            </a:r>
            <a:r>
              <a:rPr lang="kk-KZ" sz="2800" b="1" dirty="0">
                <a:solidFill>
                  <a:srgbClr val="002060"/>
                </a:solidFill>
                <a:latin typeface="Times New Roman" panose="02020603050405020304" pitchFamily="18" charset="0"/>
                <a:ea typeface="Calibri" panose="020F0502020204030204" pitchFamily="34" charset="0"/>
                <a:cs typeface="Arial" panose="020B0604020202020204" pitchFamily="34" charset="0"/>
              </a:rPr>
              <a:t>Сұрақтарға жауап </a:t>
            </a:r>
            <a:r>
              <a:rPr lang="kk-KZ" sz="2800" b="1" dirty="0" smtClean="0">
                <a:solidFill>
                  <a:srgbClr val="002060"/>
                </a:solidFill>
                <a:latin typeface="Times New Roman" panose="02020603050405020304" pitchFamily="18" charset="0"/>
                <a:ea typeface="Calibri" panose="020F0502020204030204" pitchFamily="34" charset="0"/>
                <a:cs typeface="Arial" panose="020B0604020202020204" pitchFamily="34" charset="0"/>
              </a:rPr>
              <a:t>беріңіздер.</a:t>
            </a:r>
            <a:endParaRPr lang="en-US" sz="2800" dirty="0">
              <a:solidFill>
                <a:srgbClr val="002060"/>
              </a:solidFill>
              <a:latin typeface="Calibri" panose="020F0502020204030204" pitchFamily="34" charset="0"/>
              <a:ea typeface="Calibri" panose="020F0502020204030204" pitchFamily="34" charset="0"/>
              <a:cs typeface="Arial" panose="020B0604020202020204" pitchFamily="34" charset="0"/>
            </a:endParaRPr>
          </a:p>
        </p:txBody>
      </p:sp>
      <p:sp>
        <p:nvSpPr>
          <p:cNvPr id="3" name="Rectangle 2"/>
          <p:cNvSpPr>
            <a:spLocks noChangeArrowheads="1"/>
          </p:cNvSpPr>
          <p:nvPr/>
        </p:nvSpPr>
        <p:spPr bwMode="auto">
          <a:xfrm>
            <a:off x="323528" y="105273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4"/>
          <p:cNvSpPr>
            <a:spLocks noChangeArrowheads="1"/>
          </p:cNvSpPr>
          <p:nvPr/>
        </p:nvSpPr>
        <p:spPr bwMode="auto">
          <a:xfrm>
            <a:off x="475928" y="120513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Прямоугольник 6"/>
          <p:cNvSpPr/>
          <p:nvPr/>
        </p:nvSpPr>
        <p:spPr>
          <a:xfrm>
            <a:off x="323528" y="2564904"/>
            <a:ext cx="8640960" cy="2569934"/>
          </a:xfrm>
          <a:prstGeom prst="rect">
            <a:avLst/>
          </a:prstGeom>
        </p:spPr>
        <p:txBody>
          <a:bodyPr wrap="square">
            <a:spAutoFit/>
          </a:bodyPr>
          <a:lstStyle/>
          <a:p>
            <a:pPr marL="342900" lvl="0" indent="-342900">
              <a:lnSpc>
                <a:spcPct val="115000"/>
              </a:lnSpc>
              <a:buFont typeface="+mj-lt"/>
              <a:buAutoNum type="arabicPeriod"/>
            </a:pPr>
            <a:r>
              <a:rPr lang="kk-KZ" sz="2800" dirty="0">
                <a:solidFill>
                  <a:srgbClr val="002060"/>
                </a:solidFill>
                <a:latin typeface="Times New Roman" panose="02020603050405020304" pitchFamily="18" charset="0"/>
                <a:ea typeface="Calibri" panose="020F0502020204030204" pitchFamily="34" charset="0"/>
                <a:cs typeface="Arial" panose="020B0604020202020204" pitchFamily="34" charset="0"/>
              </a:rPr>
              <a:t>Қазақ жазуын орыс графикасына негізделген жаңа әліпбиге көшіру туралы заң қашан шықты?</a:t>
            </a:r>
            <a:endParaRPr lang="en-US" sz="2800" dirty="0">
              <a:solidFill>
                <a:srgbClr val="002060"/>
              </a:solidFill>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15000"/>
              </a:lnSpc>
              <a:spcAft>
                <a:spcPts val="0"/>
              </a:spcAft>
              <a:buFont typeface="+mj-lt"/>
              <a:buAutoNum type="arabicPeriod"/>
            </a:pPr>
            <a:r>
              <a:rPr lang="kk-KZ" sz="2800" dirty="0">
                <a:solidFill>
                  <a:srgbClr val="002060"/>
                </a:solidFill>
                <a:latin typeface="Times New Roman" panose="02020603050405020304" pitchFamily="18" charset="0"/>
                <a:ea typeface="Calibri" panose="020F0502020204030204" pitchFamily="34" charset="0"/>
                <a:cs typeface="Arial" panose="020B0604020202020204" pitchFamily="34" charset="0"/>
              </a:rPr>
              <a:t>Қазақ әліпбиінің орыс графикасына негізделген жаңа жобасын кім жасады?</a:t>
            </a:r>
            <a:endParaRPr lang="en-US" sz="2800" dirty="0">
              <a:solidFill>
                <a:srgbClr val="002060"/>
              </a:solidFill>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15000"/>
              </a:lnSpc>
              <a:spcAft>
                <a:spcPts val="1000"/>
              </a:spcAft>
              <a:buFont typeface="+mj-lt"/>
              <a:buAutoNum type="arabicPeriod"/>
            </a:pPr>
            <a:r>
              <a:rPr lang="kk-KZ" sz="2800" dirty="0">
                <a:solidFill>
                  <a:srgbClr val="002060"/>
                </a:solidFill>
                <a:latin typeface="Times New Roman" panose="02020603050405020304" pitchFamily="18" charset="0"/>
                <a:ea typeface="Calibri" panose="020F0502020204030204" pitchFamily="34" charset="0"/>
                <a:cs typeface="Arial" panose="020B0604020202020204" pitchFamily="34" charset="0"/>
              </a:rPr>
              <a:t>Жаңа әліпбиде орыс әліпбиінің неше әрпі бар?</a:t>
            </a:r>
            <a:endParaRPr lang="en-US" sz="2800" dirty="0">
              <a:solidFill>
                <a:srgbClr val="002060"/>
              </a:solidFill>
              <a:latin typeface="Calibri" panose="020F0502020204030204" pitchFamily="34" charset="0"/>
              <a:ea typeface="Calibri" panose="020F0502020204030204" pitchFamily="34" charset="0"/>
              <a:cs typeface="Arial" panose="020B0604020202020204" pitchFamily="34" charset="0"/>
            </a:endParaRPr>
          </a:p>
        </p:txBody>
      </p:sp>
      <p:graphicFrame>
        <p:nvGraphicFramePr>
          <p:cNvPr id="8" name="Объект 7"/>
          <p:cNvGraphicFramePr>
            <a:graphicFrameLocks noChangeAspect="1"/>
          </p:cNvGraphicFramePr>
          <p:nvPr>
            <p:extLst>
              <p:ext uri="{D42A27DB-BD31-4B8C-83A1-F6EECF244321}">
                <p14:modId xmlns:p14="http://schemas.microsoft.com/office/powerpoint/2010/main" val="1725834620"/>
              </p:ext>
            </p:extLst>
          </p:nvPr>
        </p:nvGraphicFramePr>
        <p:xfrm>
          <a:off x="-190029" y="6494605"/>
          <a:ext cx="1027113" cy="352425"/>
        </p:xfrm>
        <a:graphic>
          <a:graphicData uri="http://schemas.openxmlformats.org/presentationml/2006/ole">
            <mc:AlternateContent xmlns:mc="http://schemas.openxmlformats.org/markup-compatibility/2006">
              <mc:Choice xmlns:v="urn:schemas-microsoft-com:vml" Requires="v">
                <p:oleObj spid="_x0000_s1090" name="Объект упаковщика для оболочки" showAsIcon="1" r:id="rId11" imgW="1199880" imgH="437400" progId="Package">
                  <p:embed/>
                </p:oleObj>
              </mc:Choice>
              <mc:Fallback>
                <p:oleObj name="Объект упаковщика для оболочки" showAsIcon="1" r:id="rId11" imgW="1199880" imgH="437400" progId="Package">
                  <p:embed/>
                  <p:pic>
                    <p:nvPicPr>
                      <p:cNvPr id="4" name="Объект 3"/>
                      <p:cNvPicPr>
                        <a:picLocks noChangeAspect="1" noChangeArrowheads="1"/>
                      </p:cNvPicPr>
                      <p:nvPr/>
                    </p:nvPicPr>
                    <p:blipFill>
                      <a:blip r:embed="rId12"/>
                      <a:srcRect/>
                      <a:stretch>
                        <a:fillRect/>
                      </a:stretch>
                    </p:blipFill>
                    <p:spPr bwMode="auto">
                      <a:xfrm>
                        <a:off x="-190029" y="6494605"/>
                        <a:ext cx="1027113" cy="352425"/>
                      </a:xfrm>
                      <a:prstGeom prst="rect">
                        <a:avLst/>
                      </a:prstGeom>
                      <a:noFill/>
                      <a:extLst/>
                    </p:spPr>
                  </p:pic>
                </p:oleObj>
              </mc:Fallback>
            </mc:AlternateContent>
          </a:graphicData>
        </a:graphic>
      </p:graphicFrame>
      <p:pic>
        <p:nvPicPr>
          <p:cNvPr id="9" name="Записанный звук">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8736951" y="165615"/>
            <a:ext cx="167041" cy="167041"/>
          </a:xfrm>
          <a:prstGeom prst="rect">
            <a:avLst/>
          </a:prstGeom>
        </p:spPr>
      </p:pic>
      <p:pic>
        <p:nvPicPr>
          <p:cNvPr id="10" name="Записанный звук">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3"/>
          <a:stretch>
            <a:fillRect/>
          </a:stretch>
        </p:blipFill>
        <p:spPr>
          <a:xfrm>
            <a:off x="8746426" y="4293096"/>
            <a:ext cx="133961" cy="133961"/>
          </a:xfrm>
          <a:prstGeom prst="rect">
            <a:avLst/>
          </a:prstGeom>
        </p:spPr>
      </p:pic>
      <p:pic>
        <p:nvPicPr>
          <p:cNvPr id="11" name="Аудио">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3"/>
          <a:stretch>
            <a:fillRect/>
          </a:stretch>
        </p:blipFill>
        <p:spPr>
          <a:xfrm>
            <a:off x="3923928" y="1523376"/>
            <a:ext cx="830635" cy="830635"/>
          </a:xfrm>
          <a:prstGeom prst="rect">
            <a:avLst/>
          </a:prstGeom>
        </p:spPr>
      </p:pic>
      <p:pic>
        <p:nvPicPr>
          <p:cNvPr id="12" name="сағат даусы">
            <a:hlinkClick r:id="" action="ppaction://media"/>
          </p:cNvPr>
          <p:cNvPicPr>
            <a:picLocks noChangeAspect="1"/>
          </p:cNvPicPr>
          <p:nvPr>
            <a:audioFile r:link="rId9"/>
            <p:extLst>
              <p:ext uri="{DAA4B4D4-6D71-4841-9C94-3DE7FCFB9230}">
                <p14:media xmlns:p14="http://schemas.microsoft.com/office/powerpoint/2010/main" r:embed="rId8"/>
              </p:ext>
            </p:extLst>
          </p:nvPr>
        </p:nvPicPr>
        <p:blipFill>
          <a:blip r:embed="rId13"/>
          <a:stretch>
            <a:fillRect/>
          </a:stretch>
        </p:blipFill>
        <p:spPr>
          <a:xfrm>
            <a:off x="8733800" y="4575989"/>
            <a:ext cx="136639" cy="136639"/>
          </a:xfrm>
          <a:prstGeom prst="rect">
            <a:avLst/>
          </a:prstGeom>
        </p:spPr>
      </p:pic>
    </p:spTree>
    <p:extLst>
      <p:ext uri="{BB962C8B-B14F-4D97-AF65-F5344CB8AC3E}">
        <p14:creationId xmlns:p14="http://schemas.microsoft.com/office/powerpoint/2010/main" val="3726430434"/>
      </p:ext>
    </p:extLst>
  </p:cSld>
  <p:clrMapOvr>
    <a:masterClrMapping/>
  </p:clrMapOvr>
  <mc:AlternateContent xmlns:mc="http://schemas.openxmlformats.org/markup-compatibility/2006" xmlns:p14="http://schemas.microsoft.com/office/powerpoint/2010/main">
    <mc:Choice Requires="p14">
      <p:transition spd="med" p14:dur="700" advTm="126128">
        <p:fade/>
      </p:transition>
    </mc:Choice>
    <mc:Fallback xmlns="">
      <p:transition spd="med" advTm="126128">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50"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2609" fill="hold"/>
                                        <p:tgtEl>
                                          <p:spTgt spid="10"/>
                                        </p:tgtEl>
                                      </p:cBhvr>
                                    </p:cmd>
                                  </p:childTnLst>
                                </p:cTn>
                              </p:par>
                            </p:childTnLst>
                          </p:cTn>
                        </p:par>
                      </p:childTnLst>
                    </p:cTn>
                  </p:par>
                </p:childTnLst>
              </p:cTn>
              <p:nextCondLst>
                <p:cond evt="onClick" delay="0">
                  <p:tgtEl>
                    <p:spTgt spid="10"/>
                  </p:tgtEl>
                </p:cond>
              </p:nextCondLst>
            </p:seq>
            <p:audio>
              <p:cMediaNode vol="80000">
                <p:cTn id="13" fill="hold" display="0">
                  <p:stCondLst>
                    <p:cond delay="indefinite"/>
                  </p:stCondLst>
                  <p:endCondLst>
                    <p:cond evt="onStopAudio" delay="0">
                      <p:tgtEl>
                        <p:sldTgt/>
                      </p:tgtEl>
                    </p:cond>
                  </p:endCondLst>
                </p:cTn>
                <p:tgtEl>
                  <p:spTgt spid="10"/>
                </p:tgtEl>
              </p:cMediaNode>
            </p:audio>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84971" fill="hold"/>
                                        <p:tgtEl>
                                          <p:spTgt spid="11"/>
                                        </p:tgtEl>
                                      </p:cBhvr>
                                    </p:cmd>
                                  </p:childTnLst>
                                </p:cTn>
                              </p:par>
                            </p:childTnLst>
                          </p:cTn>
                        </p:par>
                      </p:childTnLst>
                    </p:cTn>
                  </p:par>
                </p:childTnLst>
              </p:cTn>
              <p:nextCondLst>
                <p:cond evt="onClick" delay="0">
                  <p:tgtEl>
                    <p:spTgt spid="11"/>
                  </p:tgtEl>
                </p:cond>
              </p:nextCondLst>
            </p:seq>
            <p:audio>
              <p:cMediaNode vol="80000">
                <p:cTn id="19" fill="hold" display="0">
                  <p:stCondLst>
                    <p:cond delay="indefinite"/>
                  </p:stCondLst>
                  <p:endCondLst>
                    <p:cond evt="onStopAudio" delay="0">
                      <p:tgtEl>
                        <p:sldTgt/>
                      </p:tgtEl>
                    </p:cond>
                  </p:endCondLst>
                </p:cTn>
                <p:tgtEl>
                  <p:spTgt spid="11"/>
                </p:tgtEl>
              </p:cMediaNode>
            </p:audio>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0066" fill="hold"/>
                                        <p:tgtEl>
                                          <p:spTgt spid="12"/>
                                        </p:tgtEl>
                                      </p:cBhvr>
                                    </p:cmd>
                                  </p:childTnLst>
                                </p:cTn>
                              </p:par>
                            </p:childTnLst>
                          </p:cTn>
                        </p:par>
                      </p:childTnLst>
                    </p:cTn>
                  </p:par>
                </p:childTnLst>
              </p:cTn>
              <p:nextCondLst>
                <p:cond evt="onClick" delay="0">
                  <p:tgtEl>
                    <p:spTgt spid="12"/>
                  </p:tgtEl>
                </p:cond>
              </p:nextCondLst>
            </p:seq>
            <p:audio>
              <p:cMediaNode vol="80000">
                <p:cTn id="25" fill="hold" display="0">
                  <p:stCondLst>
                    <p:cond delay="indefinite"/>
                  </p:stCondLst>
                  <p:endCondLst>
                    <p:cond evt="onStopAudio" delay="0">
                      <p:tgtEl>
                        <p:sldTgt/>
                      </p:tgtEl>
                    </p:cond>
                  </p:endCondLst>
                </p:cTn>
                <p:tgtEl>
                  <p:spTgt spid="12"/>
                </p:tgtEl>
              </p:cMediaNode>
            </p:audio>
          </p:childTnLst>
        </p:cTn>
      </p:par>
    </p:tnLst>
  </p:timing>
  <p:extLst>
    <p:ext uri="{E180D4A7-C9FB-4DFB-919C-405C955672EB}">
      <p14:showEvtLst xmlns:p14="http://schemas.microsoft.com/office/powerpoint/2010/main">
        <p14:playEvt time="1909" objId="9"/>
        <p14:stopEvt time="8717" objId="9"/>
        <p14:playEvt time="9413" objId="11"/>
        <p14:playEvt time="92703" objId="10"/>
        <p14:stopEvt time="94405" objId="11"/>
        <p14:playEvt time="115030" objId="12"/>
        <p14:stopEvt time="115373" objId="10"/>
        <p14:stopEvt time="125116" objId="12"/>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536" y="51428"/>
            <a:ext cx="8568951" cy="2308324"/>
          </a:xfrm>
          <a:prstGeom prst="rect">
            <a:avLst/>
          </a:prstGeom>
          <a:noFill/>
        </p:spPr>
        <p:txBody>
          <a:bodyPr wrap="square" rtlCol="0">
            <a:spAutoFit/>
          </a:bodyPr>
          <a:lstStyle/>
          <a:p>
            <a:endParaRPr lang="kk-KZ" sz="2800" b="1" dirty="0" smtClean="0">
              <a:solidFill>
                <a:srgbClr val="002060"/>
              </a:solidFill>
              <a:latin typeface="Times New Roman" pitchFamily="18" charset="0"/>
              <a:cs typeface="Times New Roman" pitchFamily="18" charset="0"/>
            </a:endParaRPr>
          </a:p>
          <a:p>
            <a:r>
              <a:rPr lang="kk-KZ" sz="2800" b="1" dirty="0" smtClean="0">
                <a:solidFill>
                  <a:srgbClr val="002060"/>
                </a:solidFill>
                <a:latin typeface="Times New Roman" pitchFamily="18" charset="0"/>
                <a:cs typeface="Times New Roman" pitchFamily="18" charset="0"/>
              </a:rPr>
              <a:t>Дұрыс жауап</a:t>
            </a:r>
          </a:p>
          <a:p>
            <a:endParaRPr lang="kk-KZ" sz="4400" b="1" dirty="0" smtClean="0">
              <a:solidFill>
                <a:srgbClr val="002060"/>
              </a:solidFill>
              <a:latin typeface="Times New Roman" pitchFamily="18" charset="0"/>
              <a:cs typeface="Times New Roman" pitchFamily="18" charset="0"/>
            </a:endParaRPr>
          </a:p>
          <a:p>
            <a:endParaRPr lang="ru-RU" sz="4400" b="1" dirty="0">
              <a:solidFill>
                <a:srgbClr val="002060"/>
              </a:solidFill>
              <a:latin typeface="Times New Roman" pitchFamily="18" charset="0"/>
              <a:cs typeface="Times New Roman" pitchFamily="18" charset="0"/>
            </a:endParaRPr>
          </a:p>
        </p:txBody>
      </p:sp>
      <p:graphicFrame>
        <p:nvGraphicFramePr>
          <p:cNvPr id="4" name="Таблица 3"/>
          <p:cNvGraphicFramePr>
            <a:graphicFrameLocks noGrp="1"/>
          </p:cNvGraphicFramePr>
          <p:nvPr>
            <p:extLst>
              <p:ext uri="{D42A27DB-BD31-4B8C-83A1-F6EECF244321}">
                <p14:modId xmlns:p14="http://schemas.microsoft.com/office/powerpoint/2010/main" val="3663971003"/>
              </p:ext>
            </p:extLst>
          </p:nvPr>
        </p:nvGraphicFramePr>
        <p:xfrm>
          <a:off x="363117" y="1412776"/>
          <a:ext cx="8169323" cy="4608513"/>
        </p:xfrm>
        <a:graphic>
          <a:graphicData uri="http://schemas.openxmlformats.org/drawingml/2006/table">
            <a:tbl>
              <a:tblPr firstRow="1" firstCol="1" bandRow="1">
                <a:tableStyleId>{5C22544A-7EE6-4342-B048-85BDC9FD1C3A}</a:tableStyleId>
              </a:tblPr>
              <a:tblGrid>
                <a:gridCol w="4156357">
                  <a:extLst>
                    <a:ext uri="{9D8B030D-6E8A-4147-A177-3AD203B41FA5}">
                      <a16:colId xmlns:a16="http://schemas.microsoft.com/office/drawing/2014/main" val="847457133"/>
                    </a:ext>
                  </a:extLst>
                </a:gridCol>
                <a:gridCol w="4012966">
                  <a:extLst>
                    <a:ext uri="{9D8B030D-6E8A-4147-A177-3AD203B41FA5}">
                      <a16:colId xmlns:a16="http://schemas.microsoft.com/office/drawing/2014/main" val="3888251715"/>
                    </a:ext>
                  </a:extLst>
                </a:gridCol>
              </a:tblGrid>
              <a:tr h="2048228">
                <a:tc>
                  <a:txBody>
                    <a:bodyPr/>
                    <a:lstStyle/>
                    <a:p>
                      <a:pPr>
                        <a:lnSpc>
                          <a:spcPct val="115000"/>
                        </a:lnSpc>
                        <a:spcAft>
                          <a:spcPts val="0"/>
                        </a:spcAft>
                      </a:pPr>
                      <a:r>
                        <a:rPr lang="kk-KZ" sz="2400" b="0" dirty="0">
                          <a:solidFill>
                            <a:schemeClr val="tx1"/>
                          </a:solidFill>
                          <a:effectLst/>
                          <a:latin typeface="Times New Roman" panose="02020603050405020304" pitchFamily="18" charset="0"/>
                          <a:cs typeface="Times New Roman" panose="02020603050405020304" pitchFamily="18" charset="0"/>
                        </a:rPr>
                        <a:t>Қазақ жазуын орыс графикасына негізделген жаңа әліпбиге көшіру туралы заң қашан шықты?</a:t>
                      </a:r>
                      <a:endParaRPr lang="en-US" sz="24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nSpc>
                          <a:spcPct val="115000"/>
                        </a:lnSpc>
                        <a:spcAft>
                          <a:spcPts val="0"/>
                        </a:spcAft>
                      </a:pPr>
                      <a:r>
                        <a:rPr lang="kk-KZ" sz="2400" b="0" dirty="0">
                          <a:solidFill>
                            <a:schemeClr val="tx1"/>
                          </a:solidFill>
                          <a:effectLst/>
                          <a:latin typeface="Times New Roman" panose="02020603050405020304" pitchFamily="18" charset="0"/>
                          <a:cs typeface="Times New Roman" panose="02020603050405020304" pitchFamily="18" charset="0"/>
                        </a:rPr>
                        <a:t>Заң 1940 ж. 5 қарашада шықты. </a:t>
                      </a:r>
                      <a:endParaRPr lang="en-US" sz="24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143170299"/>
                  </a:ext>
                </a:extLst>
              </a:tr>
              <a:tr h="1536171">
                <a:tc>
                  <a:txBody>
                    <a:bodyPr/>
                    <a:lstStyle/>
                    <a:p>
                      <a:pPr>
                        <a:lnSpc>
                          <a:spcPct val="115000"/>
                        </a:lnSpc>
                        <a:spcAft>
                          <a:spcPts val="0"/>
                        </a:spcAft>
                      </a:pPr>
                      <a:r>
                        <a:rPr lang="kk-KZ" sz="2400" b="0" dirty="0">
                          <a:solidFill>
                            <a:schemeClr val="tx1"/>
                          </a:solidFill>
                          <a:effectLst/>
                          <a:latin typeface="Times New Roman" panose="02020603050405020304" pitchFamily="18" charset="0"/>
                          <a:cs typeface="Times New Roman" panose="02020603050405020304" pitchFamily="18" charset="0"/>
                        </a:rPr>
                        <a:t>Қазақ әліпбиінің орыс графикасына негізделген жаңа жобасын кім жасады?</a:t>
                      </a:r>
                      <a:endParaRPr lang="en-US" sz="24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nSpc>
                          <a:spcPct val="115000"/>
                        </a:lnSpc>
                        <a:spcAft>
                          <a:spcPts val="0"/>
                        </a:spcAft>
                      </a:pPr>
                      <a:r>
                        <a:rPr lang="kk-KZ" sz="2400" b="0" dirty="0">
                          <a:solidFill>
                            <a:schemeClr val="tx1"/>
                          </a:solidFill>
                          <a:effectLst/>
                          <a:latin typeface="Times New Roman" panose="02020603050405020304" pitchFamily="18" charset="0"/>
                          <a:cs typeface="Times New Roman" panose="02020603050405020304" pitchFamily="18" charset="0"/>
                        </a:rPr>
                        <a:t>Ғалым </a:t>
                      </a:r>
                      <a:r>
                        <a:rPr lang="kk-KZ" sz="2400" b="0" dirty="0" smtClean="0">
                          <a:solidFill>
                            <a:schemeClr val="tx1"/>
                          </a:solidFill>
                          <a:effectLst/>
                          <a:latin typeface="Times New Roman" panose="02020603050405020304" pitchFamily="18" charset="0"/>
                          <a:cs typeface="Times New Roman" panose="02020603050405020304" pitchFamily="18" charset="0"/>
                        </a:rPr>
                        <a:t>С.Аманжолов </a:t>
                      </a:r>
                      <a:r>
                        <a:rPr lang="kk-KZ" sz="2400" b="0" dirty="0">
                          <a:solidFill>
                            <a:schemeClr val="tx1"/>
                          </a:solidFill>
                          <a:effectLst/>
                          <a:latin typeface="Times New Roman" panose="02020603050405020304" pitchFamily="18" charset="0"/>
                          <a:cs typeface="Times New Roman" panose="02020603050405020304" pitchFamily="18" charset="0"/>
                        </a:rPr>
                        <a:t>жасады.</a:t>
                      </a:r>
                      <a:endParaRPr lang="en-US" sz="24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68980258"/>
                  </a:ext>
                </a:extLst>
              </a:tr>
              <a:tr h="1024114">
                <a:tc>
                  <a:txBody>
                    <a:bodyPr/>
                    <a:lstStyle/>
                    <a:p>
                      <a:pPr>
                        <a:lnSpc>
                          <a:spcPct val="115000"/>
                        </a:lnSpc>
                        <a:spcAft>
                          <a:spcPts val="0"/>
                        </a:spcAft>
                      </a:pPr>
                      <a:r>
                        <a:rPr lang="kk-KZ" sz="2400" b="0" dirty="0">
                          <a:solidFill>
                            <a:schemeClr val="tx1"/>
                          </a:solidFill>
                          <a:effectLst/>
                          <a:latin typeface="Times New Roman" panose="02020603050405020304" pitchFamily="18" charset="0"/>
                          <a:cs typeface="Times New Roman" panose="02020603050405020304" pitchFamily="18" charset="0"/>
                        </a:rPr>
                        <a:t>Жаңа әліпбиде орыс әліпбиінің неше әрпі бар?</a:t>
                      </a:r>
                      <a:endParaRPr lang="en-US" sz="24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nSpc>
                          <a:spcPct val="115000"/>
                        </a:lnSpc>
                        <a:spcAft>
                          <a:spcPts val="0"/>
                        </a:spcAft>
                      </a:pPr>
                      <a:r>
                        <a:rPr lang="kk-KZ" sz="2400" b="0" dirty="0">
                          <a:solidFill>
                            <a:schemeClr val="tx1"/>
                          </a:solidFill>
                          <a:effectLst/>
                          <a:latin typeface="Times New Roman" panose="02020603050405020304" pitchFamily="18" charset="0"/>
                          <a:cs typeface="Times New Roman" panose="02020603050405020304" pitchFamily="18" charset="0"/>
                        </a:rPr>
                        <a:t>32 әріп бар.</a:t>
                      </a:r>
                      <a:endParaRPr lang="en-US" sz="24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524475601"/>
                  </a:ext>
                </a:extLst>
              </a:tr>
            </a:tbl>
          </a:graphicData>
        </a:graphic>
      </p:graphicFrame>
      <p:pic>
        <p:nvPicPr>
          <p:cNvPr id="3"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8338" y="188640"/>
            <a:ext cx="199331" cy="199331"/>
          </a:xfrm>
          <a:prstGeom prst="rect">
            <a:avLst/>
          </a:prstGeom>
        </p:spPr>
      </p:pic>
    </p:spTree>
    <p:extLst>
      <p:ext uri="{BB962C8B-B14F-4D97-AF65-F5344CB8AC3E}">
        <p14:creationId xmlns:p14="http://schemas.microsoft.com/office/powerpoint/2010/main" val="2850153570"/>
      </p:ext>
    </p:extLst>
  </p:cSld>
  <p:clrMapOvr>
    <a:masterClrMapping/>
  </p:clrMapOvr>
  <mc:AlternateContent xmlns:mc="http://schemas.openxmlformats.org/markup-compatibility/2006" xmlns:p14="http://schemas.microsoft.com/office/powerpoint/2010/main">
    <mc:Choice Requires="p14">
      <p:transition spd="med" p14:dur="700" advTm="34414">
        <p:fade/>
      </p:transition>
    </mc:Choice>
    <mc:Fallback xmlns="">
      <p:transition spd="med" advTm="34414">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09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mod="1">
    <p:ext uri="{E180D4A7-C9FB-4DFB-919C-405C955672EB}">
      <p14:showEvtLst xmlns:p14="http://schemas.microsoft.com/office/powerpoint/2010/main">
        <p14:playEvt time="1564" objId="3"/>
        <p14:stopEvt time="34414" objId="3"/>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188640"/>
            <a:ext cx="8280920" cy="5214248"/>
          </a:xfrm>
          <a:prstGeom prst="rect">
            <a:avLst/>
          </a:prstGeom>
        </p:spPr>
        <p:txBody>
          <a:bodyPr wrap="square">
            <a:spAutoFit/>
          </a:bodyPr>
          <a:lstStyle/>
          <a:p>
            <a:pPr algn="just">
              <a:lnSpc>
                <a:spcPct val="115000"/>
              </a:lnSpc>
              <a:spcAft>
                <a:spcPts val="1000"/>
              </a:spcAft>
            </a:pPr>
            <a:r>
              <a:rPr lang="kk-KZ" sz="2200" b="1" dirty="0">
                <a:solidFill>
                  <a:srgbClr val="002060"/>
                </a:solidFill>
                <a:latin typeface="Times New Roman" panose="02020603050405020304" pitchFamily="18" charset="0"/>
                <a:ea typeface="Calibri" panose="020F0502020204030204" pitchFamily="34" charset="0"/>
                <a:cs typeface="Arial" panose="020B0604020202020204" pitchFamily="34" charset="0"/>
              </a:rPr>
              <a:t>Жинақы мәтін құрастыру жолдары:</a:t>
            </a:r>
            <a:endParaRPr lang="en-US" sz="2200" dirty="0">
              <a:solidFill>
                <a:srgbClr val="002060"/>
              </a:solidFill>
              <a:latin typeface="Calibri" panose="020F0502020204030204" pitchFamily="34" charset="0"/>
              <a:ea typeface="Calibri" panose="020F0502020204030204" pitchFamily="34" charset="0"/>
              <a:cs typeface="Arial" panose="020B0604020202020204" pitchFamily="34" charset="0"/>
            </a:endParaRPr>
          </a:p>
          <a:p>
            <a:pPr marL="342900" lvl="0" indent="-342900" algn="just">
              <a:spcAft>
                <a:spcPts val="0"/>
              </a:spcAft>
              <a:buFont typeface="Symbol" panose="05050102010706020507" pitchFamily="18" charset="2"/>
              <a:buChar char=""/>
            </a:pPr>
            <a:r>
              <a:rPr lang="kk-KZ" sz="2200" dirty="0">
                <a:solidFill>
                  <a:srgbClr val="002060"/>
                </a:solidFill>
                <a:latin typeface="Times New Roman" panose="02020603050405020304" pitchFamily="18" charset="0"/>
                <a:ea typeface="Calibri" panose="020F0502020204030204" pitchFamily="34" charset="0"/>
                <a:cs typeface="Arial" panose="020B0604020202020204" pitchFamily="34" charset="0"/>
              </a:rPr>
              <a:t>мәтінді мұқият оқу және негізгі, қосымша ақпараттарды анықтау; </a:t>
            </a:r>
            <a:endParaRPr lang="kk-KZ" sz="2200" dirty="0" smtClean="0">
              <a:solidFill>
                <a:srgbClr val="002060"/>
              </a:solidFill>
              <a:latin typeface="Times New Roman" panose="02020603050405020304" pitchFamily="18" charset="0"/>
              <a:ea typeface="Calibri" panose="020F0502020204030204" pitchFamily="34" charset="0"/>
              <a:cs typeface="Arial" panose="020B0604020202020204" pitchFamily="34" charset="0"/>
            </a:endParaRPr>
          </a:p>
          <a:p>
            <a:pPr marL="342900" lvl="0" indent="-342900" algn="just">
              <a:spcAft>
                <a:spcPts val="0"/>
              </a:spcAft>
              <a:buFont typeface="Symbol" panose="05050102010706020507" pitchFamily="18" charset="2"/>
              <a:buChar char=""/>
            </a:pPr>
            <a:r>
              <a:rPr lang="kk-KZ" sz="2200" dirty="0" smtClean="0">
                <a:solidFill>
                  <a:srgbClr val="002060"/>
                </a:solidFill>
                <a:latin typeface="Times New Roman" panose="02020603050405020304" pitchFamily="18" charset="0"/>
                <a:ea typeface="Calibri" panose="020F0502020204030204" pitchFamily="34" charset="0"/>
                <a:cs typeface="Arial" panose="020B0604020202020204" pitchFamily="34" charset="0"/>
              </a:rPr>
              <a:t>негізгі </a:t>
            </a:r>
            <a:r>
              <a:rPr lang="kk-KZ" sz="2200" dirty="0">
                <a:solidFill>
                  <a:srgbClr val="002060"/>
                </a:solidFill>
                <a:latin typeface="Times New Roman" panose="02020603050405020304" pitchFamily="18" charset="0"/>
                <a:ea typeface="Calibri" panose="020F0502020204030204" pitchFamily="34" charset="0"/>
                <a:cs typeface="Arial" panose="020B0604020202020204" pitchFamily="34" charset="0"/>
              </a:rPr>
              <a:t>ойды білдіретін тірек сөздерді, сөйлемдерді белгілеу;</a:t>
            </a:r>
            <a:endParaRPr lang="en-US" sz="2200" dirty="0">
              <a:solidFill>
                <a:srgbClr val="002060"/>
              </a:solidFill>
              <a:latin typeface="Calibri" panose="020F0502020204030204" pitchFamily="34" charset="0"/>
              <a:ea typeface="Calibri" panose="020F0502020204030204" pitchFamily="34" charset="0"/>
              <a:cs typeface="Arial" panose="020B0604020202020204" pitchFamily="34" charset="0"/>
            </a:endParaRPr>
          </a:p>
          <a:p>
            <a:pPr marL="342900" lvl="0" indent="-342900" algn="just">
              <a:spcAft>
                <a:spcPts val="0"/>
              </a:spcAft>
              <a:buFont typeface="Symbol" panose="05050102010706020507" pitchFamily="18" charset="2"/>
              <a:buChar char=""/>
            </a:pPr>
            <a:r>
              <a:rPr lang="kk-KZ" sz="2200" dirty="0">
                <a:solidFill>
                  <a:srgbClr val="002060"/>
                </a:solidFill>
                <a:latin typeface="Times New Roman" panose="02020603050405020304" pitchFamily="18" charset="0"/>
                <a:ea typeface="Calibri" panose="020F0502020204030204" pitchFamily="34" charset="0"/>
                <a:cs typeface="Arial" panose="020B0604020202020204" pitchFamily="34" charset="0"/>
              </a:rPr>
              <a:t>автор </a:t>
            </a:r>
            <a:r>
              <a:rPr lang="kk-KZ" sz="2200" dirty="0" smtClean="0">
                <a:solidFill>
                  <a:srgbClr val="002060"/>
                </a:solidFill>
                <a:latin typeface="Times New Roman" panose="02020603050405020304" pitchFamily="18" charset="0"/>
                <a:ea typeface="Calibri" panose="020F0502020204030204" pitchFamily="34" charset="0"/>
                <a:cs typeface="Arial" panose="020B0604020202020204" pitchFamily="34" charset="0"/>
              </a:rPr>
              <a:t>ойын сақтай </a:t>
            </a:r>
            <a:r>
              <a:rPr lang="kk-KZ" sz="2200" dirty="0">
                <a:solidFill>
                  <a:srgbClr val="002060"/>
                </a:solidFill>
                <a:latin typeface="Times New Roman" panose="02020603050405020304" pitchFamily="18" charset="0"/>
                <a:ea typeface="Calibri" panose="020F0502020204030204" pitchFamily="34" charset="0"/>
                <a:cs typeface="Arial" panose="020B0604020202020204" pitchFamily="34" charset="0"/>
              </a:rPr>
              <a:t>отырып, мәтіндегі негізгі ойды ықшамдау;</a:t>
            </a:r>
            <a:endParaRPr lang="en-US" sz="2200" dirty="0">
              <a:solidFill>
                <a:srgbClr val="002060"/>
              </a:solidFill>
              <a:latin typeface="Calibri" panose="020F0502020204030204" pitchFamily="34" charset="0"/>
              <a:ea typeface="Calibri" panose="020F0502020204030204" pitchFamily="34" charset="0"/>
              <a:cs typeface="Arial" panose="020B0604020202020204" pitchFamily="34" charset="0"/>
            </a:endParaRPr>
          </a:p>
          <a:p>
            <a:pPr marL="342900" lvl="0" indent="-342900" algn="just">
              <a:spcAft>
                <a:spcPts val="0"/>
              </a:spcAft>
              <a:buFont typeface="Symbol" panose="05050102010706020507" pitchFamily="18" charset="2"/>
              <a:buChar char=""/>
            </a:pPr>
            <a:r>
              <a:rPr lang="kk-KZ" sz="2200" dirty="0">
                <a:solidFill>
                  <a:srgbClr val="002060"/>
                </a:solidFill>
                <a:latin typeface="Times New Roman" panose="02020603050405020304" pitchFamily="18" charset="0"/>
                <a:ea typeface="Calibri" panose="020F0502020204030204" pitchFamily="34" charset="0"/>
                <a:cs typeface="Arial" panose="020B0604020202020204" pitchFamily="34" charset="0"/>
              </a:rPr>
              <a:t>мәтін түпнұсқасының сілтемесін көрсету. </a:t>
            </a:r>
            <a:endParaRPr lang="kk-KZ" sz="2200" dirty="0" smtClean="0">
              <a:solidFill>
                <a:srgbClr val="002060"/>
              </a:solidFill>
              <a:latin typeface="Times New Roman" panose="02020603050405020304" pitchFamily="18" charset="0"/>
              <a:ea typeface="Calibri" panose="020F0502020204030204" pitchFamily="34" charset="0"/>
              <a:cs typeface="Arial" panose="020B0604020202020204" pitchFamily="34" charset="0"/>
            </a:endParaRPr>
          </a:p>
          <a:p>
            <a:pPr lvl="0" algn="just">
              <a:spcAft>
                <a:spcPts val="0"/>
              </a:spcAft>
            </a:pPr>
            <a:r>
              <a:rPr lang="kk-KZ" sz="2200" dirty="0">
                <a:solidFill>
                  <a:srgbClr val="002060"/>
                </a:solidFill>
                <a:latin typeface="Times New Roman" panose="02020603050405020304" pitchFamily="18" charset="0"/>
                <a:ea typeface="Calibri" panose="020F0502020204030204" pitchFamily="34" charset="0"/>
                <a:cs typeface="Arial" panose="020B0604020202020204" pitchFamily="34" charset="0"/>
              </a:rPr>
              <a:t> </a:t>
            </a:r>
            <a:r>
              <a:rPr lang="kk-KZ" sz="2200" dirty="0" smtClean="0">
                <a:solidFill>
                  <a:srgbClr val="002060"/>
                </a:solidFill>
                <a:latin typeface="Times New Roman" panose="02020603050405020304" pitchFamily="18" charset="0"/>
                <a:ea typeface="Calibri" panose="020F0502020204030204" pitchFamily="34" charset="0"/>
                <a:cs typeface="Arial" panose="020B0604020202020204" pitchFamily="34" charset="0"/>
              </a:rPr>
              <a:t>     Мысалы</a:t>
            </a:r>
            <a:r>
              <a:rPr lang="kk-KZ" sz="2200" dirty="0">
                <a:solidFill>
                  <a:srgbClr val="002060"/>
                </a:solidFill>
                <a:latin typeface="Times New Roman" panose="02020603050405020304" pitchFamily="18" charset="0"/>
                <a:ea typeface="Calibri" panose="020F0502020204030204" pitchFamily="34" charset="0"/>
                <a:cs typeface="Arial" panose="020B0604020202020204" pitchFamily="34" charset="0"/>
              </a:rPr>
              <a:t>: </a:t>
            </a:r>
            <a:r>
              <a:rPr lang="kk-KZ" sz="2200" i="1" dirty="0">
                <a:solidFill>
                  <a:srgbClr val="002060"/>
                </a:solidFill>
                <a:latin typeface="Times New Roman" panose="02020603050405020304" pitchFamily="18" charset="0"/>
                <a:ea typeface="Calibri" panose="020F0502020204030204" pitchFamily="34" charset="0"/>
                <a:cs typeface="Arial" panose="020B0604020202020204" pitchFamily="34" charset="0"/>
              </a:rPr>
              <a:t>Ә.Жүнісбековтің пікірінше ..., </a:t>
            </a:r>
            <a:endParaRPr lang="kk-KZ" sz="2200" i="1" dirty="0" smtClean="0">
              <a:solidFill>
                <a:srgbClr val="002060"/>
              </a:solidFill>
              <a:latin typeface="Times New Roman" panose="02020603050405020304" pitchFamily="18" charset="0"/>
              <a:ea typeface="Calibri" panose="020F0502020204030204" pitchFamily="34" charset="0"/>
              <a:cs typeface="Arial" panose="020B0604020202020204" pitchFamily="34" charset="0"/>
            </a:endParaRPr>
          </a:p>
          <a:p>
            <a:pPr lvl="0" algn="just">
              <a:spcAft>
                <a:spcPts val="0"/>
              </a:spcAft>
            </a:pPr>
            <a:r>
              <a:rPr lang="kk-KZ" sz="2200" i="1" dirty="0" smtClean="0">
                <a:solidFill>
                  <a:srgbClr val="002060"/>
                </a:solidFill>
                <a:latin typeface="Times New Roman" panose="02020603050405020304" pitchFamily="18" charset="0"/>
                <a:ea typeface="Calibri" panose="020F0502020204030204" pitchFamily="34" charset="0"/>
                <a:cs typeface="Arial" panose="020B0604020202020204" pitchFamily="34" charset="0"/>
              </a:rPr>
              <a:t>       Мақалада </a:t>
            </a:r>
            <a:r>
              <a:rPr lang="kk-KZ" sz="2200" i="1" dirty="0">
                <a:solidFill>
                  <a:srgbClr val="002060"/>
                </a:solidFill>
                <a:latin typeface="Times New Roman" panose="02020603050405020304" pitchFamily="18" charset="0"/>
                <a:ea typeface="Calibri" panose="020F0502020204030204" pitchFamily="34" charset="0"/>
                <a:cs typeface="Arial" panose="020B0604020202020204" pitchFamily="34" charset="0"/>
              </a:rPr>
              <a:t>«.....» берілген</a:t>
            </a:r>
            <a:r>
              <a:rPr lang="kk-KZ" sz="2200" dirty="0">
                <a:solidFill>
                  <a:srgbClr val="002060"/>
                </a:solidFill>
                <a:latin typeface="Times New Roman" panose="02020603050405020304" pitchFamily="18" charset="0"/>
                <a:ea typeface="Calibri" panose="020F0502020204030204" pitchFamily="34" charset="0"/>
                <a:cs typeface="Arial" panose="020B0604020202020204" pitchFamily="34" charset="0"/>
              </a:rPr>
              <a:t>, т.б;</a:t>
            </a:r>
            <a:endParaRPr lang="en-US" sz="2200" dirty="0">
              <a:solidFill>
                <a:srgbClr val="002060"/>
              </a:solidFill>
              <a:latin typeface="Calibri" panose="020F0502020204030204" pitchFamily="34" charset="0"/>
              <a:ea typeface="Calibri" panose="020F0502020204030204" pitchFamily="34" charset="0"/>
              <a:cs typeface="Arial" panose="020B0604020202020204" pitchFamily="34" charset="0"/>
            </a:endParaRPr>
          </a:p>
          <a:p>
            <a:pPr marL="342900" lvl="0" indent="-342900" algn="just">
              <a:spcAft>
                <a:spcPts val="0"/>
              </a:spcAft>
              <a:buFont typeface="Symbol" panose="05050102010706020507" pitchFamily="18" charset="2"/>
              <a:buChar char=""/>
            </a:pPr>
            <a:r>
              <a:rPr lang="kk-KZ" sz="2200" dirty="0">
                <a:solidFill>
                  <a:srgbClr val="002060"/>
                </a:solidFill>
                <a:latin typeface="Times New Roman" panose="02020603050405020304" pitchFamily="18" charset="0"/>
                <a:ea typeface="Calibri" panose="020F0502020204030204" pitchFamily="34" charset="0"/>
                <a:cs typeface="Arial" panose="020B0604020202020204" pitchFamily="34" charset="0"/>
              </a:rPr>
              <a:t>алынған ақпаратты барынша қысқа беру үшін лексикалық, </a:t>
            </a:r>
            <a:r>
              <a:rPr lang="kk-KZ" sz="2200" dirty="0" smtClean="0">
                <a:solidFill>
                  <a:srgbClr val="002060"/>
                </a:solidFill>
                <a:latin typeface="Times New Roman" panose="02020603050405020304" pitchFamily="18" charset="0"/>
                <a:ea typeface="Calibri" panose="020F0502020204030204" pitchFamily="34" charset="0"/>
                <a:cs typeface="Arial" panose="020B0604020202020204" pitchFamily="34" charset="0"/>
              </a:rPr>
              <a:t>грамматикалық бірліктерді </a:t>
            </a:r>
            <a:r>
              <a:rPr lang="kk-KZ" sz="2200" dirty="0">
                <a:solidFill>
                  <a:srgbClr val="002060"/>
                </a:solidFill>
                <a:latin typeface="Times New Roman" panose="02020603050405020304" pitchFamily="18" charset="0"/>
                <a:ea typeface="Calibri" panose="020F0502020204030204" pitchFamily="34" charset="0"/>
                <a:cs typeface="Arial" panose="020B0604020202020204" pitchFamily="34" charset="0"/>
              </a:rPr>
              <a:t>дұрыс </a:t>
            </a:r>
            <a:r>
              <a:rPr lang="kk-KZ" sz="2200" dirty="0" smtClean="0">
                <a:solidFill>
                  <a:srgbClr val="002060"/>
                </a:solidFill>
                <a:latin typeface="Times New Roman" panose="02020603050405020304" pitchFamily="18" charset="0"/>
                <a:ea typeface="Calibri" panose="020F0502020204030204" pitchFamily="34" charset="0"/>
                <a:cs typeface="Arial" panose="020B0604020202020204" pitchFamily="34" charset="0"/>
              </a:rPr>
              <a:t>таңдай </a:t>
            </a:r>
            <a:r>
              <a:rPr lang="kk-KZ" sz="2200" dirty="0">
                <a:solidFill>
                  <a:srgbClr val="002060"/>
                </a:solidFill>
                <a:latin typeface="Times New Roman" panose="02020603050405020304" pitchFamily="18" charset="0"/>
                <a:ea typeface="Calibri" panose="020F0502020204030204" pitchFamily="34" charset="0"/>
                <a:cs typeface="Arial" panose="020B0604020202020204" pitchFamily="34" charset="0"/>
              </a:rPr>
              <a:t>білу. Мысалы:</a:t>
            </a:r>
            <a:endParaRPr lang="en-US" sz="2200" dirty="0">
              <a:solidFill>
                <a:srgbClr val="002060"/>
              </a:solidFill>
              <a:latin typeface="Calibri" panose="020F0502020204030204" pitchFamily="34" charset="0"/>
              <a:ea typeface="Calibri" panose="020F0502020204030204" pitchFamily="34" charset="0"/>
              <a:cs typeface="Arial" panose="020B0604020202020204" pitchFamily="34" charset="0"/>
            </a:endParaRPr>
          </a:p>
          <a:p>
            <a:pPr marL="266700" algn="just">
              <a:lnSpc>
                <a:spcPct val="115000"/>
              </a:lnSpc>
              <a:spcAft>
                <a:spcPts val="1000"/>
              </a:spcAft>
            </a:pPr>
            <a:r>
              <a:rPr lang="kk-KZ" sz="2200" dirty="0">
                <a:solidFill>
                  <a:srgbClr val="002060"/>
                </a:solidFill>
                <a:latin typeface="Times New Roman" panose="02020603050405020304" pitchFamily="18" charset="0"/>
                <a:ea typeface="Calibri" panose="020F0502020204030204" pitchFamily="34" charset="0"/>
                <a:cs typeface="Arial" panose="020B0604020202020204" pitchFamily="34" charset="0"/>
              </a:rPr>
              <a:t>қайталауларды жалпылауыш сөздермен алмастыру; сөздерді синонимдермен алмастыру; бірнеше жай сөйлемді бір құрмалас сөйлемге немесе құрмалас сөйлемдерді жай сөйлемдерге</a:t>
            </a:r>
            <a:r>
              <a:rPr lang="kk-KZ" sz="2200" i="1" dirty="0">
                <a:solidFill>
                  <a:srgbClr val="002060"/>
                </a:solidFill>
                <a:latin typeface="Times New Roman" panose="02020603050405020304" pitchFamily="18" charset="0"/>
                <a:ea typeface="Calibri" panose="020F0502020204030204" pitchFamily="34" charset="0"/>
                <a:cs typeface="Arial" panose="020B0604020202020204" pitchFamily="34" charset="0"/>
              </a:rPr>
              <a:t> </a:t>
            </a:r>
            <a:r>
              <a:rPr lang="kk-KZ" sz="2200" dirty="0">
                <a:solidFill>
                  <a:srgbClr val="002060"/>
                </a:solidFill>
                <a:latin typeface="Times New Roman" panose="02020603050405020304" pitchFamily="18" charset="0"/>
                <a:ea typeface="Calibri" panose="020F0502020204030204" pitchFamily="34" charset="0"/>
                <a:cs typeface="Arial" panose="020B0604020202020204" pitchFamily="34" charset="0"/>
              </a:rPr>
              <a:t>айналдыру.</a:t>
            </a:r>
            <a:endParaRPr lang="en-US" sz="2200" dirty="0">
              <a:solidFill>
                <a:srgbClr val="002060"/>
              </a:solidFill>
              <a:latin typeface="Calibri" panose="020F0502020204030204" pitchFamily="34" charset="0"/>
              <a:ea typeface="Calibri" panose="020F0502020204030204" pitchFamily="34" charset="0"/>
              <a:cs typeface="Arial" panose="020B0604020202020204" pitchFamily="34" charset="0"/>
            </a:endParaRPr>
          </a:p>
        </p:txBody>
      </p:sp>
      <p:pic>
        <p:nvPicPr>
          <p:cNvPr id="3"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8464" y="188640"/>
            <a:ext cx="144016" cy="144016"/>
          </a:xfrm>
          <a:prstGeom prst="rect">
            <a:avLst/>
          </a:prstGeom>
        </p:spPr>
      </p:pic>
    </p:spTree>
    <p:extLst>
      <p:ext uri="{BB962C8B-B14F-4D97-AF65-F5344CB8AC3E}">
        <p14:creationId xmlns:p14="http://schemas.microsoft.com/office/powerpoint/2010/main" val="1535285719"/>
      </p:ext>
    </p:extLst>
  </p:cSld>
  <p:clrMapOvr>
    <a:masterClrMapping/>
  </p:clrMapOvr>
  <mc:AlternateContent xmlns:mc="http://schemas.openxmlformats.org/markup-compatibility/2006" xmlns:p14="http://schemas.microsoft.com/office/powerpoint/2010/main">
    <mc:Choice Requires="p14">
      <p:transition spd="med" p14:dur="700" advTm="60823">
        <p:fade/>
      </p:transition>
    </mc:Choice>
    <mc:Fallback xmlns="">
      <p:transition spd="med" advTm="60823">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91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1339" objId="3"/>
        <p14:stopEvt time="60823" objId="3"/>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9552" y="548680"/>
            <a:ext cx="8208912" cy="5321457"/>
          </a:xfrm>
          <a:prstGeom prst="rect">
            <a:avLst/>
          </a:prstGeom>
        </p:spPr>
        <p:txBody>
          <a:bodyPr wrap="square">
            <a:spAutoFit/>
          </a:bodyPr>
          <a:lstStyle/>
          <a:p>
            <a:pPr>
              <a:lnSpc>
                <a:spcPct val="115000"/>
              </a:lnSpc>
              <a:spcAft>
                <a:spcPts val="1000"/>
              </a:spcAft>
            </a:pPr>
            <a:r>
              <a:rPr lang="kk-KZ" sz="2800" b="1" dirty="0">
                <a:solidFill>
                  <a:srgbClr val="002060"/>
                </a:solidFill>
                <a:latin typeface="Times New Roman" panose="02020603050405020304" pitchFamily="18" charset="0"/>
                <a:ea typeface="Calibri" panose="020F0502020204030204" pitchFamily="34" charset="0"/>
                <a:cs typeface="Arial" panose="020B0604020202020204" pitchFamily="34" charset="0"/>
              </a:rPr>
              <a:t>3-тапсырма. </a:t>
            </a:r>
            <a:endParaRPr lang="en-US" sz="2800" dirty="0">
              <a:solidFill>
                <a:srgbClr val="002060"/>
              </a:solidFill>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Aft>
                <a:spcPts val="1000"/>
              </a:spcAft>
            </a:pPr>
            <a:r>
              <a:rPr lang="kk-KZ" sz="2800" dirty="0">
                <a:solidFill>
                  <a:srgbClr val="002060"/>
                </a:solidFill>
                <a:latin typeface="Times New Roman" panose="02020603050405020304" pitchFamily="18" charset="0"/>
                <a:ea typeface="Calibri" panose="020F0502020204030204" pitchFamily="34" charset="0"/>
                <a:cs typeface="Arial" panose="020B0604020202020204" pitchFamily="34" charset="0"/>
              </a:rPr>
              <a:t>Мәтінді түсініп </a:t>
            </a:r>
            <a:r>
              <a:rPr lang="kk-KZ" sz="2800" dirty="0" smtClean="0">
                <a:solidFill>
                  <a:srgbClr val="002060"/>
                </a:solidFill>
                <a:latin typeface="Times New Roman" panose="02020603050405020304" pitchFamily="18" charset="0"/>
                <a:ea typeface="Calibri" panose="020F0502020204030204" pitchFamily="34" charset="0"/>
                <a:cs typeface="Arial" panose="020B0604020202020204" pitchFamily="34" charset="0"/>
              </a:rPr>
              <a:t>оқыңыздар. </a:t>
            </a:r>
            <a:endParaRPr lang="en-US" sz="2800" dirty="0">
              <a:solidFill>
                <a:srgbClr val="002060"/>
              </a:solidFill>
              <a:latin typeface="Calibri" panose="020F0502020204030204" pitchFamily="34" charset="0"/>
              <a:ea typeface="Calibri" panose="020F0502020204030204" pitchFamily="34" charset="0"/>
              <a:cs typeface="Arial" panose="020B0604020202020204" pitchFamily="34" charset="0"/>
            </a:endParaRPr>
          </a:p>
          <a:p>
            <a:pPr>
              <a:lnSpc>
                <a:spcPct val="115000"/>
              </a:lnSpc>
              <a:spcAft>
                <a:spcPts val="1000"/>
              </a:spcAft>
            </a:pPr>
            <a:r>
              <a:rPr lang="kk-KZ" sz="2800" dirty="0">
                <a:solidFill>
                  <a:srgbClr val="002060"/>
                </a:solidFill>
                <a:latin typeface="Times New Roman" panose="02020603050405020304" pitchFamily="18" charset="0"/>
                <a:ea typeface="Calibri" panose="020F0502020204030204" pitchFamily="34" charset="0"/>
                <a:cs typeface="Arial" panose="020B0604020202020204" pitchFamily="34" charset="0"/>
              </a:rPr>
              <a:t>Мәтіннің баяндау желісін сақтап, әр бөлігінен алынған ақпараттардан  жинақы мәтін (аннотация) </a:t>
            </a:r>
            <a:r>
              <a:rPr lang="kk-KZ" sz="2800" dirty="0" smtClean="0">
                <a:solidFill>
                  <a:srgbClr val="002060"/>
                </a:solidFill>
                <a:latin typeface="Times New Roman" panose="02020603050405020304" pitchFamily="18" charset="0"/>
                <a:ea typeface="Calibri" panose="020F0502020204030204" pitchFamily="34" charset="0"/>
                <a:cs typeface="Arial" panose="020B0604020202020204" pitchFamily="34" charset="0"/>
              </a:rPr>
              <a:t>жазыңыздар.</a:t>
            </a:r>
          </a:p>
          <a:p>
            <a:pPr>
              <a:lnSpc>
                <a:spcPct val="115000"/>
              </a:lnSpc>
              <a:spcAft>
                <a:spcPts val="1000"/>
              </a:spcAft>
            </a:pPr>
            <a:endParaRPr lang="kk-KZ" sz="2800" dirty="0" smtClean="0">
              <a:solidFill>
                <a:srgbClr val="002060"/>
              </a:solidFill>
              <a:latin typeface="Times New Roman" panose="02020603050405020304" pitchFamily="18" charset="0"/>
              <a:ea typeface="Calibri" panose="020F0502020204030204" pitchFamily="34" charset="0"/>
              <a:cs typeface="Arial" panose="020B0604020202020204" pitchFamily="34" charset="0"/>
            </a:endParaRPr>
          </a:p>
          <a:p>
            <a:pPr>
              <a:lnSpc>
                <a:spcPct val="115000"/>
              </a:lnSpc>
              <a:spcAft>
                <a:spcPts val="1000"/>
              </a:spcAft>
            </a:pPr>
            <a:endParaRPr lang="kk-KZ" sz="2800" dirty="0">
              <a:latin typeface="Times New Roman" panose="02020603050405020304" pitchFamily="18" charset="0"/>
              <a:ea typeface="Calibri" panose="020F0502020204030204" pitchFamily="34" charset="0"/>
              <a:cs typeface="Arial" panose="020B0604020202020204" pitchFamily="34" charset="0"/>
            </a:endParaRPr>
          </a:p>
          <a:p>
            <a:pPr>
              <a:lnSpc>
                <a:spcPct val="115000"/>
              </a:lnSpc>
              <a:spcAft>
                <a:spcPts val="1000"/>
              </a:spcAft>
            </a:pPr>
            <a:endParaRPr lang="kk-KZ" sz="2800" dirty="0" smtClean="0">
              <a:latin typeface="Times New Roman" panose="02020603050405020304" pitchFamily="18" charset="0"/>
              <a:ea typeface="Calibri" panose="020F0502020204030204" pitchFamily="34" charset="0"/>
              <a:cs typeface="Arial" panose="020B0604020202020204" pitchFamily="34" charset="0"/>
            </a:endParaRPr>
          </a:p>
          <a:p>
            <a:pPr>
              <a:lnSpc>
                <a:spcPct val="115000"/>
              </a:lnSpc>
              <a:spcAft>
                <a:spcPts val="1000"/>
              </a:spcAft>
            </a:pPr>
            <a:endParaRPr lang="en-US" sz="2800" dirty="0">
              <a:latin typeface="Calibri" panose="020F0502020204030204" pitchFamily="34" charset="0"/>
              <a:ea typeface="Calibri" panose="020F0502020204030204" pitchFamily="34" charset="0"/>
              <a:cs typeface="Arial" panose="020B0604020202020204" pitchFamily="34" charset="0"/>
            </a:endParaRPr>
          </a:p>
        </p:txBody>
      </p:sp>
      <p:graphicFrame>
        <p:nvGraphicFramePr>
          <p:cNvPr id="3" name="Таблица 2"/>
          <p:cNvGraphicFramePr>
            <a:graphicFrameLocks noGrp="1"/>
          </p:cNvGraphicFramePr>
          <p:nvPr>
            <p:extLst>
              <p:ext uri="{D42A27DB-BD31-4B8C-83A1-F6EECF244321}">
                <p14:modId xmlns:p14="http://schemas.microsoft.com/office/powerpoint/2010/main" val="965482192"/>
              </p:ext>
            </p:extLst>
          </p:nvPr>
        </p:nvGraphicFramePr>
        <p:xfrm>
          <a:off x="642910" y="3357562"/>
          <a:ext cx="7889530" cy="3108960"/>
        </p:xfrm>
        <a:graphic>
          <a:graphicData uri="http://schemas.openxmlformats.org/drawingml/2006/table">
            <a:tbl>
              <a:tblPr firstRow="1" bandRow="1">
                <a:tableStyleId>{5C22544A-7EE6-4342-B048-85BDC9FD1C3A}</a:tableStyleId>
              </a:tblPr>
              <a:tblGrid>
                <a:gridCol w="4125718">
                  <a:extLst>
                    <a:ext uri="{9D8B030D-6E8A-4147-A177-3AD203B41FA5}">
                      <a16:colId xmlns:a16="http://schemas.microsoft.com/office/drawing/2014/main" val="100148219"/>
                    </a:ext>
                  </a:extLst>
                </a:gridCol>
                <a:gridCol w="3763812">
                  <a:extLst>
                    <a:ext uri="{9D8B030D-6E8A-4147-A177-3AD203B41FA5}">
                      <a16:colId xmlns:a16="http://schemas.microsoft.com/office/drawing/2014/main" val="3422496356"/>
                    </a:ext>
                  </a:extLst>
                </a:gridCol>
              </a:tblGrid>
              <a:tr h="457116">
                <a:tc>
                  <a:txBody>
                    <a:bodyPr/>
                    <a:lstStyle/>
                    <a:p>
                      <a:pPr algn="ctr"/>
                      <a:r>
                        <a:rPr lang="kk-KZ" sz="2400" dirty="0" smtClean="0">
                          <a:solidFill>
                            <a:srgbClr val="002060"/>
                          </a:solidFill>
                          <a:latin typeface="Times New Roman" panose="02020603050405020304" pitchFamily="18" charset="0"/>
                          <a:cs typeface="Times New Roman" panose="02020603050405020304" pitchFamily="18" charset="0"/>
                        </a:rPr>
                        <a:t>Түпнұсқа</a:t>
                      </a:r>
                      <a:r>
                        <a:rPr lang="kk-KZ" sz="2400" baseline="0" dirty="0" smtClean="0">
                          <a:solidFill>
                            <a:srgbClr val="002060"/>
                          </a:solidFill>
                          <a:latin typeface="Times New Roman" panose="02020603050405020304" pitchFamily="18" charset="0"/>
                          <a:cs typeface="Times New Roman" panose="02020603050405020304" pitchFamily="18" charset="0"/>
                        </a:rPr>
                        <a:t> мәтін</a:t>
                      </a:r>
                      <a:endParaRPr lang="en-US" sz="24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kk-KZ" sz="2400" dirty="0" smtClean="0">
                          <a:solidFill>
                            <a:srgbClr val="002060"/>
                          </a:solidFill>
                          <a:latin typeface="Times New Roman" panose="02020603050405020304" pitchFamily="18" charset="0"/>
                          <a:cs typeface="Times New Roman" panose="02020603050405020304" pitchFamily="18" charset="0"/>
                        </a:rPr>
                        <a:t>Жинақы мәтін</a:t>
                      </a:r>
                      <a:endParaRPr lang="en-US" sz="24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929350630"/>
                  </a:ext>
                </a:extLst>
              </a:tr>
              <a:tr h="2651274">
                <a:tc>
                  <a:txBody>
                    <a:bodyPr/>
                    <a:lstStyle/>
                    <a:p>
                      <a:endParaRPr lang="kk-KZ" sz="2400" dirty="0" smtClean="0">
                        <a:latin typeface="Times New Roman" panose="02020603050405020304" pitchFamily="18" charset="0"/>
                        <a:cs typeface="Times New Roman" panose="02020603050405020304" pitchFamily="18" charset="0"/>
                      </a:endParaRPr>
                    </a:p>
                    <a:p>
                      <a:endParaRPr lang="kk-KZ" sz="2400" dirty="0" smtClean="0">
                        <a:latin typeface="Times New Roman" panose="02020603050405020304" pitchFamily="18" charset="0"/>
                        <a:cs typeface="Times New Roman" panose="02020603050405020304" pitchFamily="18" charset="0"/>
                      </a:endParaRPr>
                    </a:p>
                    <a:p>
                      <a:endParaRPr lang="kk-KZ" sz="2400" dirty="0" smtClean="0">
                        <a:latin typeface="Times New Roman" panose="02020603050405020304" pitchFamily="18" charset="0"/>
                        <a:cs typeface="Times New Roman" panose="02020603050405020304" pitchFamily="18" charset="0"/>
                      </a:endParaRPr>
                    </a:p>
                    <a:p>
                      <a:endParaRPr lang="kk-KZ" sz="2400" dirty="0" smtClean="0">
                        <a:latin typeface="Times New Roman" panose="02020603050405020304" pitchFamily="18" charset="0"/>
                        <a:cs typeface="Times New Roman" panose="02020603050405020304" pitchFamily="18" charset="0"/>
                      </a:endParaRPr>
                    </a:p>
                    <a:p>
                      <a:endParaRPr lang="kk-KZ" sz="2400" dirty="0" smtClean="0">
                        <a:latin typeface="Times New Roman" panose="02020603050405020304" pitchFamily="18" charset="0"/>
                        <a:cs typeface="Times New Roman" panose="02020603050405020304" pitchFamily="18" charset="0"/>
                      </a:endParaRPr>
                    </a:p>
                    <a:p>
                      <a:endParaRPr lang="kk-KZ" sz="2400" dirty="0" smtClean="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endParaRPr 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143539151"/>
                  </a:ext>
                </a:extLst>
              </a:tr>
            </a:tbl>
          </a:graphicData>
        </a:graphic>
      </p:graphicFrame>
      <p:pic>
        <p:nvPicPr>
          <p:cNvPr id="4"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3851" y="404664"/>
            <a:ext cx="144016" cy="144016"/>
          </a:xfrm>
          <a:prstGeom prst="rect">
            <a:avLst/>
          </a:prstGeom>
        </p:spPr>
      </p:pic>
    </p:spTree>
    <p:extLst>
      <p:ext uri="{BB962C8B-B14F-4D97-AF65-F5344CB8AC3E}">
        <p14:creationId xmlns:p14="http://schemas.microsoft.com/office/powerpoint/2010/main" val="407225469"/>
      </p:ext>
    </p:extLst>
  </p:cSld>
  <p:clrMapOvr>
    <a:masterClrMapping/>
  </p:clrMapOvr>
  <mc:AlternateContent xmlns:mc="http://schemas.openxmlformats.org/markup-compatibility/2006" xmlns:p14="http://schemas.microsoft.com/office/powerpoint/2010/main">
    <mc:Choice Requires="p14">
      <p:transition spd="med" p14:dur="700" advTm="15601">
        <p:fade/>
      </p:transition>
    </mc:Choice>
    <mc:Fallback xmlns="">
      <p:transition spd="med" advTm="15601">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44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1367" objId="4"/>
        <p14:stopEvt time="15601" objId="4"/>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2991412870"/>
              </p:ext>
            </p:extLst>
          </p:nvPr>
        </p:nvGraphicFramePr>
        <p:xfrm>
          <a:off x="251520" y="332656"/>
          <a:ext cx="8640960" cy="5904656"/>
        </p:xfrm>
        <a:graphic>
          <a:graphicData uri="http://schemas.openxmlformats.org/drawingml/2006/table">
            <a:tbl>
              <a:tblPr firstRow="1" firstCol="1" bandRow="1">
                <a:tableStyleId>{5C22544A-7EE6-4342-B048-85BDC9FD1C3A}</a:tableStyleId>
              </a:tblPr>
              <a:tblGrid>
                <a:gridCol w="8640960">
                  <a:extLst>
                    <a:ext uri="{9D8B030D-6E8A-4147-A177-3AD203B41FA5}">
                      <a16:colId xmlns:a16="http://schemas.microsoft.com/office/drawing/2014/main" val="3735814528"/>
                    </a:ext>
                  </a:extLst>
                </a:gridCol>
              </a:tblGrid>
              <a:tr h="5904656">
                <a:tc>
                  <a:txBody>
                    <a:bodyPr/>
                    <a:lstStyle/>
                    <a:p>
                      <a:pPr algn="just">
                        <a:lnSpc>
                          <a:spcPct val="115000"/>
                        </a:lnSpc>
                        <a:spcAft>
                          <a:spcPts val="0"/>
                        </a:spcAft>
                      </a:pPr>
                      <a:r>
                        <a:rPr lang="kk-KZ" sz="2000" dirty="0">
                          <a:effectLst/>
                          <a:latin typeface="Times New Roman" panose="02020603050405020304" pitchFamily="18" charset="0"/>
                          <a:cs typeface="Times New Roman" panose="02020603050405020304" pitchFamily="18" charset="0"/>
                        </a:rPr>
                        <a:t>   </a:t>
                      </a:r>
                      <a:r>
                        <a:rPr lang="kk-KZ" sz="2000" b="0" dirty="0" smtClean="0">
                          <a:solidFill>
                            <a:srgbClr val="002060"/>
                          </a:solidFill>
                          <a:effectLst/>
                          <a:latin typeface="Times New Roman" panose="02020603050405020304" pitchFamily="18" charset="0"/>
                          <a:cs typeface="Times New Roman" panose="02020603050405020304" pitchFamily="18" charset="0"/>
                        </a:rPr>
                        <a:t>Ешқандай </a:t>
                      </a:r>
                      <a:r>
                        <a:rPr lang="kk-KZ" sz="2000" b="0" dirty="0">
                          <a:solidFill>
                            <a:srgbClr val="002060"/>
                          </a:solidFill>
                          <a:effectLst/>
                          <a:latin typeface="Times New Roman" panose="02020603050405020304" pitchFamily="18" charset="0"/>
                          <a:cs typeface="Times New Roman" panose="02020603050405020304" pitchFamily="18" charset="0"/>
                        </a:rPr>
                        <a:t>талдау-сараптаусыз, дау-дамайсыз 1940 жылы мемлекеттік тілдік саясаттың және мемлекеттік тәртіптік күштердің ықпалымен латынша қазақ жазуы кирилл әліпбиіне көшірілді. Сөйтіп, қазақ жазуы тарихында Ахмет Байтұрсынұлының зор еңбегінен алғаш рет құрастырылған қазақтың арабша төл әліпбиі де, он шақты жыл қолданыста болған латынша қазақ әліпбиі де жойылды. </a:t>
                      </a:r>
                      <a:endParaRPr lang="en-US" sz="2000" b="0" dirty="0">
                        <a:solidFill>
                          <a:srgbClr val="002060"/>
                        </a:solidFill>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kk-KZ" sz="2000" b="0" dirty="0">
                          <a:solidFill>
                            <a:srgbClr val="002060"/>
                          </a:solidFill>
                          <a:effectLst/>
                          <a:latin typeface="Times New Roman" panose="02020603050405020304" pitchFamily="18" charset="0"/>
                          <a:cs typeface="Times New Roman" panose="02020603050405020304" pitchFamily="18" charset="0"/>
                        </a:rPr>
                        <a:t>   </a:t>
                      </a:r>
                      <a:r>
                        <a:rPr lang="kk-KZ" sz="2000" b="0" dirty="0" smtClean="0">
                          <a:solidFill>
                            <a:srgbClr val="002060"/>
                          </a:solidFill>
                          <a:effectLst/>
                          <a:latin typeface="Times New Roman" panose="02020603050405020304" pitchFamily="18" charset="0"/>
                          <a:cs typeface="Times New Roman" panose="02020603050405020304" pitchFamily="18" charset="0"/>
                        </a:rPr>
                        <a:t>   Дыбыстық </a:t>
                      </a:r>
                      <a:r>
                        <a:rPr lang="kk-KZ" sz="2000" b="0" dirty="0">
                          <a:solidFill>
                            <a:srgbClr val="002060"/>
                          </a:solidFill>
                          <a:effectLst/>
                          <a:latin typeface="Times New Roman" panose="02020603050405020304" pitchFamily="18" charset="0"/>
                          <a:cs typeface="Times New Roman" panose="02020603050405020304" pitchFamily="18" charset="0"/>
                        </a:rPr>
                        <a:t>жүйесі бір-біріне ұқсамайтын, грамматикалық құрылымы сәйкес келмейтін тілдерге (қазақ, орыс) ортақ ереже шығару әрекеті емле ережелерін ескертулерге толтырып жіберді. Сондықтан бұл қиындықтан шығудың жолын көрсетпек болып, қазақ ғалымдары арнайы ғылыми еңбектер дайындады.</a:t>
                      </a:r>
                      <a:endParaRPr lang="en-US" sz="2000" b="0" dirty="0">
                        <a:solidFill>
                          <a:srgbClr val="002060"/>
                        </a:solidFill>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kk-KZ" sz="2000" b="0" dirty="0">
                          <a:solidFill>
                            <a:srgbClr val="002060"/>
                          </a:solidFill>
                          <a:effectLst/>
                          <a:latin typeface="Times New Roman" panose="02020603050405020304" pitchFamily="18" charset="0"/>
                          <a:cs typeface="Times New Roman" panose="02020603050405020304" pitchFamily="18" charset="0"/>
                        </a:rPr>
                        <a:t>     Бірақ ондай ғалымдармен келіспеушілер де болды. Мысалы Ә.Жүнісбеков былай деп жазады: «Тіл туыстығы мен тіл ұқсастығы жоқ орыс тілінің дыбыстары, біріншіден, қазақ тілінің дыбыс санын бірден көбейтіп жіберді. Екіншіден, үндесім үлгісі келіспейтін кірме сөздер көбейіп кетті. Үшіншіден, қазақ жазуының емле ережелерін күрделендіріп жіберді». </a:t>
                      </a:r>
                      <a:endParaRPr lang="en-US" sz="2000" b="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330" marR="57330" marT="0" marB="0">
                    <a:solidFill>
                      <a:schemeClr val="accent1">
                        <a:lumMod val="20000"/>
                        <a:lumOff val="80000"/>
                      </a:schemeClr>
                    </a:solidFill>
                  </a:tcPr>
                </a:tc>
                <a:extLst>
                  <a:ext uri="{0D108BD9-81ED-4DB2-BD59-A6C34878D82A}">
                    <a16:rowId xmlns:a16="http://schemas.microsoft.com/office/drawing/2014/main" val="287484385"/>
                  </a:ext>
                </a:extLst>
              </a:tr>
            </a:tbl>
          </a:graphicData>
        </a:graphic>
      </p:graphicFrame>
      <p:pic>
        <p:nvPicPr>
          <p:cNvPr id="3"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70640" y="94729"/>
            <a:ext cx="168424" cy="168424"/>
          </a:xfrm>
          <a:prstGeom prst="rect">
            <a:avLst/>
          </a:prstGeom>
        </p:spPr>
      </p:pic>
      <p:pic>
        <p:nvPicPr>
          <p:cNvPr id="4" name="сағат даусы">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8284741" y="6299547"/>
            <a:ext cx="175692" cy="175692"/>
          </a:xfrm>
          <a:prstGeom prst="rect">
            <a:avLst/>
          </a:prstGeom>
        </p:spPr>
      </p:pic>
    </p:spTree>
    <p:extLst>
      <p:ext uri="{BB962C8B-B14F-4D97-AF65-F5344CB8AC3E}">
        <p14:creationId xmlns:p14="http://schemas.microsoft.com/office/powerpoint/2010/main" val="1535992827"/>
      </p:ext>
    </p:extLst>
  </p:cSld>
  <p:clrMapOvr>
    <a:masterClrMapping/>
  </p:clrMapOvr>
  <mc:AlternateContent xmlns:mc="http://schemas.openxmlformats.org/markup-compatibility/2006" xmlns:p14="http://schemas.microsoft.com/office/powerpoint/2010/main">
    <mc:Choice Requires="p14">
      <p:transition spd="med" p14:dur="700" advTm="98814">
        <p:fade/>
      </p:transition>
    </mc:Choice>
    <mc:Fallback xmlns="">
      <p:transition spd="med" advTm="98814">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152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0066"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extLst mod="1">
    <p:ext uri="{E180D4A7-C9FB-4DFB-919C-405C955672EB}">
      <p14:showEvtLst xmlns:p14="http://schemas.microsoft.com/office/powerpoint/2010/main">
        <p14:playEvt time="2231" objId="3"/>
        <p14:playEvt time="87848" objId="4"/>
        <p14:stopEvt time="93822" objId="3"/>
        <p14:stopEvt time="97943" objId="4"/>
      </p14:showEvtLst>
    </p:ext>
  </p:extLst>
</p:sld>
</file>

<file path=ppt/theme/theme1.xml><?xml version="1.0" encoding="utf-8"?>
<a:theme xmlns:a="http://schemas.openxmlformats.org/drawingml/2006/main" name="Аспект">
  <a:themeElements>
    <a:clrScheme name="Аспект">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Аспект">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Аспект">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465</TotalTime>
  <Words>483</Words>
  <Application>Microsoft Office PowerPoint</Application>
  <PresentationFormat>Экран (4:3)</PresentationFormat>
  <Paragraphs>81</Paragraphs>
  <Slides>12</Slides>
  <Notes>0</Notes>
  <HiddenSlides>0</HiddenSlides>
  <MMClips>17</MMClips>
  <ScaleCrop>false</ScaleCrop>
  <HeadingPairs>
    <vt:vector size="8" baseType="variant">
      <vt:variant>
        <vt:lpstr>Использованные шрифты</vt:lpstr>
      </vt:variant>
      <vt:variant>
        <vt:i4>8</vt:i4>
      </vt:variant>
      <vt:variant>
        <vt:lpstr>Тема</vt:lpstr>
      </vt:variant>
      <vt:variant>
        <vt:i4>1</vt:i4>
      </vt:variant>
      <vt:variant>
        <vt:lpstr>Внедренные серверы OLE</vt:lpstr>
      </vt:variant>
      <vt:variant>
        <vt:i4>1</vt:i4>
      </vt:variant>
      <vt:variant>
        <vt:lpstr>Заголовки слайдов</vt:lpstr>
      </vt:variant>
      <vt:variant>
        <vt:i4>12</vt:i4>
      </vt:variant>
    </vt:vector>
  </HeadingPairs>
  <TitlesOfParts>
    <vt:vector size="22" baseType="lpstr">
      <vt:lpstr>Arial</vt:lpstr>
      <vt:lpstr>Calibri</vt:lpstr>
      <vt:lpstr>Corbel</vt:lpstr>
      <vt:lpstr>Open Sans</vt:lpstr>
      <vt:lpstr>Symbol</vt:lpstr>
      <vt:lpstr>Times New Roman</vt:lpstr>
      <vt:lpstr>Trebuchet MS</vt:lpstr>
      <vt:lpstr>Wingdings 3</vt:lpstr>
      <vt:lpstr>Аспект</vt:lpstr>
      <vt:lpstr>Объект упаковщика для оболочки</vt:lpstr>
      <vt:lpstr>Презентация PowerPoint</vt:lpstr>
      <vt:lpstr>Презентация PowerPoint</vt:lpstr>
      <vt:lpstr>Презентация PowerPoint</vt:lpstr>
      <vt:lpstr>1-тапсырма  - Суреттерде қандай жазулар бейнеленген? - Бұл жазулардың бүгінгі сабағымызға қандай қатысы бар?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Майя</cp:lastModifiedBy>
  <cp:revision>50</cp:revision>
  <dcterms:created xsi:type="dcterms:W3CDTF">2020-07-06T11:16:20Z</dcterms:created>
  <dcterms:modified xsi:type="dcterms:W3CDTF">2021-02-13T07:50:49Z</dcterms:modified>
</cp:coreProperties>
</file>