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ED5403D-606E-4A94-AD1E-3BBB0CDCE988}"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200" strike="noStrike" u="none">
                <a:solidFill>
                  <a:srgbClr val="898989"/>
                </a:solidFill>
                <a:uFillTx/>
                <a:latin typeface="Calibri"/>
              </a:defRPr>
            </a:lvl1pPr>
          </a:lstStyle>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1200" strike="noStrike" u="none">
                <a:solidFill>
                  <a:srgbClr val="898989"/>
                </a:solidFill>
                <a:uFillTx/>
                <a:latin typeface="Calibri"/>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5CF24C66-A1A5-46AD-8A19-D2FE93CF11E9}"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садаКККК</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52480" y="4002120"/>
            <a:ext cx="10221840" cy="551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3000" strike="noStrike" u="none">
                <a:solidFill>
                  <a:srgbClr val="00b050"/>
                </a:solidFill>
                <a:uFillTx/>
                <a:latin typeface="Times New Roman"/>
                <a:ea typeface="Times New Roman"/>
              </a:rPr>
              <a:t>Сабақтың тақырыбы:  Заңсыз аң аулау</a:t>
            </a:r>
            <a:endParaRPr b="0" lang="ru-RU" sz="3000" strike="noStrike" u="none">
              <a:solidFill>
                <a:srgbClr val="000000"/>
              </a:solidFill>
              <a:uFillTx/>
              <a:latin typeface="Calibri"/>
            </a:endParaRPr>
          </a:p>
        </p:txBody>
      </p:sp>
      <p:sp>
        <p:nvSpPr>
          <p:cNvPr id="12" name="TextBox 9"/>
          <p:cNvSpPr/>
          <p:nvPr/>
        </p:nvSpPr>
        <p:spPr>
          <a:xfrm>
            <a:off x="8981640" y="196920"/>
            <a:ext cx="19692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600" strike="noStrike" u="none">
                <a:solidFill>
                  <a:srgbClr val="ffffff"/>
                </a:solidFill>
                <a:uFillTx/>
                <a:latin typeface="Tahoma"/>
                <a:ea typeface="Tahoma"/>
              </a:rPr>
              <a:t>ҚАЗАҚ ТІЛІ  (Т1)</a:t>
            </a:r>
            <a:endParaRPr b="0" lang="ru-RU" sz="1600" strike="noStrike" u="none">
              <a:solidFill>
                <a:srgbClr val="000000"/>
              </a:solidFill>
              <a:uFillTx/>
              <a:latin typeface="Calibri"/>
            </a:endParaRPr>
          </a:p>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1600" strike="noStrike" u="none">
                <a:solidFill>
                  <a:srgbClr val="ffffff"/>
                </a:solidFill>
                <a:uFillTx/>
                <a:latin typeface="Tahoma"/>
                <a:ea typeface="Tahoma"/>
              </a:rPr>
              <a:t>8-СЫНЫП</a:t>
            </a:r>
            <a:endParaRPr b="0" lang="ru-RU" sz="1600" strike="noStrike" u="none">
              <a:solidFill>
                <a:srgbClr val="000000"/>
              </a:solidFill>
              <a:uFillTx/>
              <a:latin typeface="Calibri"/>
            </a:endParaRPr>
          </a:p>
        </p:txBody>
      </p:sp>
      <p:sp>
        <p:nvSpPr>
          <p:cNvPr id="13" name="TextBox 1"/>
          <p:cNvSpPr/>
          <p:nvPr/>
        </p:nvSpPr>
        <p:spPr>
          <a:xfrm>
            <a:off x="1101600" y="341280"/>
            <a:ext cx="10348920" cy="1953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Бөлім тақырыбы: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32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00b050"/>
                </a:solidFill>
                <a:uFillTx/>
                <a:latin typeface="Kz Times New Roman"/>
                <a:ea typeface="Kz Times New Roman"/>
              </a:rPr>
              <a:t>5-бөлім:Биоалуантүрлілік. Қызыл кітапқа енген жануарлар мен өсімдіктер. Синтаксис</a:t>
            </a:r>
            <a:endParaRPr b="0" lang="ru-RU" sz="30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6" name="Рисунок 48" descr=""/>
          <p:cNvPicPr/>
          <p:nvPr/>
        </p:nvPicPr>
        <p:blipFill>
          <a:blip r:embed="rId1"/>
          <a:stretch/>
        </p:blipFill>
        <p:spPr>
          <a:xfrm>
            <a:off x="652320" y="7978680"/>
            <a:ext cx="200160" cy="203400"/>
          </a:xfrm>
          <a:prstGeom prst="rect">
            <a:avLst/>
          </a:prstGeom>
          <a:ln w="0">
            <a:noFill/>
          </a:ln>
        </p:spPr>
      </p:pic>
      <p:sp>
        <p:nvSpPr>
          <p:cNvPr id="8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0" name="Google Shape;77;p1"/>
          <p:cNvCxnSpPr/>
          <p:nvPr/>
        </p:nvCxnSpPr>
        <p:spPr>
          <a:xfrm>
            <a:off x="212400" y="6621120"/>
            <a:ext cx="11729160" cy="26280"/>
          </a:xfrm>
          <a:prstGeom prst="straightConnector1">
            <a:avLst/>
          </a:prstGeom>
          <a:ln w="57240">
            <a:solidFill>
              <a:srgbClr val="33cccc"/>
            </a:solidFill>
            <a:miter/>
          </a:ln>
        </p:spPr>
      </p:cxnSp>
      <p:cxnSp>
        <p:nvCxnSpPr>
          <p:cNvPr id="91" name="Google Shape;78;p1"/>
          <p:cNvCxnSpPr/>
          <p:nvPr/>
        </p:nvCxnSpPr>
        <p:spPr>
          <a:xfrm>
            <a:off x="757080" y="6364080"/>
            <a:ext cx="10694160" cy="37080"/>
          </a:xfrm>
          <a:prstGeom prst="straightConnector1">
            <a:avLst/>
          </a:prstGeom>
          <a:ln w="38160">
            <a:solidFill>
              <a:srgbClr val="4472c4"/>
            </a:solidFill>
            <a:miter/>
          </a:ln>
        </p:spPr>
      </p:cxnSp>
      <p:sp>
        <p:nvSpPr>
          <p:cNvPr id="9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93" name="TextBox 9"/>
          <p:cNvSpPr/>
          <p:nvPr/>
        </p:nvSpPr>
        <p:spPr>
          <a:xfrm>
            <a:off x="757080" y="258840"/>
            <a:ext cx="10830240" cy="1038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Өзіңізді тексеріңіз</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p:txBody>
      </p:sp>
      <p:graphicFrame>
        <p:nvGraphicFramePr>
          <p:cNvPr id="94" name=""/>
          <p:cNvGraphicFramePr/>
          <p:nvPr/>
        </p:nvGraphicFramePr>
        <p:xfrm>
          <a:off x="1282680" y="1835280"/>
          <a:ext cx="9648720" cy="3154320"/>
        </p:xfrm>
        <a:graphic>
          <a:graphicData uri="http://schemas.openxmlformats.org/drawingml/2006/table">
            <a:tbl>
              <a:tblPr/>
              <a:tblGrid>
                <a:gridCol w="1536840"/>
                <a:gridCol w="1506240"/>
                <a:gridCol w="1660680"/>
                <a:gridCol w="1660680"/>
                <a:gridCol w="1641240"/>
                <a:gridCol w="1643040"/>
              </a:tblGrid>
              <a:tr h="351000">
                <a:tc rowSpan="2">
                  <a:txBody>
                    <a:bodyPr lIns="68400" rIns="6840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Мақал-мәтелдер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gridSpan="2">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Тұрлаулы мүшелер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gridSpan="3">
                  <a:txBody>
                    <a:bodyPr lIns="68400" rIns="6840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Calibri"/>
                        </a:rPr>
                        <a:t>Тұрлаусыз  мүшелер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701640">
                <a:tc v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Бастауыш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Баяндауыш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Толықтауыш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Анықтауыш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Пысықтауыш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Шәкіртсіз ұстаз – тұл.</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r>
                        <a:rPr b="0" i="1" lang="kk-KZ" sz="2000" strike="noStrike" u="none">
                          <a:solidFill>
                            <a:srgbClr val="00b050"/>
                          </a:solidFill>
                          <a:uFillTx/>
                          <a:latin typeface="Times New Roman"/>
                          <a:ea typeface="Calibri"/>
                        </a:rPr>
                        <a:t>ұстаз</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тұл</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шәкіртсіз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01640">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Ұстаздан шәкірт озар.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шәкірт</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озар</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ұстаздан</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52280">
                <a:tc>
                  <a:txBody>
                    <a:bodyPr lIns="68400" rIns="6840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Calibri"/>
                        </a:rPr>
                        <a:t>Ұстазыңды әкеңдей сыйла</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сыйла</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ұстазыңды</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400" rIns="6840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Calibri"/>
                        </a:rPr>
                        <a:t>әкеңдей </a:t>
                      </a:r>
                      <a:endParaRPr b="0" lang="ru-RU" sz="2000" strike="noStrike" u="none">
                        <a:solidFill>
                          <a:srgbClr val="000000"/>
                        </a:solidFill>
                        <a:uFillTx/>
                        <a:latin typeface="Calibri"/>
                      </a:endParaRPr>
                    </a:p>
                  </a:txBody>
                  <a:tcPr anchor="t" marL="68400" marR="684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pic>
        <p:nvPicPr>
          <p:cNvPr id="95" name="Рисунок 3" descr=""/>
          <p:cNvPicPr/>
          <p:nvPr/>
        </p:nvPicPr>
        <p:blipFill>
          <a:blip r:embed="rId2"/>
          <a:stretch/>
        </p:blipFill>
        <p:spPr>
          <a:xfrm>
            <a:off x="9213840" y="5241960"/>
            <a:ext cx="2236680" cy="871560"/>
          </a:xfrm>
          <a:prstGeom prst="rect">
            <a:avLst/>
          </a:prstGeom>
          <a:ln w="0">
            <a:noFill/>
          </a:ln>
        </p:spPr>
      </p:pic>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6" name="Рисунок 48" descr=""/>
          <p:cNvPicPr/>
          <p:nvPr/>
        </p:nvPicPr>
        <p:blipFill>
          <a:blip r:embed="rId1"/>
          <a:stretch/>
        </p:blipFill>
        <p:spPr>
          <a:xfrm>
            <a:off x="652320" y="7978680"/>
            <a:ext cx="200160" cy="203400"/>
          </a:xfrm>
          <a:prstGeom prst="rect">
            <a:avLst/>
          </a:prstGeom>
          <a:ln w="0">
            <a:noFill/>
          </a:ln>
        </p:spPr>
      </p:pic>
      <p:sp>
        <p:nvSpPr>
          <p:cNvPr id="9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00" name="Google Shape;77;p1"/>
          <p:cNvCxnSpPr/>
          <p:nvPr/>
        </p:nvCxnSpPr>
        <p:spPr>
          <a:xfrm>
            <a:off x="212400" y="6621120"/>
            <a:ext cx="11729160" cy="26280"/>
          </a:xfrm>
          <a:prstGeom prst="straightConnector1">
            <a:avLst/>
          </a:prstGeom>
          <a:ln w="57240">
            <a:solidFill>
              <a:srgbClr val="33cccc"/>
            </a:solidFill>
            <a:miter/>
          </a:ln>
        </p:spPr>
      </p:cxnSp>
      <p:cxnSp>
        <p:nvCxnSpPr>
          <p:cNvPr id="101" name="Google Shape;78;p1"/>
          <p:cNvCxnSpPr/>
          <p:nvPr/>
        </p:nvCxnSpPr>
        <p:spPr>
          <a:xfrm>
            <a:off x="757080" y="6364080"/>
            <a:ext cx="10694160" cy="37080"/>
          </a:xfrm>
          <a:prstGeom prst="straightConnector1">
            <a:avLst/>
          </a:prstGeom>
          <a:ln w="38160">
            <a:solidFill>
              <a:srgbClr val="4472c4"/>
            </a:solidFill>
            <a:miter/>
          </a:ln>
        </p:spPr>
      </p:cxnSp>
      <p:sp>
        <p:nvSpPr>
          <p:cNvPr id="10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103" name="TextBox 9"/>
          <p:cNvSpPr/>
          <p:nvPr/>
        </p:nvSpPr>
        <p:spPr>
          <a:xfrm>
            <a:off x="757080" y="258840"/>
            <a:ext cx="10830240" cy="57520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Қорытынды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1)</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сөйлемнің негізін құрауға қатыспайды;</a:t>
            </a:r>
            <a:endParaRPr b="0" lang="ru-RU" sz="3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Заңсыз аң аулаудың жауапкершілігін түсінді; </a:t>
            </a:r>
            <a:endParaRPr b="0" lang="ru-RU" sz="2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Берілген мәтіндердің тақырыбын анықтап, мәтін түрлерін (әңгімелеу, сипаттау, талқылау), </a:t>
            </a:r>
            <a:endParaRPr b="0" lang="ru-RU" sz="20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құрылымын салыстыра талдады;</a:t>
            </a:r>
            <a:endParaRPr b="0" lang="ru-RU" sz="2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Синтаксистік талдау жасай  алды</a:t>
            </a:r>
            <a:endParaRPr b="0" lang="ru-RU" sz="2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жасалады;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3)</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бағыныңқы сыңар ретінде өз басыңқысымен қабыса, жанаса байланысады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4" name="Рисунок 48" descr=""/>
          <p:cNvPicPr/>
          <p:nvPr/>
        </p:nvPicPr>
        <p:blipFill>
          <a:blip r:embed="rId1"/>
          <a:stretch/>
        </p:blipFill>
        <p:spPr>
          <a:xfrm>
            <a:off x="652320" y="7978680"/>
            <a:ext cx="200160" cy="203400"/>
          </a:xfrm>
          <a:prstGeom prst="rect">
            <a:avLst/>
          </a:prstGeom>
          <a:ln w="0">
            <a:noFill/>
          </a:ln>
        </p:spPr>
      </p:pic>
      <p:sp>
        <p:nvSpPr>
          <p:cNvPr id="10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08" name="Google Shape;77;p1"/>
          <p:cNvCxnSpPr/>
          <p:nvPr/>
        </p:nvCxnSpPr>
        <p:spPr>
          <a:xfrm>
            <a:off x="212400" y="6621120"/>
            <a:ext cx="11729160" cy="26280"/>
          </a:xfrm>
          <a:prstGeom prst="straightConnector1">
            <a:avLst/>
          </a:prstGeom>
          <a:ln w="57240">
            <a:solidFill>
              <a:srgbClr val="33cccc"/>
            </a:solidFill>
            <a:miter/>
          </a:ln>
        </p:spPr>
      </p:cxnSp>
      <p:cxnSp>
        <p:nvCxnSpPr>
          <p:cNvPr id="109" name="Google Shape;78;p1"/>
          <p:cNvCxnSpPr/>
          <p:nvPr/>
        </p:nvCxnSpPr>
        <p:spPr>
          <a:xfrm>
            <a:off x="757080" y="6364080"/>
            <a:ext cx="10694160" cy="37080"/>
          </a:xfrm>
          <a:prstGeom prst="straightConnector1">
            <a:avLst/>
          </a:prstGeom>
          <a:ln w="38160">
            <a:solidFill>
              <a:srgbClr val="4472c4"/>
            </a:solidFill>
            <a:miter/>
          </a:ln>
        </p:spPr>
      </p:cxnSp>
      <p:sp>
        <p:nvSpPr>
          <p:cNvPr id="110"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111" name="TextBox 9"/>
          <p:cNvSpPr/>
          <p:nvPr/>
        </p:nvSpPr>
        <p:spPr>
          <a:xfrm>
            <a:off x="757080" y="258840"/>
            <a:ext cx="10830240" cy="5458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Қосымша тапсырма: </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Абайдың «Қансонарда бүркітші шығады аңға» өлеңін мәнерлеп оқып, өлең мазмұнын өз сөзіңізбен әңгімелеңіз.</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b050"/>
                </a:solidFill>
                <a:uFillTx/>
                <a:latin typeface="Tahoma"/>
                <a:ea typeface="Tahoma"/>
              </a:rPr>
              <a:t>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1)</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сөйлемнің негізін құрауға қатыспайды;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2)</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үстеуден, көсемшеден, және жанама септік тұлғалы зат есімнен жасалады;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3)</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бағыныңқы сыңар ретінде өз басыңқысымен қабыса, жанаса байланысады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4" name="Рисунок 48" descr=""/>
          <p:cNvPicPr/>
          <p:nvPr/>
        </p:nvPicPr>
        <p:blipFill>
          <a:blip r:embed="rId1"/>
          <a:stretch/>
        </p:blipFill>
        <p:spPr>
          <a:xfrm>
            <a:off x="652320" y="7978680"/>
            <a:ext cx="200160" cy="203400"/>
          </a:xfrm>
          <a:prstGeom prst="rect">
            <a:avLst/>
          </a:prstGeom>
          <a:ln w="0">
            <a:noFill/>
          </a:ln>
        </p:spPr>
      </p:pic>
      <p:sp>
        <p:nvSpPr>
          <p:cNvPr id="1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8" name="Google Shape;77;p1"/>
          <p:cNvCxnSpPr/>
          <p:nvPr/>
        </p:nvCxnSpPr>
        <p:spPr>
          <a:xfrm>
            <a:off x="212400" y="6621120"/>
            <a:ext cx="11729160" cy="26280"/>
          </a:xfrm>
          <a:prstGeom prst="straightConnector1">
            <a:avLst/>
          </a:prstGeom>
          <a:ln w="57240">
            <a:solidFill>
              <a:srgbClr val="33cccc"/>
            </a:solidFill>
            <a:miter/>
          </a:ln>
        </p:spPr>
      </p:cxnSp>
      <p:cxnSp>
        <p:nvCxnSpPr>
          <p:cNvPr id="19" name="Google Shape;78;p1"/>
          <p:cNvCxnSpPr/>
          <p:nvPr/>
        </p:nvCxnSpPr>
        <p:spPr>
          <a:xfrm>
            <a:off x="652320" y="3389040"/>
            <a:ext cx="10694160" cy="37080"/>
          </a:xfrm>
          <a:prstGeom prst="straightConnector1">
            <a:avLst/>
          </a:prstGeom>
          <a:ln w="38160">
            <a:solidFill>
              <a:srgbClr val="4472c4"/>
            </a:solidFill>
            <a:miter/>
          </a:ln>
        </p:spPr>
      </p:cxnSp>
      <p:sp>
        <p:nvSpPr>
          <p:cNvPr id="20" name="TextBox 8"/>
          <p:cNvSpPr/>
          <p:nvPr/>
        </p:nvSpPr>
        <p:spPr>
          <a:xfrm>
            <a:off x="1133640" y="258840"/>
            <a:ext cx="10807560" cy="382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3000" strike="noStrike" u="none">
                <a:solidFill>
                  <a:srgbClr val="ffffff"/>
                </a:solidFill>
                <a:uFillTx/>
                <a:latin typeface="Times New Roman"/>
                <a:ea typeface="Times New Roman"/>
              </a:rPr>
              <a:t>Оқу мақсаттары:</a:t>
            </a:r>
            <a:endParaRPr b="0" lang="ru-RU" sz="3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Kz Times New Roman"/>
                <a:ea typeface="Kz Times New Roman"/>
              </a:rPr>
              <a:t>8.2.4.1. Тақырыбы ұқсас ғылыми және публицистикалық стильдегі мәтіндердің тақырыбын, түрлерін (әңгімелеу, сипаттау, талқылау), құрылымын салыстыра талдау</a:t>
            </a:r>
            <a:endParaRPr b="0" lang="ru-RU" sz="20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Kz Times New Roman"/>
                <a:ea typeface="Kz Times New Roman"/>
              </a:rPr>
              <a:t>8.4.4.2. Тұрлаусыз сөйлем мүшелерінің сөйлем жасаудағы өзіндік орнын, қызметін түсініп қолдану. (пысықтауыш)</a:t>
            </a:r>
            <a:endParaRPr b="0" lang="ru-RU" sz="2000" strike="noStrike" u="none">
              <a:solidFill>
                <a:srgbClr val="000000"/>
              </a:solidFill>
              <a:uFillTx/>
              <a:latin typeface="Calibri"/>
            </a:endParaRPr>
          </a:p>
          <a:p>
            <a:pPr>
              <a:lnSpc>
                <a:spcPct val="90000"/>
              </a:lnSpc>
              <a:spcBef>
                <a:spcPts val="1001"/>
              </a:spcBef>
              <a:buClr>
                <a:srgbClr val="00b050"/>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p:txBody>
      </p:sp>
      <p:sp>
        <p:nvSpPr>
          <p:cNvPr id="21" name="TextBox 1"/>
          <p:cNvSpPr/>
          <p:nvPr/>
        </p:nvSpPr>
        <p:spPr>
          <a:xfrm>
            <a:off x="1133640" y="3429000"/>
            <a:ext cx="10693080" cy="2197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b050"/>
                </a:solidFill>
                <a:uFillTx/>
                <a:latin typeface="Times New Roman"/>
                <a:ea typeface="Times New Roman"/>
              </a:rPr>
              <a:t>Сабақ мақсаттары: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 мәтіндердің тақырыбын, түрлерін (әңгімелеу, сипаттау, талқылау), құрылымын салыстыра талдау</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 тұрлаусыз сөйлем мүшелерінің сөйлем жасаудағы өзіндік орнын, қызметін түсініп қолдану</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800" strike="noStrike" u="none">
                <a:solidFill>
                  <a:srgbClr val="00b050"/>
                </a:solidFill>
                <a:uFillTx/>
                <a:latin typeface="Times New Roman"/>
                <a:ea typeface="Times New Roman"/>
              </a:rPr>
              <a:t> </a:t>
            </a:r>
            <a:endParaRPr b="0" lang="ru-RU" sz="18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2" name="Рисунок 48" descr=""/>
          <p:cNvPicPr/>
          <p:nvPr/>
        </p:nvPicPr>
        <p:blipFill>
          <a:blip r:embed="rId1"/>
          <a:stretch/>
        </p:blipFill>
        <p:spPr>
          <a:xfrm>
            <a:off x="652320" y="7978680"/>
            <a:ext cx="200160" cy="203400"/>
          </a:xfrm>
          <a:prstGeom prst="rect">
            <a:avLst/>
          </a:prstGeom>
          <a:ln w="0">
            <a:noFill/>
          </a:ln>
        </p:spPr>
      </p:pic>
      <p:sp>
        <p:nvSpPr>
          <p:cNvPr id="2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6" name="Google Shape;77;p1"/>
          <p:cNvCxnSpPr/>
          <p:nvPr/>
        </p:nvCxnSpPr>
        <p:spPr>
          <a:xfrm>
            <a:off x="212400" y="6621120"/>
            <a:ext cx="11729160" cy="26280"/>
          </a:xfrm>
          <a:prstGeom prst="straightConnector1">
            <a:avLst/>
          </a:prstGeom>
          <a:ln w="57240">
            <a:solidFill>
              <a:srgbClr val="33cccc"/>
            </a:solidFill>
            <a:miter/>
          </a:ln>
        </p:spPr>
      </p:cxnSp>
      <p:cxnSp>
        <p:nvCxnSpPr>
          <p:cNvPr id="27" name="Google Shape;78;p1"/>
          <p:cNvCxnSpPr/>
          <p:nvPr/>
        </p:nvCxnSpPr>
        <p:spPr>
          <a:xfrm>
            <a:off x="757080" y="6364080"/>
            <a:ext cx="10694160" cy="37080"/>
          </a:xfrm>
          <a:prstGeom prst="straightConnector1">
            <a:avLst/>
          </a:prstGeom>
          <a:ln w="38160">
            <a:solidFill>
              <a:srgbClr val="4472c4"/>
            </a:solidFill>
            <a:miter/>
          </a:ln>
        </p:spPr>
      </p:cxnSp>
      <p:sp>
        <p:nvSpPr>
          <p:cNvPr id="28"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29" name="TextBox 9"/>
          <p:cNvSpPr/>
          <p:nvPr/>
        </p:nvSpPr>
        <p:spPr>
          <a:xfrm>
            <a:off x="1133640" y="258840"/>
            <a:ext cx="10316880" cy="2989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3000" strike="noStrike" u="none">
                <a:solidFill>
                  <a:srgbClr val="ffffff"/>
                </a:solidFill>
                <a:uFillTx/>
                <a:latin typeface="Times New Roman"/>
                <a:ea typeface="Times New Roman"/>
              </a:rPr>
              <a:t>Бағалау </a:t>
            </a:r>
            <a:r>
              <a:rPr b="1" lang="kk-KZ" sz="3000" strike="noStrike" u="none">
                <a:solidFill>
                  <a:srgbClr val="ffffff"/>
                </a:solidFill>
                <a:uFillTx/>
                <a:latin typeface="Times New Roman"/>
                <a:ea typeface="Times New Roman"/>
              </a:rPr>
              <a:t>критерийлері:</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400" strike="noStrike" u="none">
                <a:solidFill>
                  <a:srgbClr val="70ad47"/>
                </a:solidFill>
                <a:uFillTx/>
                <a:latin typeface="Times New Roman"/>
                <a:ea typeface="Times New Roman"/>
              </a:rPr>
              <a:t> </a:t>
            </a:r>
            <a:r>
              <a:rPr b="0" lang="kk-KZ" sz="2000" strike="noStrike" u="none">
                <a:solidFill>
                  <a:srgbClr val="00b050"/>
                </a:solidFill>
                <a:uFillTx/>
                <a:latin typeface="Times New Roman"/>
                <a:ea typeface="Times New Roman"/>
              </a:rPr>
              <a:t>•</a:t>
            </a: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тақырыбы ұқсас ғылыми, публицистикалық стильдегі мәтіндердің тақырыбын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анықтайды;</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a:t>
            </a: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мәтін түрлерін (әңгімелеу, сипаттау, талқылау), құрылымын салыстыра талдайды;</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a:t>
            </a: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тұрлаусыз сөйлем мүшелерінің қызметін түсініп қолданады</a:t>
            </a:r>
            <a:r>
              <a:rPr b="0" lang="kk-KZ" sz="2400" strike="noStrike" u="none">
                <a:solidFill>
                  <a:srgbClr val="00b050"/>
                </a:solidFill>
                <a:uFillTx/>
                <a:latin typeface="Times New Roman"/>
                <a:ea typeface="Times New Roman"/>
              </a:rPr>
              <a:t>.</a:t>
            </a: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0" name="Рисунок 48" descr=""/>
          <p:cNvPicPr/>
          <p:nvPr/>
        </p:nvPicPr>
        <p:blipFill>
          <a:blip r:embed="rId1"/>
          <a:stretch/>
        </p:blipFill>
        <p:spPr>
          <a:xfrm>
            <a:off x="652320" y="7978680"/>
            <a:ext cx="200160" cy="203400"/>
          </a:xfrm>
          <a:prstGeom prst="rect">
            <a:avLst/>
          </a:prstGeom>
          <a:ln w="0">
            <a:noFill/>
          </a:ln>
        </p:spPr>
      </p:pic>
      <p:sp>
        <p:nvSpPr>
          <p:cNvPr id="31" name="object 2"/>
          <p:cNvSpPr/>
          <p:nvPr/>
        </p:nvSpPr>
        <p:spPr>
          <a:xfrm>
            <a:off x="0" y="0"/>
            <a:ext cx="1219212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8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800" strike="noStrike" u="none">
                <a:solidFill>
                  <a:srgbClr val="ffffff"/>
                </a:solidFill>
                <a:uFillTx/>
                <a:latin typeface="Times New Roman"/>
                <a:ea typeface="Times New Roman"/>
              </a:rPr>
              <a:t>                 </a:t>
            </a:r>
            <a:r>
              <a:rPr b="1" lang="kk-KZ" sz="3000" strike="noStrike" u="none">
                <a:solidFill>
                  <a:srgbClr val="ffffff"/>
                </a:solidFill>
                <a:uFillTx/>
                <a:latin typeface="Times New Roman"/>
                <a:ea typeface="Times New Roman"/>
              </a:rPr>
              <a:t>Кіріспе</a:t>
            </a:r>
            <a:endParaRPr b="0" lang="ru-RU" sz="3000" strike="noStrike" u="none">
              <a:solidFill>
                <a:srgbClr val="000000"/>
              </a:solidFill>
              <a:uFillTx/>
              <a:latin typeface="Calibri"/>
            </a:endParaRPr>
          </a:p>
        </p:txBody>
      </p:sp>
      <p:sp>
        <p:nvSpPr>
          <p:cNvPr id="3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4" name="Google Shape;77;p1"/>
          <p:cNvCxnSpPr/>
          <p:nvPr/>
        </p:nvCxnSpPr>
        <p:spPr>
          <a:xfrm>
            <a:off x="212400" y="6621120"/>
            <a:ext cx="11729160" cy="26280"/>
          </a:xfrm>
          <a:prstGeom prst="straightConnector1">
            <a:avLst/>
          </a:prstGeom>
          <a:ln w="57240">
            <a:solidFill>
              <a:srgbClr val="33cccc"/>
            </a:solidFill>
            <a:miter/>
          </a:ln>
        </p:spPr>
      </p:cxnSp>
      <p:cxnSp>
        <p:nvCxnSpPr>
          <p:cNvPr id="35" name="Google Shape;78;p1"/>
          <p:cNvCxnSpPr/>
          <p:nvPr/>
        </p:nvCxnSpPr>
        <p:spPr>
          <a:xfrm>
            <a:off x="757080" y="6364080"/>
            <a:ext cx="10694160" cy="37080"/>
          </a:xfrm>
          <a:prstGeom prst="straightConnector1">
            <a:avLst/>
          </a:prstGeom>
          <a:ln w="38160">
            <a:solidFill>
              <a:srgbClr val="4472c4"/>
            </a:solidFill>
            <a:miter/>
          </a:ln>
        </p:spPr>
      </p:cxnSp>
      <p:sp>
        <p:nvSpPr>
          <p:cNvPr id="36" name="TextBox 9"/>
          <p:cNvSpPr/>
          <p:nvPr/>
        </p:nvSpPr>
        <p:spPr>
          <a:xfrm>
            <a:off x="852480" y="1047600"/>
            <a:ext cx="8250120" cy="4362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Тиісті рұқсатсыз,  арнайы тыйым салуға қарамастан аңшылық объектісі болып табылатын жануарлардың түрлерін мекендеу ортасынан алып қою заңсыз аңшылық болып есептеледі.⠀ Қазақстан Республикасында заңсыз аңшылық үшін қылмыстық жауаптылық  көзделген.</a:t>
            </a: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Елімізде "Қызыл кітапқа" енген жануарлар жылдар өткен сайын азайып, тіпті құрып бара жатқаны да жасырын емес. Оған себеп адамдардың табиғатқа деген қатыгездігі. Бүгінгі таңда осы жағдайдың алдын алу мақсатында таулы аймақтарды қорғау, орманды өрттен сақтау және заңсыз аңшылықты жою үшін  мемлекеттік ұлттық табиғи парктер құрылып, өз жұмысын атқарып жатыр.Яғни, жануарлардың сирек кездесетін және құрып кету қаупі төнген түрлерін, олардың бөліктерін заңсыз аулау бүгінде заңмен қудаланады. </a:t>
            </a:r>
            <a:endParaRPr b="0" lang="ru-RU" sz="2000" strike="noStrike" u="none">
              <a:solidFill>
                <a:srgbClr val="000000"/>
              </a:solidFill>
              <a:uFillTx/>
              <a:latin typeface="Calibri"/>
            </a:endParaRPr>
          </a:p>
        </p:txBody>
      </p:sp>
      <p:pic>
        <p:nvPicPr>
          <p:cNvPr id="37" name="Рисунок 1" descr=""/>
          <p:cNvPicPr/>
          <p:nvPr/>
        </p:nvPicPr>
        <p:blipFill>
          <a:blip r:embed="rId2"/>
          <a:stretch/>
        </p:blipFill>
        <p:spPr>
          <a:xfrm>
            <a:off x="9647280" y="1047600"/>
            <a:ext cx="1803240" cy="2084400"/>
          </a:xfrm>
          <a:prstGeom prst="rect">
            <a:avLst/>
          </a:prstGeom>
          <a:ln w="0">
            <a:noFill/>
          </a:ln>
        </p:spPr>
      </p:pic>
      <p:pic>
        <p:nvPicPr>
          <p:cNvPr id="38" name="Рисунок 2" descr=""/>
          <p:cNvPicPr/>
          <p:nvPr/>
        </p:nvPicPr>
        <p:blipFill>
          <a:blip r:embed="rId3"/>
          <a:stretch/>
        </p:blipFill>
        <p:spPr>
          <a:xfrm>
            <a:off x="9458280" y="3187800"/>
            <a:ext cx="2300400" cy="1544400"/>
          </a:xfrm>
          <a:prstGeom prst="rect">
            <a:avLst/>
          </a:prstGeom>
          <a:ln w="0">
            <a:noFill/>
          </a:ln>
        </p:spPr>
      </p:pic>
      <p:pic>
        <p:nvPicPr>
          <p:cNvPr id="39" name="Рисунок 3" descr=""/>
          <p:cNvPicPr/>
          <p:nvPr/>
        </p:nvPicPr>
        <p:blipFill>
          <a:blip r:embed="rId4"/>
          <a:stretch/>
        </p:blipFill>
        <p:spPr>
          <a:xfrm>
            <a:off x="9458280" y="4788000"/>
            <a:ext cx="2300400" cy="151272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0" name="Рисунок 48" descr=""/>
          <p:cNvPicPr/>
          <p:nvPr/>
        </p:nvPicPr>
        <p:blipFill>
          <a:blip r:embed="rId1"/>
          <a:stretch/>
        </p:blipFill>
        <p:spPr>
          <a:xfrm>
            <a:off x="652320" y="7978680"/>
            <a:ext cx="200160" cy="203400"/>
          </a:xfrm>
          <a:prstGeom prst="rect">
            <a:avLst/>
          </a:prstGeom>
          <a:ln w="0">
            <a:noFill/>
          </a:ln>
        </p:spPr>
      </p:pic>
      <p:sp>
        <p:nvSpPr>
          <p:cNvPr id="4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44" name="Google Shape;77;p1"/>
          <p:cNvCxnSpPr/>
          <p:nvPr/>
        </p:nvCxnSpPr>
        <p:spPr>
          <a:xfrm>
            <a:off x="212400" y="6621120"/>
            <a:ext cx="11729160" cy="26280"/>
          </a:xfrm>
          <a:prstGeom prst="straightConnector1">
            <a:avLst/>
          </a:prstGeom>
          <a:ln w="57240">
            <a:solidFill>
              <a:srgbClr val="33cccc"/>
            </a:solidFill>
            <a:miter/>
          </a:ln>
        </p:spPr>
      </p:cxnSp>
      <p:cxnSp>
        <p:nvCxnSpPr>
          <p:cNvPr id="45" name="Google Shape;78;p1"/>
          <p:cNvCxnSpPr/>
          <p:nvPr/>
        </p:nvCxnSpPr>
        <p:spPr>
          <a:xfrm>
            <a:off x="757080" y="6364080"/>
            <a:ext cx="10694160" cy="37080"/>
          </a:xfrm>
          <a:prstGeom prst="straightConnector1">
            <a:avLst/>
          </a:prstGeom>
          <a:ln w="38160">
            <a:solidFill>
              <a:srgbClr val="4472c4"/>
            </a:solidFill>
            <a:miter/>
          </a:ln>
        </p:spPr>
      </p:cxnSp>
      <p:sp>
        <p:nvSpPr>
          <p:cNvPr id="46"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47" name="TextBox 9"/>
          <p:cNvSpPr/>
          <p:nvPr/>
        </p:nvSpPr>
        <p:spPr>
          <a:xfrm>
            <a:off x="212760" y="258840"/>
            <a:ext cx="11237760" cy="7293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200" strike="noStrike" u="none">
                <a:solidFill>
                  <a:srgbClr val="ffffff"/>
                </a:solidFill>
                <a:uFillTx/>
                <a:latin typeface="Times New Roman"/>
                <a:ea typeface="Times New Roman"/>
              </a:rPr>
              <a:t>1-тапсырма. Берілген мәтіндердің тақырыбын анықтап, мәтін түрлерін (әңгімелеу, сипаттау, талқылау), құрылымын салыстыра талдаңыз</a:t>
            </a:r>
            <a:endParaRPr b="0" lang="ru-RU" sz="22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00b050"/>
                </a:solidFill>
                <a:uFillTx/>
                <a:latin typeface="Tahoma"/>
                <a:ea typeface="Tahoma"/>
              </a:rPr>
              <a:t>	</a:t>
            </a: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Дескрипторы:    •</a:t>
            </a: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стиль түрін ажыратады;</a:t>
            </a:r>
            <a:endParaRPr b="0" lang="ru-RU" sz="16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берілген мәтіндердің тақырыбын анықтайды;</a:t>
            </a:r>
            <a:endParaRPr b="0" lang="ru-RU" sz="16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мәтін түрлерін (әңгімелеу, сипаттау, талқылау), </a:t>
            </a:r>
            <a:endParaRPr b="0" lang="ru-RU" sz="16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600" strike="noStrike" u="none">
                <a:solidFill>
                  <a:srgbClr val="00b050"/>
                </a:solidFill>
                <a:uFillTx/>
                <a:latin typeface="Times New Roman"/>
                <a:ea typeface="Times New Roman"/>
              </a:rPr>
              <a:t>                                                                                                                     </a:t>
            </a:r>
            <a:r>
              <a:rPr b="0" lang="kk-KZ" sz="1600" strike="noStrike" u="none">
                <a:solidFill>
                  <a:srgbClr val="00b050"/>
                </a:solidFill>
                <a:uFillTx/>
                <a:latin typeface="Times New Roman"/>
                <a:ea typeface="Times New Roman"/>
              </a:rPr>
              <a:t>құрылымын салыстыра талдайды</a:t>
            </a:r>
            <a:endParaRPr b="0" lang="ru-RU" sz="16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a:t>
            </a:r>
            <a:endParaRPr b="0" lang="ru-RU" sz="20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graphicFrame>
        <p:nvGraphicFramePr>
          <p:cNvPr id="48" name=""/>
          <p:cNvGraphicFramePr/>
          <p:nvPr/>
        </p:nvGraphicFramePr>
        <p:xfrm>
          <a:off x="455760" y="965160"/>
          <a:ext cx="11366280" cy="4022640"/>
        </p:xfrm>
        <a:graphic>
          <a:graphicData uri="http://schemas.openxmlformats.org/drawingml/2006/table">
            <a:tbl>
              <a:tblPr/>
              <a:tblGrid>
                <a:gridCol w="5259240"/>
                <a:gridCol w="6107040"/>
              </a:tblGrid>
              <a:tr h="36612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1-мәтін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2-мәтін</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36579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 Кітаптың екінші басылымына омыртқалы жануарлардың 129 түрі мен түр тармақтары тіркелді. Онда балықтардың - 16, қосмекенділердің - 3, бауырымен жорғалаушылардың – 10, құстардың – 58, сүтқоректілердің 42 түрі мен түр тармақтары туралы мәлімет берілген. «Қазақстанның Қызыл кітабының» екінші басылымында алғаш рет омыртқасыз жануарлардың 105 түрі берілді, онда жәндіктердің – 96, шаянтәрізділердің – 1, ұлулардың – 6, құрттардың 2 түрі туралы деректер тіркелген.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Заңда белгіленген ережені бұзып, балықты, теңіз аңдарын, өзге де су жануарларын немесе өсімдіктерді өз бетінше, рұқсатсыз, лицензиясыз, тыйым салынған жерлерден, тыйым салынған уақытта, сондай-ақ оларды аулауға қолдануға тыйым салынған құралдар мен тәсілдерді пайдаланып заңда көрсетілген заттарды алу заңсыз алу  деп танылады.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Орман ағаштары мен бұталарын, сондай-ақ оларға кірмейтін басқа да ағаштар мен бұталарды немесе кесуге тыйым салынған ағаштар мен бұталарды кесу арнаулы рұқсат құжаттарының:лицензияның, ағаш кесу билетінің, ордердің, орман билетінің негізінде жүзеге асырылады.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9" name="Рисунок 48" descr=""/>
          <p:cNvPicPr/>
          <p:nvPr/>
        </p:nvPicPr>
        <p:blipFill>
          <a:blip r:embed="rId1"/>
          <a:stretch/>
        </p:blipFill>
        <p:spPr>
          <a:xfrm>
            <a:off x="652320" y="7978680"/>
            <a:ext cx="200160" cy="203400"/>
          </a:xfrm>
          <a:prstGeom prst="rect">
            <a:avLst/>
          </a:prstGeom>
          <a:ln w="0">
            <a:noFill/>
          </a:ln>
        </p:spPr>
      </p:pic>
      <p:sp>
        <p:nvSpPr>
          <p:cNvPr id="50"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3" name="Google Shape;77;p1"/>
          <p:cNvCxnSpPr/>
          <p:nvPr/>
        </p:nvCxnSpPr>
        <p:spPr>
          <a:xfrm>
            <a:off x="212400" y="6621120"/>
            <a:ext cx="11729160" cy="26280"/>
          </a:xfrm>
          <a:prstGeom prst="straightConnector1">
            <a:avLst/>
          </a:prstGeom>
          <a:ln w="57240">
            <a:solidFill>
              <a:srgbClr val="33cccc"/>
            </a:solidFill>
            <a:miter/>
          </a:ln>
        </p:spPr>
      </p:cxnSp>
      <p:cxnSp>
        <p:nvCxnSpPr>
          <p:cNvPr id="54" name="Google Shape;78;p1"/>
          <p:cNvCxnSpPr/>
          <p:nvPr/>
        </p:nvCxnSpPr>
        <p:spPr>
          <a:xfrm>
            <a:off x="757080" y="6364080"/>
            <a:ext cx="10694160" cy="37080"/>
          </a:xfrm>
          <a:prstGeom prst="straightConnector1">
            <a:avLst/>
          </a:prstGeom>
          <a:ln w="38160">
            <a:solidFill>
              <a:srgbClr val="4472c4"/>
            </a:solidFill>
            <a:miter/>
          </a:ln>
        </p:spPr>
      </p:cxnSp>
      <p:sp>
        <p:nvSpPr>
          <p:cNvPr id="55"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56" name="TextBox 9"/>
          <p:cNvSpPr/>
          <p:nvPr/>
        </p:nvSpPr>
        <p:spPr>
          <a:xfrm>
            <a:off x="757080" y="258840"/>
            <a:ext cx="10830240" cy="3995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Өзіңізді тексеріңіз</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1)</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сөйлемнің негізін құрауға қатыспайды;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2)</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үстеуден, көсемшеден, және жанама септік тұлғалы зат есімнен жасалады;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3)</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бағыныңқы сыңар ретінде өз басыңқысымен қабыса, жанаса байланысады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graphicFrame>
        <p:nvGraphicFramePr>
          <p:cNvPr id="57" name=""/>
          <p:cNvGraphicFramePr/>
          <p:nvPr/>
        </p:nvGraphicFramePr>
        <p:xfrm>
          <a:off x="652320" y="965160"/>
          <a:ext cx="11044440" cy="5291280"/>
        </p:xfrm>
        <a:graphic>
          <a:graphicData uri="http://schemas.openxmlformats.org/drawingml/2006/table">
            <a:tbl>
              <a:tblPr/>
              <a:tblGrid>
                <a:gridCol w="5208840"/>
                <a:gridCol w="5835600"/>
              </a:tblGrid>
              <a:tr h="351000">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Times New Roman"/>
                        </a:rPr>
                        <a:t>1-мәтін</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b050"/>
                          </a:solidFill>
                          <a:uFillTx/>
                          <a:latin typeface="Times New Roman"/>
                          <a:ea typeface="Times New Roman"/>
                        </a:rPr>
                        <a:t>2-мәтін</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gridSpan="2">
                  <a:txBody>
                    <a:bodyPr lIns="68760" rIns="6876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Times New Roman"/>
                        </a:rPr>
                        <a:t>Мәтіндердің стилі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1782000">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Ғылыми стильге жатады. Себебі, сөйлемдегі сөздердің қалыпты орны, тіл нормалары қатаң сақталған. Нақтылық басым. Көп мағыналы сөздер қолданылмаған, сөз бір ғана өзінің лексикалық мағынасында қолданылған.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Публицистикалық стильге жатады. Себебі, қоғам өмірі үшін маңызды мәселелер айтылған.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gridSpan="2">
                  <a:txBody>
                    <a:bodyPr lIns="68760" rIns="6876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Times New Roman"/>
                        </a:rPr>
                        <a:t>Мәтіндердің тақырыбы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701640">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Қызыл кітапка енген жануарлар туралы ақпарат</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Жануарларды қорғау</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gridSpan="2">
                  <a:txBody>
                    <a:bodyPr lIns="68760" rIns="6876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Times New Roman"/>
                        </a:rPr>
                        <a:t>Мәтіндердің түрлері</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351000">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талқылау</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ctr">
                        <a:lnSpc>
                          <a:spcPct val="115000"/>
                        </a:lnSpc>
                        <a:spcAft>
                          <a:spcPts val="1001"/>
                        </a:spcAft>
                        <a:tabLst>
                          <a:tab algn="l" pos="0"/>
                          <a:tab algn="l" pos="22860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әңгімелеу</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51000">
                <a:tc gridSpan="2">
                  <a:txBody>
                    <a:bodyPr lIns="68760" rIns="68760" tIns="0" bIns="0" anchor="t">
                      <a:no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b050"/>
                          </a:solidFill>
                          <a:uFillTx/>
                          <a:latin typeface="Times New Roman"/>
                          <a:ea typeface="Times New Roman"/>
                        </a:rPr>
                        <a:t>Мәтіндердің құрылымы </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701640">
                <a:tc gridSpan="2">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Күрделі сөйлемдерден құралады.</a:t>
                      </a:r>
                      <a:endParaRPr b="0" lang="ru-RU" sz="2000" strike="noStrike" u="none">
                        <a:solidFill>
                          <a:srgbClr val="000000"/>
                        </a:solidFill>
                        <a:uFillTx/>
                        <a:latin typeface="Calibri"/>
                      </a:endParaRPr>
                    </a:p>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000" strike="noStrike" u="none">
                          <a:solidFill>
                            <a:srgbClr val="00b050"/>
                          </a:solidFill>
                          <a:uFillTx/>
                          <a:latin typeface="Times New Roman"/>
                          <a:ea typeface="Times New Roman"/>
                        </a:rPr>
                        <a:t>2-мәтін екі ойдан тұрады.</a:t>
                      </a:r>
                      <a:endParaRPr b="0" lang="ru-RU" sz="20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bl>
          </a:graphicData>
        </a:graphic>
      </p:graphicFrame>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 name="Рисунок 48" descr=""/>
          <p:cNvPicPr/>
          <p:nvPr/>
        </p:nvPicPr>
        <p:blipFill>
          <a:blip r:embed="rId1"/>
          <a:stretch/>
        </p:blipFill>
        <p:spPr>
          <a:xfrm>
            <a:off x="652320" y="7978680"/>
            <a:ext cx="200160" cy="203400"/>
          </a:xfrm>
          <a:prstGeom prst="rect">
            <a:avLst/>
          </a:prstGeom>
          <a:ln w="0">
            <a:noFill/>
          </a:ln>
        </p:spPr>
      </p:pic>
      <p:sp>
        <p:nvSpPr>
          <p:cNvPr id="5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2" name="Google Shape;77;p1"/>
          <p:cNvCxnSpPr/>
          <p:nvPr/>
        </p:nvCxnSpPr>
        <p:spPr>
          <a:xfrm>
            <a:off x="212400" y="6621120"/>
            <a:ext cx="11729160" cy="26280"/>
          </a:xfrm>
          <a:prstGeom prst="straightConnector1">
            <a:avLst/>
          </a:prstGeom>
          <a:ln w="57240">
            <a:solidFill>
              <a:srgbClr val="33cccc"/>
            </a:solidFill>
            <a:miter/>
          </a:ln>
        </p:spPr>
      </p:cxnSp>
      <p:cxnSp>
        <p:nvCxnSpPr>
          <p:cNvPr id="63" name="Google Shape;78;p1"/>
          <p:cNvCxnSpPr/>
          <p:nvPr/>
        </p:nvCxnSpPr>
        <p:spPr>
          <a:xfrm>
            <a:off x="757080" y="6364080"/>
            <a:ext cx="10694160" cy="37080"/>
          </a:xfrm>
          <a:prstGeom prst="straightConnector1">
            <a:avLst/>
          </a:prstGeom>
          <a:ln w="38160">
            <a:solidFill>
              <a:srgbClr val="4472c4"/>
            </a:solidFill>
            <a:miter/>
          </a:ln>
        </p:spPr>
      </p:cxnSp>
      <p:sp>
        <p:nvSpPr>
          <p:cNvPr id="64"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65" name="TextBox 9"/>
          <p:cNvSpPr/>
          <p:nvPr/>
        </p:nvSpPr>
        <p:spPr>
          <a:xfrm>
            <a:off x="1282680" y="258840"/>
            <a:ext cx="10167840" cy="249516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1001"/>
              </a:spcBef>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imes New Roman"/>
                <a:ea typeface="Times New Roman"/>
              </a:rPr>
              <a:t>2-тапсырма. </a:t>
            </a:r>
            <a:r>
              <a:rPr b="1" lang="kk-KZ" sz="2400" strike="noStrike" u="none">
                <a:solidFill>
                  <a:srgbClr val="ffffff"/>
                </a:solidFill>
                <a:uFillTx/>
                <a:latin typeface="Times New Roman"/>
                <a:ea typeface="Calibri"/>
              </a:rPr>
              <a:t>Берілген сөйлемдерге синтаксистік талдау жасаңыз.</a:t>
            </a:r>
            <a:endParaRPr b="0" lang="ru-RU" sz="2400" strike="noStrike" u="none">
              <a:solidFill>
                <a:srgbClr val="000000"/>
              </a:solidFill>
              <a:uFillTx/>
              <a:latin typeface="Calibri"/>
            </a:endParaRPr>
          </a:p>
          <a:p>
            <a:pPr>
              <a:lnSpc>
                <a:spcPct val="115000"/>
              </a:lnSpc>
              <a:spcBef>
                <a:spcPts val="1001"/>
              </a:spcBef>
              <a:spcAft>
                <a:spcPts val="1001"/>
              </a:spcAft>
              <a:buClr>
                <a:srgbClr val="ffffff"/>
              </a:buClr>
              <a:buFont typeface="Arial"/>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Calibri"/>
            </a:endParaRPr>
          </a:p>
          <a:p>
            <a:pPr>
              <a:lnSpc>
                <a:spcPct val="115000"/>
              </a:lnSpc>
              <a:spcBef>
                <a:spcPts val="1001"/>
              </a:spcBef>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Calibri"/>
              </a:rPr>
              <a:t>         </a:t>
            </a:r>
            <a:r>
              <a:rPr b="0" lang="kk-KZ" sz="2000" strike="noStrike" u="none">
                <a:solidFill>
                  <a:srgbClr val="00b050"/>
                </a:solidFill>
                <a:uFillTx/>
                <a:latin typeface="Times New Roman"/>
                <a:ea typeface="Calibri"/>
              </a:rPr>
              <a:t>Қазақстан Республикасы Қызыл кітабына жануарлар мен өсімдіктердің сирек кездесетін, құрып кету қаупі төнген түрлері жазылады. Оларды заңсыз олжалауға, алуға, өткізуге, сондай-ақ жоюға заң мүлдем тыйым салады.</a:t>
            </a: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sp>
        <p:nvSpPr>
          <p:cNvPr id="66" name="Прямоугольник 2"/>
          <p:cNvSpPr/>
          <p:nvPr/>
        </p:nvSpPr>
        <p:spPr>
          <a:xfrm>
            <a:off x="6296040" y="4811760"/>
            <a:ext cx="60958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00b050"/>
                </a:solidFill>
                <a:uFillTx/>
                <a:latin typeface="Times New Roman"/>
                <a:ea typeface="Times New Roman"/>
              </a:rPr>
              <a:t>Дескрипторы:</a:t>
            </a:r>
            <a:endParaRPr b="0" lang="ru-RU" sz="18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00b050"/>
                </a:solidFill>
                <a:uFillTx/>
                <a:latin typeface="Times New Roman"/>
                <a:ea typeface="Times New Roman"/>
              </a:rPr>
              <a:t>•</a:t>
            </a:r>
            <a:r>
              <a:rPr b="0" lang="ru-RU" sz="1800" strike="noStrike" u="none">
                <a:solidFill>
                  <a:srgbClr val="00b050"/>
                </a:solidFill>
                <a:uFillTx/>
                <a:latin typeface="Times New Roman"/>
                <a:ea typeface="Times New Roman"/>
              </a:rPr>
              <a:t>	</a:t>
            </a:r>
            <a:r>
              <a:rPr b="0" lang="ru-RU" sz="1800" strike="noStrike" u="none">
                <a:solidFill>
                  <a:srgbClr val="00b050"/>
                </a:solidFill>
                <a:uFillTx/>
                <a:latin typeface="Times New Roman"/>
                <a:ea typeface="Times New Roman"/>
              </a:rPr>
              <a:t>сөйлемдерге синтаксистік талдау жасайды</a:t>
            </a:r>
            <a:endParaRPr b="0" lang="ru-RU" sz="1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Рисунок 48" descr=""/>
          <p:cNvPicPr/>
          <p:nvPr/>
        </p:nvPicPr>
        <p:blipFill>
          <a:blip r:embed="rId1"/>
          <a:stretch/>
        </p:blipFill>
        <p:spPr>
          <a:xfrm>
            <a:off x="652320" y="7978680"/>
            <a:ext cx="200160" cy="203400"/>
          </a:xfrm>
          <a:prstGeom prst="rect">
            <a:avLst/>
          </a:prstGeom>
          <a:ln w="0">
            <a:noFill/>
          </a:ln>
        </p:spPr>
      </p:pic>
      <p:sp>
        <p:nvSpPr>
          <p:cNvPr id="6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1" name="Google Shape;77;p1"/>
          <p:cNvCxnSpPr/>
          <p:nvPr/>
        </p:nvCxnSpPr>
        <p:spPr>
          <a:xfrm>
            <a:off x="212400" y="6621120"/>
            <a:ext cx="11729160" cy="26280"/>
          </a:xfrm>
          <a:prstGeom prst="straightConnector1">
            <a:avLst/>
          </a:prstGeom>
          <a:ln w="57240">
            <a:solidFill>
              <a:srgbClr val="33cccc"/>
            </a:solidFill>
            <a:miter/>
          </a:ln>
        </p:spPr>
      </p:cxnSp>
      <p:cxnSp>
        <p:nvCxnSpPr>
          <p:cNvPr id="72" name="Google Shape;78;p1"/>
          <p:cNvCxnSpPr/>
          <p:nvPr/>
        </p:nvCxnSpPr>
        <p:spPr>
          <a:xfrm>
            <a:off x="757080" y="6364080"/>
            <a:ext cx="10694160" cy="37080"/>
          </a:xfrm>
          <a:prstGeom prst="straightConnector1">
            <a:avLst/>
          </a:prstGeom>
          <a:ln w="38160">
            <a:solidFill>
              <a:srgbClr val="4472c4"/>
            </a:solidFill>
            <a:miter/>
          </a:ln>
        </p:spPr>
      </p:cxnSp>
      <p:sp>
        <p:nvSpPr>
          <p:cNvPr id="7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74" name="TextBox 9"/>
          <p:cNvSpPr/>
          <p:nvPr/>
        </p:nvSpPr>
        <p:spPr>
          <a:xfrm>
            <a:off x="757080" y="258840"/>
            <a:ext cx="10830240" cy="51865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imes New Roman"/>
                <a:ea typeface="Times New Roman"/>
              </a:rPr>
              <a:t>Өзіңізді тексеріңіз</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     </a:t>
            </a:r>
            <a:r>
              <a:rPr b="0" lang="kk-KZ" sz="2000" strike="noStrike" u="none">
                <a:solidFill>
                  <a:srgbClr val="00b050"/>
                </a:solidFill>
                <a:uFillTx/>
                <a:latin typeface="Times New Roman"/>
                <a:ea typeface="Times New Roman"/>
              </a:rPr>
              <a:t>Қазақстан Республикасы </a:t>
            </a:r>
            <a:r>
              <a:rPr b="1" i="1" lang="kk-KZ" sz="2000" strike="noStrike" u="none">
                <a:solidFill>
                  <a:srgbClr val="00b050"/>
                </a:solidFill>
                <a:uFillTx/>
                <a:latin typeface="Times New Roman"/>
                <a:ea typeface="Times New Roman"/>
              </a:rPr>
              <a:t>(ненің? анықтауыш)</a:t>
            </a:r>
            <a:r>
              <a:rPr b="1"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Қызыл кітабына (</a:t>
            </a:r>
            <a:r>
              <a:rPr b="1" lang="kk-KZ" sz="2000" strike="noStrike" u="none">
                <a:solidFill>
                  <a:srgbClr val="00b050"/>
                </a:solidFill>
                <a:uFillTx/>
                <a:latin typeface="Times New Roman"/>
                <a:ea typeface="Times New Roman"/>
              </a:rPr>
              <a:t>қайда? пысықтауыш) </a:t>
            </a:r>
            <a:r>
              <a:rPr b="0" lang="kk-KZ" sz="2000" strike="noStrike" u="none">
                <a:solidFill>
                  <a:srgbClr val="00b050"/>
                </a:solidFill>
                <a:uFillTx/>
                <a:latin typeface="Times New Roman"/>
                <a:ea typeface="Times New Roman"/>
              </a:rPr>
              <a:t>жануарлар мен өсімдіктердің (</a:t>
            </a:r>
            <a:r>
              <a:rPr b="1" lang="kk-KZ" sz="2000" strike="noStrike" u="none">
                <a:solidFill>
                  <a:srgbClr val="00b050"/>
                </a:solidFill>
                <a:uFillTx/>
                <a:latin typeface="Times New Roman"/>
                <a:ea typeface="Times New Roman"/>
              </a:rPr>
              <a:t>ненің? анықтауыш)</a:t>
            </a:r>
            <a:r>
              <a:rPr b="0" lang="kk-KZ" sz="2000" strike="noStrike" u="none">
                <a:solidFill>
                  <a:srgbClr val="00b050"/>
                </a:solidFill>
                <a:uFillTx/>
                <a:latin typeface="Times New Roman"/>
                <a:ea typeface="Times New Roman"/>
              </a:rPr>
              <a:t> сирек кездесетін, құрып кету қаупі төнген (</a:t>
            </a:r>
            <a:r>
              <a:rPr b="1" lang="kk-KZ" sz="2000" strike="noStrike" u="none">
                <a:solidFill>
                  <a:srgbClr val="00b050"/>
                </a:solidFill>
                <a:uFillTx/>
                <a:latin typeface="Times New Roman"/>
                <a:ea typeface="Times New Roman"/>
              </a:rPr>
              <a:t>қандай? анықтауыш</a:t>
            </a:r>
            <a:r>
              <a:rPr b="0" lang="kk-KZ" sz="2000" strike="noStrike" u="none">
                <a:solidFill>
                  <a:srgbClr val="00b050"/>
                </a:solidFill>
                <a:uFillTx/>
                <a:latin typeface="Times New Roman"/>
                <a:ea typeface="Times New Roman"/>
              </a:rPr>
              <a:t>) түрлері</a:t>
            </a:r>
            <a:r>
              <a:rPr b="1" lang="kk-KZ" sz="2000" strike="noStrike" u="none">
                <a:solidFill>
                  <a:srgbClr val="00b050"/>
                </a:solidFill>
                <a:uFillTx/>
                <a:latin typeface="Times New Roman"/>
                <a:ea typeface="Times New Roman"/>
              </a:rPr>
              <a:t> (нелері? бастауыш)</a:t>
            </a:r>
            <a:r>
              <a:rPr b="0" lang="kk-KZ" sz="2000" strike="noStrike" u="none">
                <a:solidFill>
                  <a:srgbClr val="00b050"/>
                </a:solidFill>
                <a:uFillTx/>
                <a:latin typeface="Times New Roman"/>
                <a:ea typeface="Times New Roman"/>
              </a:rPr>
              <a:t> жазылады </a:t>
            </a:r>
            <a:r>
              <a:rPr b="1" lang="kk-KZ" sz="2000" strike="noStrike" u="none">
                <a:solidFill>
                  <a:srgbClr val="00b050"/>
                </a:solidFill>
                <a:uFillTx/>
                <a:latin typeface="Times New Roman"/>
                <a:ea typeface="Times New Roman"/>
              </a:rPr>
              <a:t>(не істейді? баяндауыш).</a:t>
            </a:r>
            <a:r>
              <a:rPr b="0" lang="kk-KZ" sz="2000" strike="noStrike" u="none">
                <a:solidFill>
                  <a:srgbClr val="00b050"/>
                </a:solidFill>
                <a:uFillTx/>
                <a:latin typeface="Times New Roman"/>
                <a:ea typeface="Times New Roman"/>
              </a:rPr>
              <a:t> </a:t>
            </a:r>
            <a:endParaRPr b="0" lang="ru-RU" sz="2000" strike="noStrike" u="none">
              <a:solidFill>
                <a:srgbClr val="000000"/>
              </a:solidFill>
              <a:uFillTx/>
              <a:latin typeface="Calibri"/>
            </a:endParaRPr>
          </a:p>
          <a:p>
            <a:pPr>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2000" strike="noStrike" u="none">
                <a:solidFill>
                  <a:srgbClr val="00b050"/>
                </a:solidFill>
                <a:uFillTx/>
                <a:latin typeface="Times New Roman"/>
                <a:ea typeface="Times New Roman"/>
              </a:rPr>
              <a:t>        </a:t>
            </a:r>
            <a:r>
              <a:rPr b="0" lang="kk-KZ" sz="2000" strike="noStrike" u="none">
                <a:solidFill>
                  <a:srgbClr val="00b050"/>
                </a:solidFill>
                <a:uFillTx/>
                <a:latin typeface="Times New Roman"/>
                <a:ea typeface="Times New Roman"/>
              </a:rPr>
              <a:t>Оларды </a:t>
            </a:r>
            <a:r>
              <a:rPr b="1" lang="kk-KZ" sz="2000" strike="noStrike" u="none">
                <a:solidFill>
                  <a:srgbClr val="00b050"/>
                </a:solidFill>
                <a:uFillTx/>
                <a:latin typeface="Times New Roman"/>
                <a:ea typeface="Times New Roman"/>
              </a:rPr>
              <a:t>(нені? толықтауыш</a:t>
            </a:r>
            <a:r>
              <a:rPr b="0" lang="kk-KZ" sz="2000" strike="noStrike" u="none">
                <a:solidFill>
                  <a:srgbClr val="00b050"/>
                </a:solidFill>
                <a:uFillTx/>
                <a:latin typeface="Times New Roman"/>
                <a:ea typeface="Times New Roman"/>
              </a:rPr>
              <a:t>) заңсыз</a:t>
            </a:r>
            <a:r>
              <a:rPr b="1" lang="kk-KZ" sz="2000" strike="noStrike" u="none">
                <a:solidFill>
                  <a:srgbClr val="00b050"/>
                </a:solidFill>
                <a:uFillTx/>
                <a:latin typeface="Times New Roman"/>
                <a:ea typeface="Times New Roman"/>
              </a:rPr>
              <a:t> (қалай? пысықтауыш)</a:t>
            </a:r>
            <a:r>
              <a:rPr b="0" lang="kk-KZ" sz="2000" strike="noStrike" u="none">
                <a:solidFill>
                  <a:srgbClr val="00b050"/>
                </a:solidFill>
                <a:uFillTx/>
                <a:latin typeface="Times New Roman"/>
                <a:ea typeface="Times New Roman"/>
              </a:rPr>
              <a:t> олжалауға, алуға, өткізуге (</a:t>
            </a:r>
            <a:r>
              <a:rPr b="1" lang="kk-KZ" sz="2000" strike="noStrike" u="none">
                <a:solidFill>
                  <a:srgbClr val="00b050"/>
                </a:solidFill>
                <a:uFillTx/>
                <a:latin typeface="Times New Roman"/>
                <a:ea typeface="Times New Roman"/>
              </a:rPr>
              <a:t>неге? толықтауыш)</a:t>
            </a:r>
            <a:r>
              <a:rPr b="0" lang="kk-KZ" sz="2000" strike="noStrike" u="none">
                <a:solidFill>
                  <a:srgbClr val="00b050"/>
                </a:solidFill>
                <a:uFillTx/>
                <a:latin typeface="Times New Roman"/>
                <a:ea typeface="Times New Roman"/>
              </a:rPr>
              <a:t>, сондай-ақ</a:t>
            </a:r>
            <a:r>
              <a:rPr b="1" lang="kk-KZ" sz="2000" strike="noStrike" u="none">
                <a:solidFill>
                  <a:srgbClr val="00b050"/>
                </a:solidFill>
                <a:uFillTx/>
                <a:latin typeface="Times New Roman"/>
                <a:ea typeface="Times New Roman"/>
              </a:rPr>
              <a:t> (шылау)</a:t>
            </a:r>
            <a:r>
              <a:rPr b="0" lang="kk-KZ" sz="2000" strike="noStrike" u="none">
                <a:solidFill>
                  <a:srgbClr val="00b050"/>
                </a:solidFill>
                <a:uFillTx/>
                <a:latin typeface="Times New Roman"/>
                <a:ea typeface="Times New Roman"/>
              </a:rPr>
              <a:t> жоюға(</a:t>
            </a:r>
            <a:r>
              <a:rPr b="1" lang="kk-KZ" sz="2000" strike="noStrike" u="none">
                <a:solidFill>
                  <a:srgbClr val="00b050"/>
                </a:solidFill>
                <a:uFillTx/>
                <a:latin typeface="Times New Roman"/>
                <a:ea typeface="Times New Roman"/>
              </a:rPr>
              <a:t>неге? толықтауыш)</a:t>
            </a:r>
            <a:r>
              <a:rPr b="0" lang="kk-KZ" sz="2000" strike="noStrike" u="none">
                <a:solidFill>
                  <a:srgbClr val="00b050"/>
                </a:solidFill>
                <a:uFillTx/>
                <a:latin typeface="Times New Roman"/>
                <a:ea typeface="Times New Roman"/>
              </a:rPr>
              <a:t> заң </a:t>
            </a:r>
            <a:r>
              <a:rPr b="1" lang="kk-KZ" sz="2000" strike="noStrike" u="none">
                <a:solidFill>
                  <a:srgbClr val="00b050"/>
                </a:solidFill>
                <a:uFillTx/>
                <a:latin typeface="Times New Roman"/>
                <a:ea typeface="Times New Roman"/>
              </a:rPr>
              <a:t>(не? бастауыш)</a:t>
            </a:r>
            <a:r>
              <a:rPr b="0" lang="kk-KZ" sz="2000" strike="noStrike" u="none">
                <a:solidFill>
                  <a:srgbClr val="00b050"/>
                </a:solidFill>
                <a:uFillTx/>
                <a:latin typeface="Times New Roman"/>
                <a:ea typeface="Times New Roman"/>
              </a:rPr>
              <a:t> мүлдем</a:t>
            </a:r>
            <a:r>
              <a:rPr b="1" lang="kk-KZ" sz="2000" strike="noStrike" u="none">
                <a:solidFill>
                  <a:srgbClr val="00b050"/>
                </a:solidFill>
                <a:uFillTx/>
                <a:latin typeface="Times New Roman"/>
                <a:ea typeface="Times New Roman"/>
              </a:rPr>
              <a:t> (қашан? пысықтауыш) </a:t>
            </a:r>
            <a:r>
              <a:rPr b="0" lang="kk-KZ" sz="2000" strike="noStrike" u="none">
                <a:solidFill>
                  <a:srgbClr val="00b050"/>
                </a:solidFill>
                <a:uFillTx/>
                <a:latin typeface="Times New Roman"/>
                <a:ea typeface="Times New Roman"/>
              </a:rPr>
              <a:t>тыйым салады (</a:t>
            </a:r>
            <a:r>
              <a:rPr b="1" lang="kk-KZ" sz="2000" strike="noStrike" u="none">
                <a:solidFill>
                  <a:srgbClr val="00b050"/>
                </a:solidFill>
                <a:uFillTx/>
                <a:latin typeface="Times New Roman"/>
                <a:ea typeface="Times New Roman"/>
              </a:rPr>
              <a:t>не істейді? баяндауыш).</a:t>
            </a:r>
            <a:endParaRPr b="0" lang="ru-RU" sz="2000" strike="noStrike" u="none">
              <a:solidFill>
                <a:srgbClr val="000000"/>
              </a:solidFill>
              <a:uFillTx/>
              <a:latin typeface="Calibri"/>
            </a:endParaRPr>
          </a:p>
          <a:p>
            <a:pPr>
              <a:lnSpc>
                <a:spcPct val="115000"/>
              </a:lnSpc>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3)</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бағыныңқы сыңар ретінде өз басыңқысымен қабыса, жанаса байланысады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pic>
        <p:nvPicPr>
          <p:cNvPr id="75" name="Рисунок 2" descr=""/>
          <p:cNvPicPr/>
          <p:nvPr/>
        </p:nvPicPr>
        <p:blipFill>
          <a:blip r:embed="rId2"/>
          <a:stretch/>
        </p:blipFill>
        <p:spPr>
          <a:xfrm>
            <a:off x="9520200" y="4462560"/>
            <a:ext cx="1944720" cy="164916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6" name="Рисунок 48" descr=""/>
          <p:cNvPicPr/>
          <p:nvPr/>
        </p:nvPicPr>
        <p:blipFill>
          <a:blip r:embed="rId1"/>
          <a:stretch/>
        </p:blipFill>
        <p:spPr>
          <a:xfrm>
            <a:off x="652320" y="7978680"/>
            <a:ext cx="200160" cy="203400"/>
          </a:xfrm>
          <a:prstGeom prst="rect">
            <a:avLst/>
          </a:prstGeom>
          <a:ln w="0">
            <a:noFill/>
          </a:ln>
        </p:spPr>
      </p:pic>
      <p:sp>
        <p:nvSpPr>
          <p:cNvPr id="7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0" name="Google Shape;77;p1"/>
          <p:cNvCxnSpPr/>
          <p:nvPr/>
        </p:nvCxnSpPr>
        <p:spPr>
          <a:xfrm>
            <a:off x="212400" y="6621120"/>
            <a:ext cx="11729160" cy="26280"/>
          </a:xfrm>
          <a:prstGeom prst="straightConnector1">
            <a:avLst/>
          </a:prstGeom>
          <a:ln w="57240">
            <a:solidFill>
              <a:srgbClr val="33cccc"/>
            </a:solidFill>
            <a:miter/>
          </a:ln>
        </p:spPr>
      </p:cxnSp>
      <p:cxnSp>
        <p:nvCxnSpPr>
          <p:cNvPr id="81" name="Google Shape;78;p1"/>
          <p:cNvCxnSpPr/>
          <p:nvPr/>
        </p:nvCxnSpPr>
        <p:spPr>
          <a:xfrm>
            <a:off x="757080" y="6364080"/>
            <a:ext cx="10694160" cy="37080"/>
          </a:xfrm>
          <a:prstGeom prst="straightConnector1">
            <a:avLst/>
          </a:prstGeom>
          <a:ln w="38160">
            <a:solidFill>
              <a:srgbClr val="4472c4"/>
            </a:solidFill>
            <a:miter/>
          </a:ln>
        </p:spPr>
      </p:cxnSp>
      <p:sp>
        <p:nvSpPr>
          <p:cNvPr id="8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Calibri"/>
            </a:endParaRPr>
          </a:p>
        </p:txBody>
      </p:sp>
      <p:sp>
        <p:nvSpPr>
          <p:cNvPr id="83" name="TextBox 9"/>
          <p:cNvSpPr/>
          <p:nvPr/>
        </p:nvSpPr>
        <p:spPr>
          <a:xfrm>
            <a:off x="757080" y="258840"/>
            <a:ext cx="10830240" cy="3778560"/>
          </a:xfrm>
          <a:prstGeom prst="rect">
            <a:avLst/>
          </a:prstGeom>
          <a:noFill/>
          <a:ln w="0">
            <a:noFill/>
          </a:ln>
        </p:spPr>
        <p:style>
          <a:lnRef idx="0"/>
          <a:fillRef idx="0"/>
          <a:effectRef idx="0"/>
          <a:fontRef idx="minor"/>
        </p:style>
        <p:txBody>
          <a:bodyPr lIns="90000" rIns="90000" tIns="46800" bIns="46800" anchor="t">
            <a:spAutoFit/>
          </a:bodyPr>
          <a:p>
            <a:pPr algn="just">
              <a:lnSpc>
                <a:spcPct val="90000"/>
              </a:lnSpc>
              <a:spcBef>
                <a:spcPts val="1001"/>
              </a:spcBef>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200" strike="noStrike" u="none">
                <a:solidFill>
                  <a:srgbClr val="ffffff"/>
                </a:solidFill>
                <a:uFillTx/>
                <a:latin typeface="Times New Roman"/>
              </a:rPr>
              <a:t>3-тапсырма. Кестені толтырыңыз</a:t>
            </a:r>
            <a:endParaRPr b="0" lang="ru-RU" sz="22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6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1)</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сөйлемнің негізін құрауға қатыспайды;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2)</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үстеуден, көсемшеден, және жанама септік тұлғалы зат есімнен жасалады;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3000" strike="noStrike" u="none">
                <a:solidFill>
                  <a:srgbClr val="ffffff"/>
                </a:solidFill>
                <a:uFillTx/>
                <a:latin typeface="Tahoma"/>
                <a:ea typeface="Tahoma"/>
              </a:rPr>
              <a:t>3)</a:t>
            </a:r>
            <a:r>
              <a:rPr b="1" lang="kk-KZ" sz="3000" strike="noStrike" u="none">
                <a:solidFill>
                  <a:srgbClr val="ffffff"/>
                </a:solidFill>
                <a:uFillTx/>
                <a:latin typeface="Tahoma"/>
                <a:ea typeface="Tahoma"/>
              </a:rPr>
              <a:t>	</a:t>
            </a:r>
            <a:r>
              <a:rPr b="1" lang="kk-KZ" sz="3000" strike="noStrike" u="none">
                <a:solidFill>
                  <a:srgbClr val="ffffff"/>
                </a:solidFill>
                <a:uFillTx/>
                <a:latin typeface="Tahoma"/>
                <a:ea typeface="Tahoma"/>
              </a:rPr>
              <a:t>бағыныңқы сыңар ретінде өз басыңқысымен қабыса, жанаса байланысады</a:t>
            </a:r>
            <a:endParaRPr b="0" lang="ru-RU" sz="3000" strike="noStrike" u="none">
              <a:solidFill>
                <a:srgbClr val="000000"/>
              </a:solidFill>
              <a:uFillTx/>
              <a:latin typeface="Calibri"/>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2400" strike="noStrike" u="none">
                <a:solidFill>
                  <a:srgbClr val="ffffff"/>
                </a:solidFill>
                <a:uFillTx/>
                <a:latin typeface="Tahoma"/>
                <a:ea typeface="Tahoma"/>
              </a:rPr>
              <a:t> </a:t>
            </a:r>
            <a:endParaRPr b="0" lang="ru-RU" sz="2400" strike="noStrike" u="none">
              <a:solidFill>
                <a:srgbClr val="000000"/>
              </a:solidFill>
              <a:uFillTx/>
              <a:latin typeface="Calibri"/>
            </a:endParaRPr>
          </a:p>
        </p:txBody>
      </p:sp>
      <p:graphicFrame>
        <p:nvGraphicFramePr>
          <p:cNvPr id="84" name=""/>
          <p:cNvGraphicFramePr/>
          <p:nvPr/>
        </p:nvGraphicFramePr>
        <p:xfrm>
          <a:off x="757080" y="1185840"/>
          <a:ext cx="10284120" cy="3505320"/>
        </p:xfrm>
        <a:graphic>
          <a:graphicData uri="http://schemas.openxmlformats.org/drawingml/2006/table">
            <a:tbl>
              <a:tblPr/>
              <a:tblGrid>
                <a:gridCol w="1690920"/>
                <a:gridCol w="1536480"/>
                <a:gridCol w="1681200"/>
                <a:gridCol w="1851120"/>
                <a:gridCol w="1692360"/>
                <a:gridCol w="1832040"/>
              </a:tblGrid>
              <a:tr h="7016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Мақал-мәтелдер</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gridSpan="2">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Тұрлаулы мүшелер</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gridSpan="3">
                  <a:txBody>
                    <a:bodyPr lIns="68760" rIns="68760" tIns="0" bIns="0" anchor="t">
                      <a:noAutofit/>
                    </a:bodyPr>
                    <a:p>
                      <a:pPr algn="ct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Тұрлаусыз  мүшелер</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ru-RU" sz="1800" strike="noStrike" u="none">
                        <a:solidFill>
                          <a:srgbClr val="000000"/>
                        </a:solidFill>
                        <a:uFillTx/>
                        <a:latin typeface="Calibri"/>
                      </a:endParaRPr>
                    </a:p>
                  </a:txBody>
                  <a:tcPr anchor="t" marL="90000" marR="90000">
                    <a:lnL>
                      <a:noFill/>
                    </a:lnL>
                    <a:lnR>
                      <a:noFill/>
                    </a:lnR>
                    <a:lnT>
                      <a:noFill/>
                    </a:lnT>
                    <a:lnB>
                      <a:noFill/>
                    </a:lnB>
                    <a:solidFill>
                      <a:srgbClr val="729fcf"/>
                    </a:solidFill>
                  </a:tcPr>
                </a:tc>
              </a:tr>
              <a:tr h="351000">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9bd5"/>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Бастауыш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Баяндауыш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Толықтауыш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Анықтауыш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Пысықтауыш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701640">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Шәкіртсіз ұстаз – тұл.</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701640">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Ұстаздан шәкірт озар.</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052280">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Ұстазыңды  әкеңдей сыйла</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68760" rIns="6876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txBody>
                  <a:tcPr anchor="t" marL="68760" marR="6876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85" name="Прямоугольник 2"/>
          <p:cNvSpPr/>
          <p:nvPr/>
        </p:nvSpPr>
        <p:spPr>
          <a:xfrm>
            <a:off x="5491080" y="4602240"/>
            <a:ext cx="6096240" cy="136512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600" strike="noStrike" u="none">
                <a:solidFill>
                  <a:srgbClr val="000000"/>
                </a:solidFill>
                <a:uFillTx/>
                <a:latin typeface="Times New Roman"/>
                <a:ea typeface="Calibri"/>
              </a:rPr>
              <a:t> </a:t>
            </a:r>
            <a:endParaRPr b="0" lang="ru-RU" sz="1600" strike="noStrike" u="none">
              <a:solidFill>
                <a:srgbClr val="000000"/>
              </a:solidFill>
              <a:uFillTx/>
              <a:latin typeface="Calibri"/>
            </a:endParaRPr>
          </a:p>
          <a:p>
            <a:pPr>
              <a:lnSpc>
                <a:spcPct val="115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800" strike="noStrike" u="none">
                <a:solidFill>
                  <a:srgbClr val="00b050"/>
                </a:solidFill>
                <a:uFillTx/>
                <a:latin typeface="Times New Roman"/>
                <a:ea typeface="Calibri"/>
              </a:rPr>
              <a:t>Дескрипторы:</a:t>
            </a:r>
            <a:endParaRPr b="0" lang="ru-RU" sz="1800" strike="noStrike" u="none">
              <a:solidFill>
                <a:srgbClr val="000000"/>
              </a:solidFill>
              <a:uFillTx/>
              <a:latin typeface="Calibri"/>
            </a:endParaRPr>
          </a:p>
          <a:p>
            <a:pPr>
              <a:lnSpc>
                <a:spcPct val="100000"/>
              </a:lnSpc>
              <a:buClr>
                <a:srgbClr val="00b050"/>
              </a:buClr>
              <a:buFont typeface="Symbol"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kk-KZ" sz="1800" strike="noStrike" u="none">
                <a:solidFill>
                  <a:srgbClr val="00b050"/>
                </a:solidFill>
                <a:uFillTx/>
                <a:latin typeface="Times New Roman"/>
                <a:ea typeface="Times New Roman"/>
              </a:rPr>
              <a:t>Сөйлемнің тұрлаулы және тұрлаусыз мүшелерін ажыратады</a:t>
            </a:r>
            <a:endParaRPr b="0" lang="ru-RU" sz="1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7045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Мама</cp:lastModifiedBy>
  <cp:lastPrinted>2020-03-24T14:36:16Z</cp:lastPrinted>
  <dcterms:modified xsi:type="dcterms:W3CDTF">2021-01-23T00:11:33Z</dcterms:modified>
  <cp:revision>535</cp:revision>
  <dc:subject/>
  <dc:title>Презентация PowerPoint</dc:title>
</cp:coreProperties>
</file>