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84" r:id="rId2"/>
    <p:sldId id="286" r:id="rId3"/>
    <p:sldId id="263" r:id="rId4"/>
    <p:sldId id="285" r:id="rId5"/>
    <p:sldId id="287" r:id="rId6"/>
    <p:sldId id="295" r:id="rId7"/>
    <p:sldId id="288" r:id="rId8"/>
    <p:sldId id="297" r:id="rId9"/>
    <p:sldId id="298" r:id="rId10"/>
    <p:sldId id="289" r:id="rId11"/>
    <p:sldId id="299" r:id="rId12"/>
    <p:sldId id="293" r:id="rId13"/>
    <p:sldId id="28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45" d="100"/>
          <a:sy n="45" d="100"/>
        </p:scale>
        <p:origin x="62" y="8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630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135647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377487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2016920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46F61C-DE71-4EB1-9C98-77FAE3FD8EC7}"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316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610687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701580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2323962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383971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EE69E28-A606-4E1B-B8BC-D7F4CB188394}" type="datetimeFigureOut">
              <a:rPr lang="ru-RU" smtClean="0"/>
              <a:pPr/>
              <a:t>29.10.2024</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146F61C-DE71-4EB1-9C98-77FAE3FD8EC7}" type="slidenum">
              <a:rPr lang="ru-RU" smtClean="0"/>
              <a:pPr/>
              <a:t>‹#›</a:t>
            </a:fld>
            <a:endParaRPr lang="ru-RU"/>
          </a:p>
        </p:txBody>
      </p:sp>
    </p:spTree>
    <p:extLst>
      <p:ext uri="{BB962C8B-B14F-4D97-AF65-F5344CB8AC3E}">
        <p14:creationId xmlns:p14="http://schemas.microsoft.com/office/powerpoint/2010/main" val="3187152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EE69E28-A606-4E1B-B8BC-D7F4CB188394}" type="datetimeFigureOut">
              <a:rPr lang="ru-RU" smtClean="0"/>
              <a:pPr/>
              <a:t>29.10.2024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46F61C-DE71-4EB1-9C98-77FAE3FD8EC7}" type="slidenum">
              <a:rPr lang="ru-RU" smtClean="0"/>
              <a:pPr/>
              <a:t>‹#›</a:t>
            </a:fld>
            <a:endParaRPr lang="ru-RU"/>
          </a:p>
        </p:txBody>
      </p:sp>
    </p:spTree>
    <p:extLst>
      <p:ext uri="{BB962C8B-B14F-4D97-AF65-F5344CB8AC3E}">
        <p14:creationId xmlns:p14="http://schemas.microsoft.com/office/powerpoint/2010/main" val="1927681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EE69E28-A606-4E1B-B8BC-D7F4CB188394}" type="datetimeFigureOut">
              <a:rPr lang="ru-RU" smtClean="0"/>
              <a:pPr/>
              <a:t>29.10.2024</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146F61C-DE71-4EB1-9C98-77FAE3FD8EC7}" type="slidenum">
              <a:rPr lang="ru-RU" smtClean="0"/>
              <a:pPr/>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589686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1813" y="329975"/>
            <a:ext cx="10058400" cy="1171447"/>
          </a:xfrm>
        </p:spPr>
        <p:txBody>
          <a:bodyPr>
            <a:normAutofit/>
          </a:bodyPr>
          <a:lstStyle/>
          <a:p>
            <a:r>
              <a:rPr lang="kk-KZ" sz="3600" b="1" dirty="0" smtClean="0">
                <a:solidFill>
                  <a:schemeClr val="tx1"/>
                </a:solidFill>
                <a:latin typeface="Times New Roman" pitchFamily="18" charset="0"/>
                <a:cs typeface="Times New Roman" pitchFamily="18" charset="0"/>
              </a:rPr>
              <a:t>Бөлім атауы</a:t>
            </a:r>
            <a:r>
              <a:rPr lang="kk-KZ" sz="3600" dirty="0" smtClean="0">
                <a:latin typeface="Times New Roman" pitchFamily="18" charset="0"/>
                <a:cs typeface="Times New Roman" pitchFamily="18" charset="0"/>
              </a:rPr>
              <a:t>:</a:t>
            </a:r>
            <a:r>
              <a:rPr lang="kk-KZ" sz="3600" dirty="0" smtClean="0"/>
              <a:t> </a:t>
            </a:r>
            <a:r>
              <a:rPr lang="kk-KZ" sz="3600" dirty="0" smtClean="0">
                <a:latin typeface="Times New Roman" pitchFamily="18" charset="0"/>
                <a:cs typeface="Times New Roman" pitchFamily="18" charset="0"/>
              </a:rPr>
              <a:t>Жасөспірім және заң.Синтаксис. Сөйлемнің айтылу мақсатына қарай түрлері</a:t>
            </a:r>
            <a:endParaRPr lang="ru-RU" sz="3600" dirty="0">
              <a:latin typeface="Times New Roman" pitchFamily="18" charset="0"/>
              <a:cs typeface="Times New Roman" pitchFamily="18" charset="0"/>
            </a:endParaRPr>
          </a:p>
        </p:txBody>
      </p:sp>
      <p:sp>
        <p:nvSpPr>
          <p:cNvPr id="4" name="Прямоугольник 3"/>
          <p:cNvSpPr/>
          <p:nvPr/>
        </p:nvSpPr>
        <p:spPr>
          <a:xfrm>
            <a:off x="1049867" y="2212622"/>
            <a:ext cx="9403643" cy="1200329"/>
          </a:xfrm>
          <a:prstGeom prst="rect">
            <a:avLst/>
          </a:prstGeom>
        </p:spPr>
        <p:txBody>
          <a:bodyPr wrap="square">
            <a:spAutoFit/>
          </a:bodyPr>
          <a:lstStyle/>
          <a:p>
            <a:r>
              <a:rPr lang="kk-KZ" sz="3600" b="1" dirty="0" smtClean="0">
                <a:latin typeface="Times New Roman" pitchFamily="18" charset="0"/>
                <a:cs typeface="Times New Roman" pitchFamily="18" charset="0"/>
              </a:rPr>
              <a:t>Сабақтың тақырыбы</a:t>
            </a:r>
            <a:r>
              <a:rPr lang="kk-KZ" sz="3600" dirty="0" smtClean="0">
                <a:latin typeface="Times New Roman" pitchFamily="18" charset="0"/>
                <a:cs typeface="Times New Roman" pitchFamily="18" charset="0"/>
              </a:rPr>
              <a:t>:Жасөспірім мінезінің қалыптасуы</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1"/>
            <a:ext cx="1219200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kk-KZ" sz="2000" b="1" dirty="0" smtClean="0">
                <a:latin typeface="Times New Roman" pitchFamily="18" charset="0"/>
                <a:cs typeface="Times New Roman" pitchFamily="18" charset="0"/>
              </a:rPr>
              <a:t>               </a:t>
            </a:r>
            <a:r>
              <a:rPr lang="kk-KZ" sz="4000" b="1" dirty="0" smtClean="0">
                <a:latin typeface="Times New Roman" pitchFamily="18" charset="0"/>
                <a:cs typeface="Times New Roman" pitchFamily="18" charset="0"/>
              </a:rPr>
              <a:t>Бекіту тапсырмасы</a:t>
            </a:r>
          </a:p>
          <a:p>
            <a:r>
              <a:rPr lang="kk-KZ" sz="2400" dirty="0" smtClean="0">
                <a:latin typeface="Times New Roman" pitchFamily="18" charset="0"/>
                <a:cs typeface="Times New Roman" pitchFamily="18" charset="0"/>
              </a:rPr>
              <a:t>     </a:t>
            </a:r>
            <a:r>
              <a:rPr lang="kk-KZ" sz="2800" dirty="0" smtClean="0">
                <a:latin typeface="Times New Roman" pitchFamily="18" charset="0"/>
                <a:cs typeface="Times New Roman" pitchFamily="18" charset="0"/>
              </a:rPr>
              <a:t>Көп нүктенің орнына қажетті сөзді қойып, мақал-мәтелдерді толықтыр</a:t>
            </a:r>
            <a:r>
              <a:rPr lang="kk-KZ" sz="2400" dirty="0" smtClean="0">
                <a:latin typeface="Times New Roman" pitchFamily="18" charset="0"/>
                <a:cs typeface="Times New Roman" pitchFamily="18" charset="0"/>
              </a:rPr>
              <a:t>.     </a:t>
            </a:r>
          </a:p>
          <a:p>
            <a:r>
              <a:rPr lang="kk-KZ" sz="2400" dirty="0" smtClean="0">
                <a:latin typeface="Times New Roman" pitchFamily="18" charset="0"/>
                <a:cs typeface="Times New Roman" pitchFamily="18" charset="0"/>
              </a:rPr>
              <a:t>             </a:t>
            </a:r>
            <a:r>
              <a:rPr lang="kk-KZ" sz="2800" b="1" dirty="0" smtClean="0">
                <a:latin typeface="Times New Roman" pitchFamily="18" charset="0"/>
                <a:cs typeface="Times New Roman" pitchFamily="18" charset="0"/>
              </a:rPr>
              <a:t>Қажетті сөздер</a:t>
            </a:r>
            <a:r>
              <a:rPr lang="kk-KZ" sz="2800" dirty="0" smtClean="0">
                <a:latin typeface="Times New Roman" pitchFamily="18" charset="0"/>
                <a:cs typeface="Times New Roman" pitchFamily="18" charset="0"/>
              </a:rPr>
              <a:t>:Ұяда, ар-ұят,мінез,тұрпайы</a:t>
            </a:r>
          </a:p>
          <a:p>
            <a:r>
              <a:rPr lang="kk-KZ" sz="2800" dirty="0" smtClean="0">
                <a:latin typeface="Times New Roman" pitchFamily="18" charset="0"/>
                <a:cs typeface="Times New Roman" pitchFamily="18" charset="0"/>
              </a:rPr>
              <a:t>1. Адамды екі нәрсе қартайтпайды:</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Бірі — жақсы ......,</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Екіншісі — жақсы сөз.</a:t>
            </a:r>
          </a:p>
          <a:p>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2. Әдептілік ,.......-</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Адамдықтың белгісі,</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 мінез, тағы, жат -</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Надандықтың белгісі.</a:t>
            </a:r>
          </a:p>
          <a:p>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3. Балапан .... не көрсе,</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Ұшқанда соны алады.</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1"/>
            <a:ext cx="12044855"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kk-KZ" sz="2000" b="1" dirty="0" smtClean="0">
                <a:latin typeface="Times New Roman" pitchFamily="18" charset="0"/>
                <a:cs typeface="Times New Roman" pitchFamily="18" charset="0"/>
              </a:rPr>
              <a:t>     </a:t>
            </a:r>
            <a:r>
              <a:rPr lang="kk-KZ" sz="4000" b="1" dirty="0" smtClean="0">
                <a:latin typeface="Times New Roman" pitchFamily="18" charset="0"/>
                <a:cs typeface="Times New Roman" pitchFamily="18" charset="0"/>
              </a:rPr>
              <a:t>Өзіңді тексер!</a:t>
            </a:r>
          </a:p>
          <a:p>
            <a:r>
              <a:rPr lang="kk-KZ" sz="2400" dirty="0" smtClean="0">
                <a:latin typeface="Times New Roman" pitchFamily="18" charset="0"/>
                <a:cs typeface="Times New Roman" pitchFamily="18" charset="0"/>
              </a:rPr>
              <a:t>.         </a:t>
            </a:r>
          </a:p>
          <a:p>
            <a:r>
              <a:rPr lang="kk-KZ" sz="2400" dirty="0" smtClean="0">
                <a:latin typeface="Times New Roman" pitchFamily="18" charset="0"/>
                <a:cs typeface="Times New Roman" pitchFamily="18" charset="0"/>
              </a:rPr>
              <a:t>             </a:t>
            </a:r>
            <a:r>
              <a:rPr lang="kk-KZ" sz="2800" b="1" dirty="0" smtClean="0">
                <a:latin typeface="Times New Roman" pitchFamily="18" charset="0"/>
                <a:cs typeface="Times New Roman" pitchFamily="18" charset="0"/>
              </a:rPr>
              <a:t>Қажетті сөздер</a:t>
            </a:r>
            <a:r>
              <a:rPr lang="kk-KZ" sz="2800" dirty="0" smtClean="0">
                <a:latin typeface="Times New Roman" pitchFamily="18" charset="0"/>
                <a:cs typeface="Times New Roman" pitchFamily="18" charset="0"/>
              </a:rPr>
              <a:t>:Ұяда, ар-ұят,мінез,тұрпайы</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  1. Адамды екі нәрсе қартайтпайды:</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Бірі — жақсы мінез,</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Екіншісі — жақсы сөз.</a:t>
            </a:r>
          </a:p>
          <a:p>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2. Әдептілік ,ар-ұят-</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Адамдықтың белгісі.</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Тұрпайы мінез, тағы, жат -</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Надандықтың белгісі.</a:t>
            </a:r>
          </a:p>
          <a:p>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3. Балапан ұяда не көрсе,</a:t>
            </a:r>
            <a:br>
              <a:rPr lang="kk-KZ" sz="2800" dirty="0" smtClean="0">
                <a:latin typeface="Times New Roman" pitchFamily="18" charset="0"/>
                <a:cs typeface="Times New Roman" pitchFamily="18" charset="0"/>
              </a:rPr>
            </a:br>
            <a:r>
              <a:rPr lang="kk-KZ" sz="2800" dirty="0" smtClean="0">
                <a:latin typeface="Times New Roman" pitchFamily="18" charset="0"/>
                <a:cs typeface="Times New Roman" pitchFamily="18" charset="0"/>
              </a:rPr>
              <a:t>Ұшқанда соны алады.</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1"/>
            <a:ext cx="11939752"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Қосымша тапсырма: </a:t>
            </a:r>
            <a:endParaRPr kumimoji="0" lang="kk-KZ"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lang="kk-KZ" sz="3200" dirty="0" smtClean="0">
              <a:latin typeface="Times New Roman" pitchFamily="18" charset="0"/>
              <a:ea typeface="Calibri"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"Өмірдің кілті" \Ел аузынан\ әңгімесін оқу </a:t>
            </a:r>
            <a:endParaRPr kumimoji="0" lang="kk-K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06044" y="2009422"/>
            <a:ext cx="5575787" cy="1754326"/>
          </a:xfrm>
          <a:prstGeom prst="rect">
            <a:avLst/>
          </a:prstGeom>
        </p:spPr>
        <p:txBody>
          <a:bodyPr wrap="square">
            <a:spAutoFit/>
          </a:bodyPr>
          <a:lstStyle/>
          <a:p>
            <a:pPr algn="ctr"/>
            <a:r>
              <a:rPr lang="kk-K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Назарларыңызға</a:t>
            </a:r>
            <a:r>
              <a:rPr lang="kk-KZ" sz="5400" dirty="0" smtClean="0">
                <a:ln w="1905">
                  <a:solidFill>
                    <a:schemeClr val="tx1"/>
                  </a:solidFill>
                </a:ln>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kk-K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рахмет!</a:t>
            </a:r>
            <a:endParaRPr lang="ru-RU"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val="366304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40265" y="146755"/>
            <a:ext cx="12090401"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Бүгінгі сабақта</a:t>
            </a:r>
            <a:endParaRPr kumimoji="0" lang="ru-RU" sz="3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Сенің білетінің:</a:t>
            </a:r>
            <a:endParaRPr kumimoji="0" lang="ru-RU" sz="3600" b="0" i="0" u="none" strike="noStrike" cap="none" normalizeH="0" baseline="0" dirty="0" smtClean="0">
              <a:ln>
                <a:noFill/>
              </a:ln>
              <a:solidFill>
                <a:schemeClr val="tx1"/>
              </a:solidFill>
              <a:effectLst/>
              <a:latin typeface="Times New Roman" pitchFamily="18" charset="0"/>
              <a:cs typeface="Times New Roman" pitchFamily="18" charset="0"/>
            </a:endParaRPr>
          </a:p>
          <a:p>
            <a:pPr>
              <a:buFont typeface="Arial" pitchFamily="34" charset="0"/>
              <a:buChar char="•"/>
            </a:pPr>
            <a:r>
              <a:rPr lang="kk-KZ" sz="3600" dirty="0" smtClean="0">
                <a:latin typeface="Times New Roman" pitchFamily="18" charset="0"/>
                <a:cs typeface="Times New Roman" pitchFamily="18" charset="0"/>
              </a:rPr>
              <a:t>Әр елдің бала тәрбиесі туралы танысасыздар.</a:t>
            </a:r>
            <a:endParaRPr lang="ru-RU" sz="3600" dirty="0" smtClean="0">
              <a:latin typeface="Times New Roman" pitchFamily="18" charset="0"/>
              <a:cs typeface="Times New Roman" pitchFamily="18" charset="0"/>
            </a:endParaRPr>
          </a:p>
          <a:p>
            <a:r>
              <a:rPr lang="kk-KZ" sz="3600" dirty="0" smtClean="0">
                <a:latin typeface="Times New Roman" pitchFamily="18" charset="0"/>
                <a:cs typeface="Times New Roman" pitchFamily="18" charset="0"/>
              </a:rPr>
              <a:t>Сенің меңгеретінің: </a:t>
            </a:r>
            <a:endParaRPr lang="ru-RU" sz="3600" dirty="0" smtClean="0">
              <a:latin typeface="Times New Roman" pitchFamily="18" charset="0"/>
              <a:cs typeface="Times New Roman" pitchFamily="18" charset="0"/>
            </a:endParaRPr>
          </a:p>
          <a:p>
            <a:pPr lvl="0">
              <a:buFont typeface="Arial" pitchFamily="34" charset="0"/>
              <a:buChar char="•"/>
            </a:pPr>
            <a:r>
              <a:rPr lang="kk-KZ" sz="3600" dirty="0" smtClean="0">
                <a:latin typeface="Times New Roman" pitchFamily="18" charset="0"/>
                <a:cs typeface="Times New Roman" pitchFamily="18" charset="0"/>
              </a:rPr>
              <a:t>Әр елдің бала тәрбиесіне қатысты тұжырымдарын салыстыру.</a:t>
            </a:r>
            <a:endParaRPr lang="ru-RU" sz="3600" dirty="0" smtClean="0">
              <a:latin typeface="Times New Roman" pitchFamily="18" charset="0"/>
              <a:cs typeface="Times New Roman" pitchFamily="18" charset="0"/>
            </a:endParaRPr>
          </a:p>
          <a:p>
            <a:pPr lvl="0">
              <a:buFont typeface="Arial" pitchFamily="34" charset="0"/>
              <a:buChar char="•"/>
            </a:pPr>
            <a:r>
              <a:rPr lang="kk-KZ" sz="3600" dirty="0" smtClean="0">
                <a:latin typeface="Times New Roman" pitchFamily="18" charset="0"/>
                <a:cs typeface="Times New Roman" pitchFamily="18" charset="0"/>
              </a:rPr>
              <a:t>Абай тұжырымына  қатысты өз дәлеліңізді жазу.</a:t>
            </a:r>
            <a:endParaRPr lang="ru-RU" sz="3600" dirty="0" smtClean="0">
              <a:latin typeface="Times New Roman" pitchFamily="18" charset="0"/>
              <a:cs typeface="Times New Roman" pitchFamily="18" charset="0"/>
            </a:endParaRPr>
          </a:p>
          <a:p>
            <a:pPr>
              <a:buFont typeface="Arial" pitchFamily="34" charset="0"/>
              <a:buChar char="•"/>
            </a:pPr>
            <a:r>
              <a:rPr lang="kk-KZ" sz="3600" dirty="0" smtClean="0">
                <a:latin typeface="Times New Roman" pitchFamily="18" charset="0"/>
                <a:cs typeface="Times New Roman" pitchFamily="18" charset="0"/>
              </a:rPr>
              <a:t>Өз ойыңызды жазу барысында жай сөйлемдердің құрылымын</a:t>
            </a:r>
            <a:r>
              <a:rPr lang="en-US" sz="3600" dirty="0" smtClean="0">
                <a:latin typeface="Times New Roman" pitchFamily="18" charset="0"/>
                <a:cs typeface="Times New Roman" pitchFamily="18" charset="0"/>
              </a:rPr>
              <a:t> </a:t>
            </a:r>
            <a:r>
              <a:rPr lang="kk-KZ" sz="3600" dirty="0" smtClean="0">
                <a:latin typeface="Times New Roman" pitchFamily="18" charset="0"/>
                <a:cs typeface="Times New Roman" pitchFamily="18" charset="0"/>
              </a:rPr>
              <a:t>сақтау</a:t>
            </a:r>
            <a:endParaRPr kumimoji="0" lang="ru-RU"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6600" dirty="0">
                <a:solidFill>
                  <a:schemeClr val="tx1"/>
                </a:solidFill>
                <a:latin typeface="Times New Roman" panose="02020603050405020304" pitchFamily="18" charset="0"/>
                <a:cs typeface="Times New Roman" panose="02020603050405020304" pitchFamily="18" charset="0"/>
              </a:rPr>
              <a:t>Оқу мақсаттары:</a:t>
            </a:r>
            <a:endParaRPr lang="ru-RU" sz="6600" dirty="0">
              <a:solidFill>
                <a:schemeClr val="tx1"/>
              </a:solidFill>
            </a:endParaRPr>
          </a:p>
        </p:txBody>
      </p:sp>
      <p:sp>
        <p:nvSpPr>
          <p:cNvPr id="3" name="Объект 2"/>
          <p:cNvSpPr>
            <a:spLocks noGrp="1"/>
          </p:cNvSpPr>
          <p:nvPr>
            <p:ph idx="1"/>
          </p:nvPr>
        </p:nvSpPr>
        <p:spPr>
          <a:xfrm>
            <a:off x="619433" y="1845734"/>
            <a:ext cx="11238270" cy="4023360"/>
          </a:xfrm>
        </p:spPr>
        <p:txBody>
          <a:bodyPr>
            <a:normAutofit lnSpcReduction="10000"/>
          </a:bodyPr>
          <a:lstStyle/>
          <a:p>
            <a:r>
              <a:rPr lang="kk-KZ" sz="4000" dirty="0" smtClean="0">
                <a:solidFill>
                  <a:schemeClr val="tx1"/>
                </a:solidFill>
                <a:latin typeface="Times New Roman" pitchFamily="18" charset="0"/>
                <a:cs typeface="Times New Roman" pitchFamily="18" charset="0"/>
              </a:rPr>
              <a:t>8.3.4.1 Эссе құрылымы мен даму желісін сақтап, мәселе бойынша ұсынылған шешімнің артықшылығы мен кемшілік тұстарын салыстыру, өз ойын дәлелдеп жазу (аргументативті эссе) </a:t>
            </a:r>
            <a:endParaRPr lang="ru-RU" sz="4000" dirty="0" smtClean="0">
              <a:solidFill>
                <a:schemeClr val="tx1"/>
              </a:solidFill>
              <a:latin typeface="Times New Roman" pitchFamily="18" charset="0"/>
              <a:cs typeface="Times New Roman" pitchFamily="18" charset="0"/>
            </a:endParaRPr>
          </a:p>
          <a:p>
            <a:r>
              <a:rPr lang="kk-KZ" sz="4000" dirty="0" smtClean="0">
                <a:solidFill>
                  <a:schemeClr val="tx1"/>
                </a:solidFill>
                <a:latin typeface="Times New Roman" pitchFamily="18" charset="0"/>
                <a:cs typeface="Times New Roman" pitchFamily="18" charset="0"/>
              </a:rPr>
              <a:t>8.4.4.4 Жай сөйлемдерді  құрылымдық ерекшелігіне сай қолдану(толымды және толымсыз)</a:t>
            </a:r>
            <a:endParaRPr lang="ru-RU" sz="4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46085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6356" y="428978"/>
            <a:ext cx="10521244" cy="3416320"/>
          </a:xfrm>
          <a:prstGeom prst="rect">
            <a:avLst/>
          </a:prstGeom>
        </p:spPr>
        <p:txBody>
          <a:bodyPr wrap="square">
            <a:spAutoFit/>
          </a:bodyPr>
          <a:lstStyle/>
          <a:p>
            <a:pPr lvl="0"/>
            <a:r>
              <a:rPr lang="kk-KZ" sz="3600" b="1" dirty="0" smtClean="0">
                <a:latin typeface="Times New Roman" pitchFamily="18" charset="0"/>
                <a:cs typeface="Times New Roman" pitchFamily="18" charset="0"/>
              </a:rPr>
              <a:t>Бағалау критерийі:</a:t>
            </a:r>
          </a:p>
          <a:p>
            <a:pPr lvl="0">
              <a:buFont typeface="Arial" pitchFamily="34" charset="0"/>
              <a:buChar char="•"/>
            </a:pPr>
            <a:r>
              <a:rPr lang="kk-KZ" sz="3600" dirty="0" smtClean="0">
                <a:latin typeface="Times New Roman" pitchFamily="18" charset="0"/>
                <a:cs typeface="Times New Roman" pitchFamily="18" charset="0"/>
              </a:rPr>
              <a:t> Ұсынылған шешімнің артықшылығы мен кемшілігін салыстырып, ойын дәлелді жеткізеді.</a:t>
            </a:r>
            <a:endParaRPr lang="ru-RU" sz="3600" dirty="0" smtClean="0">
              <a:latin typeface="Times New Roman" pitchFamily="18" charset="0"/>
              <a:cs typeface="Times New Roman" pitchFamily="18" charset="0"/>
            </a:endParaRPr>
          </a:p>
          <a:p>
            <a:pPr lvl="0">
              <a:buFont typeface="Arial" pitchFamily="34" charset="0"/>
              <a:buChar char="•"/>
            </a:pPr>
            <a:r>
              <a:rPr lang="kk-KZ" sz="3600" dirty="0" smtClean="0">
                <a:latin typeface="Times New Roman" pitchFamily="18" charset="0"/>
                <a:cs typeface="Times New Roman" pitchFamily="18" charset="0"/>
              </a:rPr>
              <a:t>Эссе құрылымы мен даму желісін сақтап жазады.</a:t>
            </a:r>
            <a:endParaRPr lang="ru-RU" sz="3600" dirty="0" smtClean="0">
              <a:latin typeface="Times New Roman" pitchFamily="18" charset="0"/>
              <a:cs typeface="Times New Roman" pitchFamily="18" charset="0"/>
            </a:endParaRPr>
          </a:p>
          <a:p>
            <a:pPr>
              <a:buFont typeface="Arial" pitchFamily="34" charset="0"/>
              <a:buChar char="•"/>
            </a:pPr>
            <a:r>
              <a:rPr lang="kk-KZ" sz="3600" dirty="0" smtClean="0">
                <a:latin typeface="Times New Roman" pitchFamily="18" charset="0"/>
                <a:cs typeface="Times New Roman" pitchFamily="18" charset="0"/>
              </a:rPr>
              <a:t> Жай сөйлемдерді  құрылымдық ерекшелігіне қарай қолданады.</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0"/>
            <a:ext cx="12192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kk-KZ" sz="2400" b="1" dirty="0" smtClean="0">
                <a:latin typeface="Times New Roman" pitchFamily="18" charset="0"/>
                <a:cs typeface="Times New Roman" pitchFamily="18" charset="0"/>
              </a:rPr>
              <a:t>Бала тәрбиесі  жайлы  үзіндіні оқыңыз. Толымсыз сөйлемдерді теріп жазыңыз. </a:t>
            </a:r>
          </a:p>
          <a:p>
            <a:pPr lvl="0" defTabSz="914400" fontAlgn="base">
              <a:spcBef>
                <a:spcPct val="0"/>
              </a:spcBef>
              <a:spcAft>
                <a:spcPct val="0"/>
              </a:spcAft>
            </a:pPr>
            <a:r>
              <a:rPr lang="kk-KZ" sz="2400" b="1" dirty="0" smtClean="0">
                <a:latin typeface="Times New Roman" pitchFamily="18" charset="0"/>
                <a:cs typeface="Times New Roman" pitchFamily="18" charset="0"/>
              </a:rPr>
              <a:t>1-мәтін</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9" name="Rectangle 3"/>
          <p:cNvSpPr>
            <a:spLocks noChangeArrowheads="1"/>
          </p:cNvSpPr>
          <p:nvPr/>
        </p:nvSpPr>
        <p:spPr bwMode="auto">
          <a:xfrm>
            <a:off x="0" y="745066"/>
            <a:ext cx="1219200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1600" dirty="0" smtClean="0">
                <a:latin typeface="Times New Roman" pitchFamily="18" charset="0"/>
                <a:cs typeface="Times New Roman" pitchFamily="18" charset="0"/>
              </a:rPr>
              <a:t>          Әр елде бала тәрбиелеудің, оның тентектігі, жағымсыз қылықтары үшін жазалаудың әртүрлі тәсілдері, жолдары бар.</a:t>
            </a:r>
            <a:endParaRPr lang="ru-RU" sz="1600" dirty="0" smtClean="0">
              <a:latin typeface="Times New Roman" pitchFamily="18" charset="0"/>
              <a:cs typeface="Times New Roman" pitchFamily="18" charset="0"/>
            </a:endParaRPr>
          </a:p>
          <a:p>
            <a:r>
              <a:rPr lang="kk-KZ" sz="1600" dirty="0" smtClean="0">
                <a:latin typeface="Times New Roman" pitchFamily="18" charset="0"/>
                <a:cs typeface="Times New Roman" pitchFamily="18" charset="0"/>
              </a:rPr>
              <a:t>Жапондар бала тәрбиесіне баса мән беретін ұлттың бірі. Олар «балаңды бес жасқа дейiн патшаңдай күт, он бес жасқа дейiн құлыңдай жұмса, ал он бестен кейiн досыңдай сырлас» деген тәрбие негізін берік ұстанады. Күншығыс елі мен қазақ халқының ұлттық тәрбиесіндегі бір ұқсастық – ол ер баланы - ел қорғаны, қыз баланы - келешек отбасы ұйытқысы болуға баулу. Қатаң қағидалар негiзiнде өскен жапон баласы он бес жастан кейiн тәртiптi, оң-солын таныған, жақсы мен жаманды айыра алатын толыққанды азамат саналады. «Патша» болып еркiн өскен бала 5-6 жасынан бастап, тастай темiр тәртiпке бағынатын «қиын» күндерге тап болады. Егер бұл тәртiпке бағынбаса, қатаң жазаланады. Жапон баласы үшiн ең үлкен жаза – жалғыз қалу. Отбасы мүшелерiнен бөлек бөлмеде жалғыз отырудан асқан азап болмайтынын сәби күнiнен санасына сiңiрген бала сол жазаға ұшырап қалмауға күш салады. Көпшiлiктен, қоғамнан тыс өмiр сүру түсiнiгi- жапондардың ортасында кешiрiлмес күнәмен тең.</a:t>
            </a:r>
            <a:endParaRPr lang="ru-RU" sz="1600" dirty="0" smtClean="0">
              <a:latin typeface="Times New Roman" pitchFamily="18" charset="0"/>
              <a:cs typeface="Times New Roman" pitchFamily="18" charset="0"/>
            </a:endParaRPr>
          </a:p>
          <a:p>
            <a:r>
              <a:rPr lang="kk-KZ" sz="1600" dirty="0" smtClean="0">
                <a:latin typeface="Times New Roman" pitchFamily="18" charset="0"/>
                <a:cs typeface="Times New Roman" pitchFamily="18" charset="0"/>
              </a:rPr>
              <a:t>     Біздің жыл санауымыздан бұрын қытайлық данагөйлерден қалған бір өсиет: «Бір жылдық ғұмырың қалса, дәнді дақыл себіңіз, он жылдық ғұмырың болса, жеміс ағаштарын отырғыз, ал егерде бір ғасырлық өмірің болса, онда оны бала мен жастарды тәрбиелеуге арна». Қытайлықтар балаларын кішкентайынан төзімді, сабырлы және қанағатшыл болуға тәрбиелейді.</a:t>
            </a:r>
            <a:endParaRPr lang="ru-RU" sz="1600" dirty="0" smtClean="0">
              <a:latin typeface="Times New Roman" pitchFamily="18" charset="0"/>
              <a:cs typeface="Times New Roman" pitchFamily="18" charset="0"/>
            </a:endParaRPr>
          </a:p>
          <a:p>
            <a:r>
              <a:rPr lang="kk-KZ" sz="1600" dirty="0" smtClean="0">
                <a:latin typeface="Times New Roman" pitchFamily="18" charset="0"/>
                <a:cs typeface="Times New Roman" pitchFamily="18" charset="0"/>
              </a:rPr>
              <a:t>         Швед отбасылары балаға сәби кезінен жеке тұлға ретінде қарап, еркін тәрбиелеуге тырысады. Балаларын ұрып-соғуға тыйым салынған. Тіпті оны қылмыс ретінде санайды. Сондықтан, әрбір шведтік бала әке-шешесі өзіне қол жұмсаса, полицияға хабарлауға құқылы. Мұндай кезде ата-аналарға әкімшілік тарапынан жаза қолданылады.</a:t>
            </a:r>
            <a:endParaRPr lang="ru-RU" sz="1600" dirty="0" smtClean="0">
              <a:latin typeface="Times New Roman" pitchFamily="18" charset="0"/>
              <a:cs typeface="Times New Roman" pitchFamily="18" charset="0"/>
            </a:endParaRPr>
          </a:p>
          <a:p>
            <a:r>
              <a:rPr lang="kk-KZ" sz="1600" dirty="0" smtClean="0">
                <a:latin typeface="Times New Roman" pitchFamily="18" charset="0"/>
                <a:cs typeface="Times New Roman" pitchFamily="18" charset="0"/>
              </a:rPr>
              <a:t>          АҚШ-та бала тәрбиесі «әрбір бала өз бетінше өмір сүріп үйрене алу керек» деген ұстанымға негізделген. Көбіне ата-аналар балаларының талап-тілегін бірінші орынға қояды. Жылдам орындауға тырысады. Ал бұзықтық жасаған балаларын екі түрлі тәсіл арқылы жазалайды. Біріншісі – ойыншықтарын алып қойып, теледидар көруден шектеу, екіншісі – орындыққа отырып өзінің қате жасаған іс-әрекеті жайында ойлану. Отбасында баланы ұру қатаң түрде заңмен қудаланады</a:t>
            </a: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157655"/>
            <a:ext cx="12192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2-мәтін  </a:t>
            </a:r>
            <a:r>
              <a:rPr kumimoji="0" lang="kk-KZ"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Еврейлердің отбасында бала тәрбиесі қатаң бақылауда болады.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Тәрбие беруде</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өзіндік ұстанымдары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да бар.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Мәселен, баланың әлжуаз, көп шағым айтуына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жол</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бермейді</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Баланың көзінше ақша туралы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сөйлеуге </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де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болмайды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Себебі</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бала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танымында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маңызды дүние ақша қалыптасып</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адамдық қасиеттерден алшақтай түседі деп</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топшылайды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Еврей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отбасында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жұбайлар бір-біріне</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ерекше</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құрметпен қарайды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Ата-ана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арасында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сыйлы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қатынас болса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бала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өзін батыл</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сезінеді</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екен</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Олар</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баланы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үнемі мақтап жүреді.</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Кез</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келген</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жетістігін</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барлық туыстарына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достарына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хабарлайды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Үндістер балаларын қатаң ұстайды. Оларда ата-ана мен бала арасындағы достық қарым-қатынасты өте сирек кездестіресіз. Балалар кішкентай кезінен бастап ата-анасының таңдауына, қалауына мойынсұнып өседі. Сондықтан ержеткенде немесе бойжеткенде әке-шешесі кімді қалайды, сол адаммен бас қосады.</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Испанияда баланы ешуақытта қараусыз қалдырмайды. Үйде жалғыз тастамайды. 12 жасқа дейін баланы мектепке ертіп апарып, ертіп алып қайтады. Баланың танымы кең болып, мансап жолында ірі жетістіктерге жету жолдарын кішкентайынан құлағына құйып өсіреді. Балаларын өзгелермен салыстыра қарамайды және отбасын, ұлттық құндылықтар мен үлкендерді сыйлауға баулиды</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Қазақ даналығы: «Балаңды бес жасқа дейін патшаңдай сыйла, он бес жасқа дейін құлыңдай жұмса, он бес жастан кейін досыңдай сыйла»дегенді</a:t>
            </a:r>
            <a:r>
              <a:rPr kumimoji="0" lang="kk-KZ" sz="16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ұстанады.</a:t>
            </a:r>
            <a:r>
              <a:rPr kumimoji="0" lang="kk-KZ" sz="1600" b="0" i="0" u="none" strike="noStrike" cap="none" normalizeH="0" baseline="0" dirty="0" smtClean="0">
                <a:ln>
                  <a:noFill/>
                </a:ln>
                <a:solidFill>
                  <a:srgbClr val="333333"/>
                </a:solidFill>
                <a:effectLst/>
                <a:latin typeface="Times New Roman" pitchFamily="18" charset="0"/>
                <a:ea typeface="Times New Roman" pitchFamily="18" charset="0"/>
                <a:cs typeface="Times New Roman" pitchFamily="18" charset="0"/>
              </a:rPr>
              <a:t> Ер баланың тәрбиесін әкесі не үлкен ағалары жауапкершілікке алса, қыз баланың әдепті, иманды, ибалы болып өсуін анасы мен әжесі немесе әпкелері қадағалаған. Оның іс тігіп, тағам дайындай білуін, ұқыпты болуын әрдайым санасына құйып, үйретіп отырған. Ер баланың келешекте нағыз ер азамат болуы, елін қорғап, адал қызмет етуі үшін әкесі жанын салып үйретуге тырысқан. Ат құлағында ойнайтын, қамшы өрудің шебері болатындай етіп тәрбиелеген. Ылғи ұл-қызының санасына кішіпейіл, қанағатшыл, қамқор, ізетті бол деп жалықпай айта берген. Үлкеннің алдынан кесіп өтпеуді ұқтырған.   «Не ексең, соны орасың» дегендей, отбасы, ошақ қасында сәби қандай тәрбие көрсе, оның алдағы өмірі сондай болады...</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smtClean="0">
                <a:ln>
                  <a:noFill/>
                </a:ln>
                <a:solidFill>
                  <a:srgbClr val="000000"/>
                </a:solidFill>
                <a:effectLst/>
                <a:latin typeface="Times New Roman" pitchFamily="18" charset="0"/>
                <a:ea typeface="Times New Roman" pitchFamily="18" charset="0"/>
                <a:cs typeface="Times New Roman" pitchFamily="18" charset="0"/>
              </a:rPr>
              <a:t>    Орыс педагогы</a:t>
            </a:r>
            <a:r>
              <a:rPr kumimoji="0" lang="kk-KZ" sz="1600" b="0" i="0" u="none" strike="noStrike" cap="none" normalizeH="0" smtClean="0">
                <a:ln>
                  <a:noFill/>
                </a:ln>
                <a:solidFill>
                  <a:srgbClr val="000000"/>
                </a:solidFill>
                <a:effectLst/>
                <a:latin typeface="Times New Roman" pitchFamily="18" charset="0"/>
                <a:ea typeface="Times New Roman" pitchFamily="18" charset="0"/>
                <a:cs typeface="Times New Roman" pitchFamily="18" charset="0"/>
              </a:rPr>
              <a:t> </a:t>
            </a:r>
            <a:r>
              <a:rPr kumimoji="0" lang="kk-KZ" sz="1600" b="0" i="0" u="none" strike="noStrike" cap="none" normalizeH="0" baseline="0" smtClean="0">
                <a:ln>
                  <a:noFill/>
                </a:ln>
                <a:solidFill>
                  <a:srgbClr val="000000"/>
                </a:solidFill>
                <a:effectLst/>
                <a:latin typeface="Times New Roman" pitchFamily="18" charset="0"/>
                <a:ea typeface="Times New Roman" pitchFamily="18" charset="0"/>
                <a:cs typeface="Times New Roman" pitchFamily="18" charset="0"/>
              </a:rPr>
              <a:t>А.С.Макаренконың </a:t>
            </a:r>
            <a:r>
              <a:rPr kumimoji="0" lang="kk-KZ"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пайымдауынша</a:t>
            </a:r>
            <a:r>
              <a:rPr kumimoji="0" lang="kk-KZ" sz="1600" b="0" i="0" u="none" strike="noStrike" cap="none" normalizeH="0" baseline="0" smtClean="0">
                <a:ln>
                  <a:noFill/>
                </a:ln>
                <a:solidFill>
                  <a:srgbClr val="000000"/>
                </a:solidFill>
                <a:effectLst/>
                <a:latin typeface="Times New Roman" pitchFamily="18" charset="0"/>
                <a:ea typeface="Times New Roman" pitchFamily="18" charset="0"/>
                <a:cs typeface="Times New Roman" pitchFamily="18" charset="0"/>
              </a:rPr>
              <a:t>: Ол </a:t>
            </a:r>
            <a:r>
              <a:rPr kumimoji="0" lang="kk-KZ"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халық алдында бала тәрбиесі туралы лекция оқып тұрғанында үш жасар баласы бар бір келіншек оған:</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Антон Семенович,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айтыңызшы, баланы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қай жастан</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бастан</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тәрбиелеу қажет?</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деп</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сұрақ қояды.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Танымал</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педагог:</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Балаңыз неше</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жаста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дейді</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Үш жаста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Осы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сөзді естігенінде</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А.С.Макаренко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былай</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дейді</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Балаңыз үш жаста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болса</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Сіз</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шындығында бұл баланы</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тәрбиелеуде үш жыл</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кейін</a:t>
            </a:r>
            <a:r>
              <a:rPr kumimoji="0" lang="ru-RU"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6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қалып қойдыңыз...</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557049"/>
            <a:ext cx="12192000" cy="452431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3600" b="1" dirty="0" smtClean="0">
                <a:latin typeface="Times New Roman" pitchFamily="18" charset="0"/>
                <a:cs typeface="Times New Roman" pitchFamily="18" charset="0"/>
              </a:rPr>
              <a:t>1-тапсырма .Толымсыз сөйлемдер</a:t>
            </a:r>
            <a:endParaRPr lang="ru-RU" sz="3600" dirty="0" smtClean="0">
              <a:latin typeface="Times New Roman" pitchFamily="18" charset="0"/>
              <a:cs typeface="Times New Roman" pitchFamily="18" charset="0"/>
            </a:endParaRPr>
          </a:p>
          <a:p>
            <a:r>
              <a:rPr lang="kk-KZ" sz="3600" b="1" dirty="0" smtClean="0">
                <a:latin typeface="Times New Roman" pitchFamily="18" charset="0"/>
                <a:cs typeface="Times New Roman" pitchFamily="18" charset="0"/>
              </a:rPr>
              <a:t>1.______________________________________</a:t>
            </a:r>
            <a:endParaRPr lang="ru-RU" sz="3600" dirty="0" smtClean="0">
              <a:latin typeface="Times New Roman" pitchFamily="18" charset="0"/>
              <a:cs typeface="Times New Roman" pitchFamily="18" charset="0"/>
            </a:endParaRPr>
          </a:p>
          <a:p>
            <a:r>
              <a:rPr lang="kk-KZ" sz="3600" b="1" dirty="0" smtClean="0">
                <a:latin typeface="Times New Roman" pitchFamily="18" charset="0"/>
                <a:cs typeface="Times New Roman" pitchFamily="18" charset="0"/>
              </a:rPr>
              <a:t>2.______________________________________</a:t>
            </a:r>
            <a:endParaRPr kumimoji="0" lang="kk-KZ" sz="3600" b="0" i="0" u="none" strike="noStrike" cap="none" normalizeH="0" baseline="0" dirty="0" smtClean="0">
              <a:ln>
                <a:noFill/>
              </a:ln>
              <a:effectLst/>
              <a:latin typeface="Times New Roman" pitchFamily="18" charset="0"/>
              <a:ea typeface="Calibri" pitchFamily="34" charset="0"/>
              <a:cs typeface="Times New Roman" pitchFamily="18" charset="0"/>
            </a:endParaRPr>
          </a:p>
          <a:p>
            <a:endParaRPr lang="kk-KZ" sz="3600" b="1" dirty="0" smtClean="0">
              <a:latin typeface="Times New Roman" pitchFamily="18" charset="0"/>
              <a:cs typeface="Times New Roman" pitchFamily="18" charset="0"/>
            </a:endParaRPr>
          </a:p>
          <a:p>
            <a:r>
              <a:rPr lang="kk-KZ" sz="3600" b="1" dirty="0" smtClean="0">
                <a:latin typeface="Times New Roman" pitchFamily="18" charset="0"/>
                <a:cs typeface="Times New Roman" pitchFamily="18" charset="0"/>
              </a:rPr>
              <a:t>Дескриптор</a:t>
            </a:r>
          </a:p>
          <a:p>
            <a:r>
              <a:rPr lang="kk-KZ" sz="3600" dirty="0" smtClean="0">
                <a:latin typeface="Times New Roman" pitchFamily="18" charset="0"/>
                <a:cs typeface="Times New Roman" pitchFamily="18" charset="0"/>
              </a:rPr>
              <a:t>Білім алушы 1.Мәтін мазмұнын түсінеді.</a:t>
            </a:r>
          </a:p>
          <a:p>
            <a:r>
              <a:rPr lang="kk-KZ" sz="3600" dirty="0" smtClean="0">
                <a:latin typeface="Times New Roman" pitchFamily="18" charset="0"/>
                <a:cs typeface="Times New Roman" pitchFamily="18" charset="0"/>
              </a:rPr>
              <a:t>                       2.Толымсыз сөйлемдерді табады.</a:t>
            </a:r>
          </a:p>
          <a:p>
            <a:r>
              <a:rPr lang="kk-KZ" sz="3600" dirty="0" smtClean="0">
                <a:latin typeface="Times New Roman" pitchFamily="18" charset="0"/>
                <a:cs typeface="Times New Roman" pitchFamily="18" charset="0"/>
              </a:rPr>
              <a:t>                       3.Ережесін біледі.</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384331" y="168166"/>
            <a:ext cx="4056993" cy="1156138"/>
          </a:xfrm>
        </p:spPr>
        <p:txBody>
          <a:bodyPr>
            <a:normAutofit/>
          </a:bodyPr>
          <a:lstStyle/>
          <a:p>
            <a:r>
              <a:rPr lang="kk-KZ" sz="4400" b="1" dirty="0" smtClean="0">
                <a:latin typeface="Times New Roman" pitchFamily="18" charset="0"/>
                <a:cs typeface="Times New Roman" pitchFamily="18" charset="0"/>
              </a:rPr>
              <a:t>Өзіңді тексер!</a:t>
            </a:r>
            <a:endParaRPr lang="ru-RU" sz="4400" dirty="0"/>
          </a:p>
        </p:txBody>
      </p:sp>
      <p:sp>
        <p:nvSpPr>
          <p:cNvPr id="3" name="Подзаголовок 2"/>
          <p:cNvSpPr>
            <a:spLocks noGrp="1"/>
          </p:cNvSpPr>
          <p:nvPr>
            <p:ph type="subTitle" idx="1"/>
          </p:nvPr>
        </p:nvSpPr>
        <p:spPr>
          <a:xfrm rot="10800000" flipV="1">
            <a:off x="1250730" y="2039006"/>
            <a:ext cx="10047890" cy="3678621"/>
          </a:xfrm>
          <a:solidFill>
            <a:schemeClr val="bg1"/>
          </a:solidFill>
        </p:spPr>
        <p:txBody>
          <a:bodyPr>
            <a:noAutofit/>
          </a:bodyPr>
          <a:lstStyle/>
          <a:p>
            <a:r>
              <a:rPr lang="kk-KZ" sz="2800" dirty="0" smtClean="0">
                <a:solidFill>
                  <a:schemeClr val="tx1"/>
                </a:solidFill>
                <a:latin typeface="Times New Roman" pitchFamily="18" charset="0"/>
                <a:cs typeface="Times New Roman" pitchFamily="18" charset="0"/>
              </a:rPr>
              <a:t>1</a:t>
            </a:r>
            <a:r>
              <a:rPr lang="kk-KZ" sz="2800" cap="none" dirty="0" smtClean="0">
                <a:solidFill>
                  <a:schemeClr val="tx1"/>
                </a:solidFill>
                <a:latin typeface="Times New Roman" pitchFamily="18" charset="0"/>
                <a:cs typeface="Times New Roman" pitchFamily="18" charset="0"/>
              </a:rPr>
              <a:t>.-Балаңыз неше жаста? \Сіздің\</a:t>
            </a:r>
            <a:r>
              <a:rPr lang="ru-RU" sz="2800" cap="none" dirty="0" smtClean="0">
                <a:solidFill>
                  <a:schemeClr val="tx1"/>
                </a:solidFill>
                <a:latin typeface="Times New Roman" pitchFamily="18" charset="0"/>
                <a:cs typeface="Times New Roman" pitchFamily="18" charset="0"/>
              </a:rPr>
              <a:t/>
            </a:r>
            <a:br>
              <a:rPr lang="ru-RU" sz="2800" cap="none" dirty="0" smtClean="0">
                <a:solidFill>
                  <a:schemeClr val="tx1"/>
                </a:solidFill>
                <a:latin typeface="Times New Roman" pitchFamily="18" charset="0"/>
                <a:cs typeface="Times New Roman" pitchFamily="18" charset="0"/>
              </a:rPr>
            </a:br>
            <a:r>
              <a:rPr lang="kk-KZ" sz="2800" cap="none" dirty="0" smtClean="0">
                <a:solidFill>
                  <a:schemeClr val="tx1"/>
                </a:solidFill>
                <a:latin typeface="Times New Roman" pitchFamily="18" charset="0"/>
                <a:cs typeface="Times New Roman" pitchFamily="18" charset="0"/>
              </a:rPr>
              <a:t>2.-Үш жаста.\Менің балам үш жаста\</a:t>
            </a:r>
            <a:br>
              <a:rPr lang="kk-KZ" sz="2800" cap="none" dirty="0" smtClean="0">
                <a:solidFill>
                  <a:schemeClr val="tx1"/>
                </a:solidFill>
                <a:latin typeface="Times New Roman" pitchFamily="18" charset="0"/>
                <a:cs typeface="Times New Roman" pitchFamily="18" charset="0"/>
              </a:rPr>
            </a:br>
            <a:r>
              <a:rPr lang="kk-KZ" sz="2800" cap="none" dirty="0" smtClean="0">
                <a:solidFill>
                  <a:schemeClr val="tx1"/>
                </a:solidFill>
                <a:latin typeface="Times New Roman" pitchFamily="18" charset="0"/>
                <a:cs typeface="Times New Roman" pitchFamily="18" charset="0"/>
              </a:rPr>
              <a:t>3.Ойға қажетті мүшелердің бәрі қатысқан сөйлем толымды сөйлем деп аталады.</a:t>
            </a:r>
          </a:p>
          <a:p>
            <a:r>
              <a:rPr lang="kk-KZ" sz="2800" cap="none" dirty="0" smtClean="0">
                <a:solidFill>
                  <a:schemeClr val="tx1"/>
                </a:solidFill>
                <a:latin typeface="Times New Roman" pitchFamily="18" charset="0"/>
                <a:cs typeface="Times New Roman" pitchFamily="18" charset="0"/>
              </a:rPr>
              <a:t>Айтылуға қатысты мүшелерінің бірі түсіп қалған сөйлем толымсыз сөйлем деп аталады</a:t>
            </a:r>
            <a:r>
              <a:rPr lang="kk-KZ" sz="2800" dirty="0" smtClean="0">
                <a:solidFill>
                  <a:schemeClr val="tx1"/>
                </a:solidFill>
                <a:latin typeface="Times New Roman" pitchFamily="18" charset="0"/>
                <a:cs typeface="Times New Roman" pitchFamily="18" charset="0"/>
              </a:rPr>
              <a:t>.</a:t>
            </a:r>
            <a:endParaRPr lang="ru-RU" sz="2800" dirty="0">
              <a:solidFill>
                <a:schemeClr val="tx1"/>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2271" y="-126124"/>
            <a:ext cx="11073701" cy="6169572"/>
          </a:xfrm>
        </p:spPr>
        <p:txBody>
          <a:bodyPr>
            <a:normAutofit/>
          </a:bodyPr>
          <a:lstStyle/>
          <a:p>
            <a:r>
              <a:rPr lang="kk-KZ" sz="3100" b="1" dirty="0" smtClean="0">
                <a:latin typeface="Times New Roman" pitchFamily="18" charset="0"/>
                <a:cs typeface="Times New Roman" pitchFamily="18" charset="0"/>
              </a:rPr>
              <a:t>2-тапсырма.</a:t>
            </a:r>
            <a:r>
              <a:rPr lang="kk-KZ" sz="3100" dirty="0" smtClean="0">
                <a:latin typeface="Times New Roman" pitchFamily="18" charset="0"/>
                <a:cs typeface="Times New Roman" pitchFamily="18" charset="0"/>
              </a:rPr>
              <a:t> Оқылған мәтіндерді негізге ала отырып,"Адамның адамшылығы ақыл, ғылым,жақсы ата,жақсы ана, жақсы ұстаздан болады" деген ұлы Абай тұжырымының мағынасын түсіндіріп,аргументативті эссе жазыңыз. Сөз саны-120. </a:t>
            </a:r>
            <a:br>
              <a:rPr lang="kk-KZ" sz="3100" dirty="0" smtClean="0">
                <a:latin typeface="Times New Roman" pitchFamily="18" charset="0"/>
                <a:cs typeface="Times New Roman" pitchFamily="18" charset="0"/>
              </a:rPr>
            </a:br>
            <a:r>
              <a:rPr lang="kk-KZ" dirty="0" smtClean="0">
                <a:latin typeface="Times New Roman" pitchFamily="18" charset="0"/>
                <a:cs typeface="Times New Roman" pitchFamily="18" charset="0"/>
              </a:rPr>
              <a:t/>
            </a:r>
            <a:br>
              <a:rPr lang="kk-KZ" dirty="0" smtClean="0">
                <a:latin typeface="Times New Roman" pitchFamily="18" charset="0"/>
                <a:cs typeface="Times New Roman" pitchFamily="18" charset="0"/>
              </a:rPr>
            </a:br>
            <a:r>
              <a:rPr lang="kk-KZ" sz="3100" b="1" dirty="0" smtClean="0">
                <a:latin typeface="Times New Roman" pitchFamily="18" charset="0"/>
                <a:cs typeface="Times New Roman" pitchFamily="18" charset="0"/>
              </a:rPr>
              <a:t>Дескриптор  </a:t>
            </a:r>
            <a:r>
              <a:rPr lang="kk-KZ" sz="3100" dirty="0" smtClean="0">
                <a:latin typeface="Times New Roman" pitchFamily="18" charset="0"/>
                <a:cs typeface="Times New Roman" pitchFamily="18" charset="0"/>
              </a:rPr>
              <a:t> </a:t>
            </a:r>
            <a:br>
              <a:rPr lang="kk-KZ" sz="3100" dirty="0" smtClean="0">
                <a:latin typeface="Times New Roman" pitchFamily="18" charset="0"/>
                <a:cs typeface="Times New Roman" pitchFamily="18" charset="0"/>
              </a:rPr>
            </a:br>
            <a:r>
              <a:rPr lang="kk-KZ" sz="3100" dirty="0" smtClean="0">
                <a:latin typeface="Times New Roman" pitchFamily="18" charset="0"/>
                <a:cs typeface="Times New Roman" pitchFamily="18" charset="0"/>
              </a:rPr>
              <a:t> Білім алушы </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kk-KZ" sz="3100" dirty="0" smtClean="0">
                <a:latin typeface="Times New Roman" pitchFamily="18" charset="0"/>
                <a:cs typeface="Times New Roman" pitchFamily="18" charset="0"/>
              </a:rPr>
              <a:t>- мәтін бойынша әр елдің бала тәрбиесінің артықшылығы мен кемшілігін салыстырады;</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kk-KZ" sz="3100" dirty="0" smtClean="0">
                <a:latin typeface="Times New Roman" pitchFamily="18" charset="0"/>
                <a:cs typeface="Times New Roman" pitchFamily="18" charset="0"/>
              </a:rPr>
              <a:t>- ойын дәлелді жеткізеді; </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kk-KZ" sz="3100" dirty="0" smtClean="0">
                <a:latin typeface="Times New Roman" pitchFamily="18" charset="0"/>
                <a:cs typeface="Times New Roman" pitchFamily="18" charset="0"/>
              </a:rPr>
              <a:t>- эссе құрылымын сақтайды; </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kk-KZ" sz="3100" dirty="0" smtClean="0">
                <a:latin typeface="Times New Roman" pitchFamily="18" charset="0"/>
                <a:cs typeface="Times New Roman" pitchFamily="18" charset="0"/>
              </a:rPr>
              <a:t>- жай сөйлемді құрылымдық ерекшелігіне сай қолданады; - эссенің даму желісін сақтайды.</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endParaRPr lang="ru-RU" sz="3100" dirty="0"/>
          </a:p>
        </p:txBody>
      </p:sp>
    </p:spTree>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792</TotalTime>
  <Words>1027</Words>
  <Application>Microsoft Office PowerPoint</Application>
  <PresentationFormat>Широкоэкранный</PresentationFormat>
  <Paragraphs>66</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Ретро</vt:lpstr>
      <vt:lpstr>Бөлім атауы: Жасөспірім және заң.Синтаксис. Сөйлемнің айтылу мақсатына қарай түрлері</vt:lpstr>
      <vt:lpstr>Презентация PowerPoint</vt:lpstr>
      <vt:lpstr>Оқу мақсаттары:</vt:lpstr>
      <vt:lpstr>Презентация PowerPoint</vt:lpstr>
      <vt:lpstr>Презентация PowerPoint</vt:lpstr>
      <vt:lpstr>Презентация PowerPoint</vt:lpstr>
      <vt:lpstr>Презентация PowerPoint</vt:lpstr>
      <vt:lpstr>Өзіңді тексер!</vt:lpstr>
      <vt:lpstr>2-тапсырма. Оқылған мәтіндерді негізге ала отырып,"Адамның адамшылығы ақыл, ғылым,жақсы ата,жақсы ана, жақсы ұстаздан болады" деген ұлы Абай тұжырымының мағынасын түсіндіріп,аргументативті эссе жазыңыз. Сөз саны-120.   Дескриптор     Білім алушы  - мәтін бойынша әр елдің бала тәрбиесінің артықшылығы мен кемшілігін салыстырады; - ойын дәлелді жеткізеді;  - эссе құрылымын сақтайды;  - жай сөйлемді құрылымдық ерекшелігіне сай қолданады; - эссенің даму желісін сақтайды. </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Әлемнің жаңа жеті кереметі</dc:title>
  <dc:creator>Raisa</dc:creator>
  <cp:lastModifiedBy>Huawei</cp:lastModifiedBy>
  <cp:revision>71</cp:revision>
  <dcterms:created xsi:type="dcterms:W3CDTF">2020-06-02T11:03:52Z</dcterms:created>
  <dcterms:modified xsi:type="dcterms:W3CDTF">2024-10-29T08:34:12Z</dcterms:modified>
</cp:coreProperties>
</file>