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theme/theme1.xml" ContentType="application/vnd.openxmlformats-officedocument.theme+xml"/>
  <Override PartName="/ppt/slideMasters/_rels/slideMaster1.xml.rels" ContentType="application/vnd.openxmlformats-package.relationships+xml"/>
  <Override PartName="/ppt/slideMasters/slideMaster1.xml" ContentType="application/vnd.openxmlformats-officedocument.presentationml.slideMaster+xml"/>
  <Override PartName="/ppt/_rels/presentation.xml.rels" ContentType="application/vnd.openxmlformats-package.relationships+xml"/>
  <Override PartName="/ppt/slideLayouts/_rels/slideLayout1.xml.rels" ContentType="application/vnd.openxmlformats-package.relationships+xml"/>
  <Override PartName="/ppt/slideLayouts/slideLayout1.xml" ContentType="application/vnd.openxmlformats-officedocument.presentationml.slideLayout+xml"/>
  <Override PartName="/ppt/media/image1.png" ContentType="image/png"/>
  <Override PartName="/ppt/media/image4.jpeg" ContentType="image/jpeg"/>
  <Override PartName="/ppt/media/image2.jpeg" ContentType="image/jpeg"/>
  <Override PartName="/ppt/media/image3.png" ContentType="image/png"/>
  <Override PartName="/ppt/media/image5.jpeg" ContentType="image/jpeg"/>
  <Override PartName="/ppt/media/image6.jpeg" ContentType="image/jpeg"/>
  <Override PartName="/ppt/media/image7.png" ContentType="image/png"/>
  <Override PartName="/ppt/media/image8.jpeg" ContentType="image/jpeg"/>
  <Override PartName="/ppt/slides/slide1.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_rels/slide14.xml.rels" ContentType="application/vnd.openxmlformats-package.relationships+xml"/>
  <Override PartName="/ppt/slides/_rels/slide13.xml.rels" ContentType="application/vnd.openxmlformats-package.relationships+xml"/>
  <Override PartName="/ppt/slides/_rels/slide9.xml.rels" ContentType="application/vnd.openxmlformats-package.relationships+xml"/>
  <Override PartName="/ppt/slides/_rels/slide12.xml.rels" ContentType="application/vnd.openxmlformats-package.relationships+xml"/>
  <Override PartName="/ppt/slides/_rels/slide8.xml.rels" ContentType="application/vnd.openxmlformats-package.relationships+xml"/>
  <Override PartName="/ppt/slides/_rels/slide11.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6.xml" ContentType="application/vnd.openxmlformats-officedocument.presentationml.slide+xml"/>
  <Override PartName="/ppt/slides/slide14.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2193588"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74E3B191-436F-4C80-91DB-A2D22DEE5E82}" type="slidenum">
              <a:t>&lt;#&gt;</a:t>
            </a:fld>
          </a:p>
        </p:txBody>
      </p:sp>
      <p:sp>
        <p:nvSpPr>
          <p:cNvPr id="4" name="PlaceHolder 3"/>
          <p:cNvSpPr>
            <a:spLocks noGrp="1"/>
          </p:cNvSpPr>
          <p:nvPr>
            <p:ph type="dt" idx="1"/>
          </p:nvPr>
        </p:nvSpPr>
        <p:spPr/>
        <p:txBody>
          <a:bodyPr/>
          <a:p>
            <a:r>
              <a:rPr lang="ru-RU"/>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838080" y="365040"/>
            <a:ext cx="10515600" cy="1325520"/>
          </a:xfrm>
          <a:prstGeom prst="rect">
            <a:avLst/>
          </a:prstGeom>
          <a:noFill/>
          <a:ln w="0">
            <a:noFill/>
          </a:ln>
        </p:spPr>
        <p:txBody>
          <a:bodyPr lIns="90000" rIns="90000" tIns="46800" bIns="46800" anchor="ctr">
            <a:noAutofit/>
          </a:bodyPr>
          <a:p>
            <a:pPr indent="0">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000000"/>
                </a:solidFill>
                <a:uFillTx/>
                <a:latin typeface="Calibri Light"/>
              </a:rPr>
              <a:t>Click to edit the title text format</a:t>
            </a:r>
            <a:endParaRPr b="0" lang="ru-RU" sz="4400" strike="noStrike" u="none">
              <a:solidFill>
                <a:srgbClr val="000000"/>
              </a:solidFill>
              <a:uFillTx/>
              <a:latin typeface="Calibri Light"/>
            </a:endParaRPr>
          </a:p>
        </p:txBody>
      </p:sp>
      <p:sp>
        <p:nvSpPr>
          <p:cNvPr id="1" name="PlaceHolder 2"/>
          <p:cNvSpPr>
            <a:spLocks noGrp="1"/>
          </p:cNvSpPr>
          <p:nvPr>
            <p:ph type="body"/>
          </p:nvPr>
        </p:nvSpPr>
        <p:spPr>
          <a:xfrm>
            <a:off x="838080" y="1825200"/>
            <a:ext cx="10515600" cy="4351320"/>
          </a:xfrm>
          <a:prstGeom prst="rect">
            <a:avLst/>
          </a:prstGeom>
          <a:noFill/>
          <a:ln w="0">
            <a:noFill/>
          </a:ln>
        </p:spPr>
        <p:txBody>
          <a:bodyPr lIns="90000" rIns="90000" tIns="46800" bIns="46800" anchor="t">
            <a:normAutofit/>
          </a:bodyPr>
          <a:p>
            <a:pPr marL="2286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Click to edit the outline text format</a:t>
            </a:r>
            <a:endParaRPr b="0" lang="ru-RU" sz="2800" strike="noStrike" u="none">
              <a:solidFill>
                <a:srgbClr val="000000"/>
              </a:solidFill>
              <a:uFillTx/>
              <a:latin typeface="Calibri"/>
            </a:endParaRPr>
          </a:p>
          <a:p>
            <a:pPr lvl="1" marL="6858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Second Outline Level</a:t>
            </a:r>
            <a:endParaRPr b="0" lang="ru-RU" sz="2800" strike="noStrike" u="none">
              <a:solidFill>
                <a:srgbClr val="000000"/>
              </a:solidFill>
              <a:uFillTx/>
              <a:latin typeface="Calibri"/>
            </a:endParaRPr>
          </a:p>
          <a:p>
            <a:pPr lvl="2" marL="11430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Third Outline Level</a:t>
            </a:r>
            <a:endParaRPr b="0" lang="ru-RU" sz="2800" strike="noStrike" u="none">
              <a:solidFill>
                <a:srgbClr val="000000"/>
              </a:solidFill>
              <a:uFillTx/>
              <a:latin typeface="Calibri"/>
            </a:endParaRPr>
          </a:p>
          <a:p>
            <a:pPr lvl="3" marL="16002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Fourth Outline Level</a:t>
            </a:r>
            <a:endParaRPr b="0" lang="ru-RU" sz="2800" strike="noStrike" u="none">
              <a:solidFill>
                <a:srgbClr val="000000"/>
              </a:solidFill>
              <a:uFillTx/>
              <a:latin typeface="Calibri"/>
            </a:endParaRPr>
          </a:p>
          <a:p>
            <a:pPr lvl="4"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Fifth Outline Level</a:t>
            </a:r>
            <a:endParaRPr b="0" lang="ru-RU" sz="2800" strike="noStrike" u="none">
              <a:solidFill>
                <a:srgbClr val="000000"/>
              </a:solidFill>
              <a:uFillTx/>
              <a:latin typeface="Calibri"/>
            </a:endParaRPr>
          </a:p>
          <a:p>
            <a:pPr lvl="5"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Sixth Outline Level</a:t>
            </a:r>
            <a:endParaRPr b="0" lang="ru-RU" sz="2800" strike="noStrike" u="none">
              <a:solidFill>
                <a:srgbClr val="000000"/>
              </a:solidFill>
              <a:uFillTx/>
              <a:latin typeface="Calibri"/>
            </a:endParaRPr>
          </a:p>
          <a:p>
            <a:pPr lvl="6"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Seventh Outline Level</a:t>
            </a:r>
            <a:endParaRPr b="0" lang="ru-RU" sz="2800" strike="noStrike" u="none">
              <a:solidFill>
                <a:srgbClr val="000000"/>
              </a:solidFill>
              <a:uFillTx/>
              <a:latin typeface="Calibri"/>
            </a:endParaRPr>
          </a:p>
        </p:txBody>
      </p:sp>
      <p:sp>
        <p:nvSpPr>
          <p:cNvPr id="2" name="PlaceHolder 3"/>
          <p:cNvSpPr>
            <a:spLocks noGrp="1"/>
          </p:cNvSpPr>
          <p:nvPr>
            <p:ph type="dt" idx="1"/>
          </p:nvPr>
        </p:nvSpPr>
        <p:spPr>
          <a:xfrm>
            <a:off x="838080" y="6356520"/>
            <a:ext cx="2743200" cy="365040"/>
          </a:xfrm>
          <a:prstGeom prst="rect">
            <a:avLst/>
          </a:prstGeom>
          <a:noFill/>
          <a:ln w="0">
            <a:noFill/>
          </a:ln>
        </p:spPr>
        <p:txBody>
          <a:bodyPr lIns="90000" rIns="90000" tIns="46800" bIns="46800" anchor="ctr">
            <a:noAutofit/>
          </a:bodyPr>
          <a:lstStyle>
            <a:lvl1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200" strike="noStrike" u="none">
                <a:solidFill>
                  <a:srgbClr val="898989"/>
                </a:solidFill>
                <a:uFillTx/>
                <a:latin typeface="Calibri"/>
              </a:rPr>
              <a:t>&lt;date/time&gt;</a:t>
            </a:r>
            <a:endParaRPr b="0" lang="ru-RU" sz="1200" strike="noStrike" u="none">
              <a:solidFill>
                <a:srgbClr val="000000"/>
              </a:solidFill>
              <a:uFillTx/>
              <a:latin typeface="Calibri"/>
            </a:endParaRPr>
          </a:p>
        </p:txBody>
      </p:sp>
      <p:sp>
        <p:nvSpPr>
          <p:cNvPr id="3" name="PlaceHolder 4"/>
          <p:cNvSpPr>
            <a:spLocks noGrp="1"/>
          </p:cNvSpPr>
          <p:nvPr>
            <p:ph type="ftr" idx="2"/>
          </p:nvPr>
        </p:nvSpPr>
        <p:spPr>
          <a:xfrm>
            <a:off x="4038480" y="6356520"/>
            <a:ext cx="411480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4" name="PlaceHolder 5"/>
          <p:cNvSpPr>
            <a:spLocks noGrp="1"/>
          </p:cNvSpPr>
          <p:nvPr>
            <p:ph type="sldNum" idx="3"/>
          </p:nvPr>
        </p:nvSpPr>
        <p:spPr>
          <a:xfrm>
            <a:off x="8610480" y="6356520"/>
            <a:ext cx="2743200" cy="365040"/>
          </a:xfrm>
          <a:prstGeom prst="rect">
            <a:avLst/>
          </a:prstGeom>
          <a:noFill/>
          <a:ln w="0">
            <a:noFill/>
          </a:ln>
        </p:spPr>
        <p:txBody>
          <a:bodyPr lIns="90000" rIns="90000" tIns="46800" bIns="46800" anchor="ctr">
            <a:noAutofit/>
          </a:bodyPr>
          <a:lstStyle>
            <a:lvl1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BA526089-1DF7-4F84-8E47-D96CD0E09246}" type="slidenum">
              <a:rPr b="0" lang="ru-RU" sz="1200" strike="noStrike" u="none">
                <a:solidFill>
                  <a:srgbClr val="898989"/>
                </a:solidFill>
                <a:uFillTx/>
                <a:latin typeface="Calibri"/>
              </a:rPr>
              <a:t>&lt;number&gt;</a:t>
            </a:fld>
            <a:endParaRPr b="0" lang="ru-RU" sz="1200" strike="noStrike" u="none">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8.jpeg"/><Relationship Id="rId3"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jpeg"/><Relationship Id="rId3" Type="http://schemas.openxmlformats.org/officeDocument/2006/relationships/image" Target="../media/image3.png"/><Relationship Id="rId4"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4.jpeg"/><Relationship Id="rId3"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5.jpeg"/><Relationship Id="rId3" Type="http://schemas.openxmlformats.org/officeDocument/2006/relationships/image" Target="../media/image6.jpeg"/><Relationship Id="rId4"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7.png"/><Relationship Id="rId3"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 name="Рисунок 48" descr=""/>
          <p:cNvPicPr/>
          <p:nvPr/>
        </p:nvPicPr>
        <p:blipFill>
          <a:blip r:embed="rId1"/>
          <a:stretch/>
        </p:blipFill>
        <p:spPr>
          <a:xfrm>
            <a:off x="652320" y="7978680"/>
            <a:ext cx="200160" cy="203400"/>
          </a:xfrm>
          <a:prstGeom prst="rect">
            <a:avLst/>
          </a:prstGeom>
          <a:ln w="0">
            <a:noFill/>
          </a:ln>
        </p:spPr>
      </p:pic>
      <p:sp>
        <p:nvSpPr>
          <p:cNvPr id="6" name="object 2"/>
          <p:cNvSpPr/>
          <p:nvPr/>
        </p:nvSpPr>
        <p:spPr>
          <a:xfrm>
            <a:off x="-17640" y="-58680"/>
            <a:ext cx="12188880" cy="977760"/>
          </a:xfrm>
          <a:custGeom>
            <a:avLst/>
            <a:gdLst>
              <a:gd name="textAreaLeft" fmla="*/ 0 w 12188880"/>
              <a:gd name="textAreaRight" fmla="*/ 12189240 w 121888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9" name="Google Shape;77;p1"/>
          <p:cNvCxnSpPr/>
          <p:nvPr/>
        </p:nvCxnSpPr>
        <p:spPr>
          <a:xfrm>
            <a:off x="212400" y="6621120"/>
            <a:ext cx="11729160" cy="26280"/>
          </a:xfrm>
          <a:prstGeom prst="straightConnector1">
            <a:avLst/>
          </a:prstGeom>
          <a:ln w="57240">
            <a:solidFill>
              <a:srgbClr val="33cccc"/>
            </a:solidFill>
            <a:miter/>
          </a:ln>
        </p:spPr>
      </p:cxnSp>
      <p:cxnSp>
        <p:nvCxnSpPr>
          <p:cNvPr id="10" name="Google Shape;78;p1"/>
          <p:cNvCxnSpPr/>
          <p:nvPr/>
        </p:nvCxnSpPr>
        <p:spPr>
          <a:xfrm>
            <a:off x="752400" y="5344920"/>
            <a:ext cx="10694160" cy="35640"/>
          </a:xfrm>
          <a:prstGeom prst="straightConnector1">
            <a:avLst/>
          </a:prstGeom>
          <a:ln w="57240">
            <a:solidFill>
              <a:srgbClr val="4472c4"/>
            </a:solidFill>
            <a:miter/>
          </a:ln>
        </p:spPr>
      </p:cxnSp>
      <p:sp>
        <p:nvSpPr>
          <p:cNvPr id="11" name="TextBox 25"/>
          <p:cNvSpPr/>
          <p:nvPr/>
        </p:nvSpPr>
        <p:spPr>
          <a:xfrm>
            <a:off x="1817640" y="3000240"/>
            <a:ext cx="9291600" cy="5511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000" strike="noStrike" u="none">
                <a:solidFill>
                  <a:srgbClr val="000000"/>
                </a:solidFill>
                <a:uFillTx/>
                <a:latin typeface="Times New Roman"/>
                <a:ea typeface="Times New Roman"/>
              </a:rPr>
              <a:t>Сабақтың тақырыбы: Биологиялық алуантүрлілік</a:t>
            </a:r>
            <a:endParaRPr b="0" lang="ru-RU" sz="3000" strike="noStrike" u="none">
              <a:solidFill>
                <a:srgbClr val="000000"/>
              </a:solidFill>
              <a:uFillTx/>
              <a:latin typeface="Calibri"/>
            </a:endParaRPr>
          </a:p>
        </p:txBody>
      </p:sp>
      <p:sp>
        <p:nvSpPr>
          <p:cNvPr id="12" name="TextBox 9"/>
          <p:cNvSpPr/>
          <p:nvPr/>
        </p:nvSpPr>
        <p:spPr>
          <a:xfrm>
            <a:off x="9961560" y="873000"/>
            <a:ext cx="2203200" cy="703800"/>
          </a:xfrm>
          <a:prstGeom prst="rect">
            <a:avLst/>
          </a:prstGeom>
          <a:noFill/>
          <a:ln w="0">
            <a:noFill/>
          </a:ln>
        </p:spPr>
        <p:style>
          <a:lnRef idx="0"/>
          <a:fillRef idx="0"/>
          <a:effectRef idx="0"/>
          <a:fontRef idx="minor"/>
        </p:style>
        <p:txBody>
          <a:bodyPr wrap="none"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0000"/>
                </a:solidFill>
                <a:uFillTx/>
                <a:latin typeface="Times New Roman"/>
                <a:ea typeface="Times New Roman"/>
              </a:rPr>
              <a:t>ҚАЗАҚ ТІЛІ</a:t>
            </a:r>
            <a:r>
              <a:rPr b="1" lang="en-US" sz="2000" strike="noStrike" u="none">
                <a:solidFill>
                  <a:srgbClr val="000000"/>
                </a:solidFill>
                <a:uFillTx/>
                <a:latin typeface="Times New Roman"/>
                <a:ea typeface="Times New Roman"/>
              </a:rPr>
              <a:t> </a:t>
            </a:r>
            <a:r>
              <a:rPr b="1" lang="kk-KZ" sz="2000" strike="noStrike" u="none">
                <a:solidFill>
                  <a:srgbClr val="000000"/>
                </a:solidFill>
                <a:uFillTx/>
                <a:latin typeface="Times New Roman"/>
                <a:ea typeface="Times New Roman"/>
              </a:rPr>
              <a:t>(Т1)</a:t>
            </a:r>
            <a:endParaRPr b="0" lang="ru-RU" sz="20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000000"/>
                </a:solidFill>
                <a:uFillTx/>
                <a:latin typeface="Times New Roman"/>
                <a:ea typeface="Times New Roman"/>
              </a:rPr>
              <a:t>8-СЫНЫП</a:t>
            </a:r>
            <a:endParaRPr b="0" lang="ru-RU" sz="2000" strike="noStrike" u="none">
              <a:solidFill>
                <a:srgbClr val="000000"/>
              </a:solidFill>
              <a:uFillTx/>
              <a:latin typeface="Calibri"/>
            </a:endParaRPr>
          </a:p>
        </p:txBody>
      </p:sp>
      <p:sp>
        <p:nvSpPr>
          <p:cNvPr id="13" name="TextBox 1"/>
          <p:cNvSpPr/>
          <p:nvPr/>
        </p:nvSpPr>
        <p:spPr>
          <a:xfrm>
            <a:off x="1234800" y="1563840"/>
            <a:ext cx="10214640" cy="100836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000" strike="noStrike" u="none">
                <a:solidFill>
                  <a:srgbClr val="000000"/>
                </a:solidFill>
                <a:uFillTx/>
                <a:latin typeface="Times New Roman"/>
                <a:ea typeface="Times New Roman"/>
              </a:rPr>
              <a:t>Бөлім тақырыбы: </a:t>
            </a:r>
            <a:r>
              <a:rPr b="0" lang="kk-KZ" sz="3000" strike="noStrike" u="none">
                <a:solidFill>
                  <a:srgbClr val="000000"/>
                </a:solidFill>
                <a:uFillTx/>
                <a:latin typeface="Times New Roman"/>
                <a:ea typeface="Times New Roman"/>
              </a:rPr>
              <a:t>Биоалуантүрлілік. </a:t>
            </a:r>
            <a:endParaRPr b="0" lang="ru-RU" sz="3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3000" strike="noStrike" u="none">
                <a:solidFill>
                  <a:srgbClr val="000000"/>
                </a:solidFill>
                <a:uFillTx/>
                <a:latin typeface="Times New Roman"/>
                <a:ea typeface="Times New Roman"/>
              </a:rPr>
              <a:t>Қызыл кітапқа енген жануарлар мен  өсімдіктер.Синтаксис </a:t>
            </a:r>
            <a:r>
              <a:rPr b="1" lang="kk-KZ" sz="3000" strike="noStrike" u="none">
                <a:solidFill>
                  <a:srgbClr val="000000"/>
                </a:solidFill>
                <a:uFillTx/>
                <a:latin typeface="Times New Roman"/>
                <a:ea typeface="Consolas"/>
              </a:rPr>
              <a:t>  </a:t>
            </a:r>
            <a:r>
              <a:rPr b="1" lang="kk-KZ" sz="3000" strike="noStrike" u="none">
                <a:solidFill>
                  <a:srgbClr val="000000"/>
                </a:solidFill>
                <a:uFillTx/>
                <a:latin typeface="Times New Roman"/>
                <a:ea typeface="Times New Roman"/>
              </a:rPr>
              <a:t> </a:t>
            </a:r>
            <a:endParaRPr b="0" lang="ru-RU" sz="3000" strike="noStrike" u="none">
              <a:solidFill>
                <a:srgbClr val="000000"/>
              </a:solidFill>
              <a:uFillTx/>
              <a:latin typeface="Calibri"/>
            </a:endParaRPr>
          </a:p>
        </p:txBody>
      </p:sp>
      <p:sp>
        <p:nvSpPr>
          <p:cNvPr id="14" name="TextBox 1"/>
          <p:cNvSpPr/>
          <p:nvPr/>
        </p:nvSpPr>
        <p:spPr>
          <a:xfrm>
            <a:off x="5998320" y="3470400"/>
            <a:ext cx="276120" cy="551160"/>
          </a:xfrm>
          <a:prstGeom prst="rect">
            <a:avLst/>
          </a:prstGeom>
          <a:noFill/>
          <a:ln w="0">
            <a:noFill/>
          </a:ln>
        </p:spPr>
        <p:style>
          <a:lnRef idx="0"/>
          <a:fillRef idx="0"/>
          <a:effectRef idx="0"/>
          <a:fontRef idx="minor"/>
        </p:style>
        <p:txBody>
          <a:bodyPr wrap="none"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000" strike="noStrike" u="none">
                <a:solidFill>
                  <a:srgbClr val="000000"/>
                </a:solidFill>
                <a:uFillTx/>
                <a:latin typeface="Times New Roman"/>
                <a:ea typeface="Times New Roman"/>
              </a:rPr>
              <a:t> </a:t>
            </a:r>
            <a:endParaRPr b="0" lang="ru-RU" sz="3000" strike="noStrike" u="none">
              <a:solidFill>
                <a:srgbClr val="000000"/>
              </a:solidFill>
              <a:uFillTx/>
              <a:latin typeface="Calibri"/>
            </a:endParaRPr>
          </a:p>
        </p:txBody>
      </p:sp>
    </p:spTree>
  </p:cSld>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78" name="Рисунок 48" descr=""/>
          <p:cNvPicPr/>
          <p:nvPr/>
        </p:nvPicPr>
        <p:blipFill>
          <a:blip r:embed="rId1"/>
          <a:stretch/>
        </p:blipFill>
        <p:spPr>
          <a:xfrm>
            <a:off x="652320" y="7978680"/>
            <a:ext cx="200160" cy="203400"/>
          </a:xfrm>
          <a:prstGeom prst="rect">
            <a:avLst/>
          </a:prstGeom>
          <a:ln w="0">
            <a:noFill/>
          </a:ln>
        </p:spPr>
      </p:pic>
      <p:sp>
        <p:nvSpPr>
          <p:cNvPr id="79" name="object 2"/>
          <p:cNvSpPr/>
          <p:nvPr/>
        </p:nvSpPr>
        <p:spPr>
          <a:xfrm>
            <a:off x="9360" y="14400"/>
            <a:ext cx="12190680" cy="977760"/>
          </a:xfrm>
          <a:prstGeom prst="pie">
            <a:avLst/>
          </a:prstGeom>
          <a:solidFill>
            <a:srgbClr val="2e77e2"/>
          </a:solidFill>
          <a:ln w="0">
            <a:noFill/>
          </a:ln>
        </p:spPr>
        <p:style>
          <a:lnRef idx="0"/>
          <a:fillRef idx="0"/>
          <a:effectRef idx="0"/>
          <a:fontRef idx="minor"/>
        </p:style>
        <p:txBody>
          <a:bodyPr lIns="0" rIns="0" tIns="0" bIns="0" anchor="t">
            <a:norm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0000"/>
                </a:solidFill>
                <a:uFillTx/>
                <a:latin typeface="Times New Roman"/>
                <a:ea typeface="Times New Roman"/>
              </a:rPr>
              <a:t>                                    </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0000"/>
                </a:solidFill>
                <a:uFillTx/>
                <a:latin typeface="Times New Roman"/>
                <a:ea typeface="Times New Roman"/>
              </a:rPr>
              <a:t>                                                                                                                                        </a:t>
            </a:r>
            <a:r>
              <a:rPr b="1" lang="ru-RU" sz="2400" strike="noStrike" u="none">
                <a:solidFill>
                  <a:srgbClr val="ff0000"/>
                </a:solidFill>
                <a:uFillTx/>
                <a:latin typeface="Times New Roman"/>
                <a:ea typeface="Times New Roman"/>
              </a:rPr>
              <a:t>2-т</a:t>
            </a:r>
            <a:r>
              <a:rPr b="1" lang="kk-KZ" sz="2400" strike="noStrike" u="none">
                <a:solidFill>
                  <a:srgbClr val="ff0000"/>
                </a:solidFill>
                <a:uFillTx/>
                <a:latin typeface="Times New Roman"/>
                <a:ea typeface="Times New Roman"/>
              </a:rPr>
              <a:t>апсырма</a:t>
            </a:r>
            <a:endParaRPr b="0" lang="ru-RU" sz="2400" strike="noStrike" u="none">
              <a:solidFill>
                <a:srgbClr val="000000"/>
              </a:solidFill>
              <a:uFillTx/>
              <a:latin typeface="Calibri"/>
            </a:endParaRPr>
          </a:p>
        </p:txBody>
      </p:sp>
      <p:sp>
        <p:nvSpPr>
          <p:cNvPr id="80"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81"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82" name="Google Shape;77;p1"/>
          <p:cNvCxnSpPr/>
          <p:nvPr/>
        </p:nvCxnSpPr>
        <p:spPr>
          <a:xfrm>
            <a:off x="212400" y="6621120"/>
            <a:ext cx="11729160" cy="26280"/>
          </a:xfrm>
          <a:prstGeom prst="straightConnector1">
            <a:avLst/>
          </a:prstGeom>
          <a:ln w="57240">
            <a:solidFill>
              <a:srgbClr val="33cccc"/>
            </a:solidFill>
            <a:miter/>
          </a:ln>
        </p:spPr>
      </p:cxnSp>
      <p:cxnSp>
        <p:nvCxnSpPr>
          <p:cNvPr id="83" name="Google Shape;78;p1"/>
          <p:cNvCxnSpPr/>
          <p:nvPr/>
        </p:nvCxnSpPr>
        <p:spPr>
          <a:xfrm>
            <a:off x="757080" y="6364080"/>
            <a:ext cx="10694160" cy="37080"/>
          </a:xfrm>
          <a:prstGeom prst="straightConnector1">
            <a:avLst/>
          </a:prstGeom>
          <a:ln w="38160">
            <a:solidFill>
              <a:srgbClr val="4472c4"/>
            </a:solidFill>
            <a:miter/>
          </a:ln>
        </p:spPr>
      </p:cxnSp>
      <p:sp>
        <p:nvSpPr>
          <p:cNvPr id="84" name="TextBox 8"/>
          <p:cNvSpPr/>
          <p:nvPr/>
        </p:nvSpPr>
        <p:spPr>
          <a:xfrm>
            <a:off x="103320" y="890640"/>
            <a:ext cx="42465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0000"/>
                </a:solidFill>
                <a:uFillTx/>
                <a:latin typeface="Times New Roman"/>
                <a:ea typeface="Times New Roman"/>
              </a:rPr>
              <a:t>Ықтимал жауап</a:t>
            </a:r>
            <a:endParaRPr b="0" lang="ru-RU" sz="2400" strike="noStrike" u="none">
              <a:solidFill>
                <a:srgbClr val="000000"/>
              </a:solidFill>
              <a:uFillTx/>
              <a:latin typeface="Calibri"/>
            </a:endParaRPr>
          </a:p>
        </p:txBody>
      </p:sp>
      <p:sp>
        <p:nvSpPr>
          <p:cNvPr id="85" name="Прямоугольник 2"/>
          <p:cNvSpPr/>
          <p:nvPr/>
        </p:nvSpPr>
        <p:spPr>
          <a:xfrm>
            <a:off x="212760" y="1671480"/>
            <a:ext cx="12182400" cy="4441320"/>
          </a:xfrm>
          <a:prstGeom prst="rect">
            <a:avLst/>
          </a:prstGeom>
          <a:noFill/>
          <a:ln w="0">
            <a:noFill/>
          </a:ln>
        </p:spPr>
        <p:style>
          <a:lnRef idx="0"/>
          <a:fillRef idx="0"/>
          <a:effectRef idx="0"/>
          <a:fontRef idx="minor"/>
        </p:style>
        <p:txBody>
          <a:bodyPr lIns="90000" rIns="90000" tIns="46800" bIns="46800" anchor="t">
            <a:spAutoFit/>
          </a:bodyPr>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Қазақстанда құстың 14 түрі, өсімдіктің 500 түрі,   Қызыл кітапқа енген 236 түрі кездеседі.     2004-2015жылдары елімізде Экологиялық қауіпсіздік туралы конвенция қабылданған.     Табиғи аумақтың көлемі 13,5миллион құрайды. Бұл еліміздегі барлық аумақтың 4,9 пайызын құрайды деген сөз. Ал</a:t>
            </a:r>
            <a:r>
              <a:rPr b="0" lang="kk-KZ" sz="2400" strike="noStrike" u="none">
                <a:solidFill>
                  <a:srgbClr val="000000"/>
                </a:solidFill>
                <a:uFillTx/>
                <a:latin typeface="Times New Roman"/>
                <a:ea typeface="Times New Roman"/>
              </a:rPr>
              <a:t> ә</a:t>
            </a:r>
            <a:r>
              <a:rPr b="0" lang="kk-KZ" sz="2400" strike="noStrike" u="none">
                <a:solidFill>
                  <a:srgbClr val="000000"/>
                </a:solidFill>
                <a:uFillTx/>
                <a:latin typeface="Times New Roman"/>
                <a:ea typeface="Calibri"/>
              </a:rPr>
              <a:t>лемдік стандарт </a:t>
            </a:r>
            <a:r>
              <a:rPr b="0" lang="kk-KZ" sz="2400" strike="noStrike" u="none">
                <a:solidFill>
                  <a:srgbClr val="000000"/>
                </a:solidFill>
                <a:uFillTx/>
                <a:latin typeface="Times New Roman"/>
                <a:ea typeface="Times New Roman"/>
              </a:rPr>
              <a:t>  10 пайызды құрайды. Табиғи аумақтың көлемін болашақта 17,5 миллион гектарға дейін ұлғайту көзделіп отыр. </a:t>
            </a:r>
            <a:endParaRPr b="0" lang="ru-RU" sz="24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Биологиялық алуантүрліліктің сақталуы ғаламдық мәселеге жатады.</a:t>
            </a:r>
            <a:endParaRPr b="0" lang="ru-RU" sz="24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endParaRPr b="0" lang="ru-RU" sz="24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Calibri"/>
              </a:rPr>
              <a:t> </a:t>
            </a:r>
            <a:endParaRPr b="0" lang="ru-RU" sz="2400" strike="noStrike" u="none">
              <a:solidFill>
                <a:srgbClr val="000000"/>
              </a:solidFill>
              <a:uFillTx/>
              <a:latin typeface="Calibri"/>
            </a:endParaRPr>
          </a:p>
        </p:txBody>
      </p:sp>
    </p:spTree>
  </p:cSld>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86" name="Рисунок 48" descr=""/>
          <p:cNvPicPr/>
          <p:nvPr/>
        </p:nvPicPr>
        <p:blipFill>
          <a:blip r:embed="rId1"/>
          <a:stretch/>
        </p:blipFill>
        <p:spPr>
          <a:xfrm>
            <a:off x="652320" y="7978680"/>
            <a:ext cx="200160" cy="203400"/>
          </a:xfrm>
          <a:prstGeom prst="rect">
            <a:avLst/>
          </a:prstGeom>
          <a:ln w="0">
            <a:noFill/>
          </a:ln>
        </p:spPr>
      </p:pic>
      <p:sp>
        <p:nvSpPr>
          <p:cNvPr id="87" name="object 2"/>
          <p:cNvSpPr/>
          <p:nvPr/>
        </p:nvSpPr>
        <p:spPr>
          <a:xfrm>
            <a:off x="1440" y="-12600"/>
            <a:ext cx="12190680" cy="726840"/>
          </a:xfrm>
          <a:custGeom>
            <a:avLst/>
            <a:gdLst>
              <a:gd name="textAreaLeft" fmla="*/ 0 w 12190680"/>
              <a:gd name="textAreaRight" fmla="*/ 12191040 w 12190680"/>
              <a:gd name="textAreaTop" fmla="*/ 0 h 726840"/>
              <a:gd name="textAreaBottom" fmla="*/ 727200 h 72684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88"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89"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sp>
        <p:nvSpPr>
          <p:cNvPr id="90" name="TextBox 8"/>
          <p:cNvSpPr/>
          <p:nvPr/>
        </p:nvSpPr>
        <p:spPr>
          <a:xfrm>
            <a:off x="76320" y="714240"/>
            <a:ext cx="11693520" cy="539100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200" strike="noStrike" u="none">
                <a:solidFill>
                  <a:srgbClr val="ff0000"/>
                </a:solidFill>
                <a:uFillTx/>
                <a:latin typeface="Times New Roman"/>
                <a:ea typeface="Times New Roman"/>
              </a:rPr>
              <a:t>3-тапсырма. Сөйлемдердегі </a:t>
            </a:r>
            <a:r>
              <a:rPr b="1" lang="kk-KZ" sz="2400" strike="noStrike" u="none">
                <a:solidFill>
                  <a:srgbClr val="ff0000"/>
                </a:solidFill>
                <a:uFillTx/>
                <a:latin typeface="Times New Roman"/>
                <a:ea typeface="Times New Roman"/>
              </a:rPr>
              <a:t>бастауыштарды тауып, қызметін анықта.</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Өтеген катерге кіргенде, алдымен Сүйегенді жайлы орынға орналастыру ойында болған. Бірақ катердің іші күткендегідей болмай шықты. Содан соң Сүйегенді аз уақыт болса да тыста таза ауада тұрсын, соңынан кірсе де кеш қалмайды деп ойлады. Ол ең соңынан келгенде, көңілі қалған Сүйеген ашудан </a:t>
            </a:r>
            <a:r>
              <a:rPr b="0" lang="kk-KZ" sz="2400" strike="noStrike" u="none">
                <a:solidFill>
                  <a:srgbClr val="000000"/>
                </a:solidFill>
                <a:uFillTx/>
                <a:latin typeface="Times New Roman"/>
                <a:ea typeface="Calibri"/>
              </a:rPr>
              <a:t>жарылардай еді...</a:t>
            </a:r>
            <a:endParaRPr b="0" lang="ru-RU" sz="2400" strike="noStrike" u="none">
              <a:solidFill>
                <a:srgbClr val="000000"/>
              </a:solidFill>
              <a:uFillTx/>
              <a:latin typeface="Calibri"/>
            </a:endParaRPr>
          </a:p>
          <a:p>
            <a:pPr algn="just">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gn="just">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Calibri"/>
              </a:rPr>
              <a:t>Дескрипторы</a:t>
            </a:r>
            <a:r>
              <a:rPr b="0" lang="kk-KZ" sz="2400" strike="noStrike" u="none">
                <a:solidFill>
                  <a:srgbClr val="000000"/>
                </a:solidFill>
                <a:uFillTx/>
                <a:latin typeface="Times New Roman"/>
                <a:ea typeface="Calibri"/>
              </a:rPr>
              <a:t>:</a:t>
            </a:r>
            <a:endParaRPr b="0" lang="ru-RU" sz="24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Calibri"/>
              </a:rPr>
              <a:t>Сөйлемнен бастауышты таба алады;</a:t>
            </a:r>
            <a:endParaRPr b="0" lang="ru-RU" sz="24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ff0000"/>
                </a:solidFill>
                <a:uFillTx/>
                <a:latin typeface="Times New Roman"/>
                <a:ea typeface="Calibri"/>
              </a:rPr>
              <a:t> </a:t>
            </a:r>
            <a:r>
              <a:rPr b="0" lang="kk-KZ" sz="2400" strike="noStrike" u="none">
                <a:solidFill>
                  <a:srgbClr val="000000"/>
                </a:solidFill>
                <a:uFillTx/>
                <a:latin typeface="Times New Roman"/>
                <a:ea typeface="Calibri"/>
              </a:rPr>
              <a:t>Бастауыштың сөйлемдегі қызметін анықтай біледі;</a:t>
            </a:r>
            <a:endParaRPr b="0" lang="ru-RU" sz="24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Tree>
  </p:cSld>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91" name="Рисунок 48" descr=""/>
          <p:cNvPicPr/>
          <p:nvPr/>
        </p:nvPicPr>
        <p:blipFill>
          <a:blip r:embed="rId1"/>
          <a:stretch/>
        </p:blipFill>
        <p:spPr>
          <a:xfrm>
            <a:off x="652320" y="7978680"/>
            <a:ext cx="200160" cy="203400"/>
          </a:xfrm>
          <a:prstGeom prst="rect">
            <a:avLst/>
          </a:prstGeom>
          <a:ln w="0">
            <a:noFill/>
          </a:ln>
        </p:spPr>
      </p:pic>
      <p:sp>
        <p:nvSpPr>
          <p:cNvPr id="92"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93"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94"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sp>
        <p:nvSpPr>
          <p:cNvPr id="95" name="TextBox 8"/>
          <p:cNvSpPr/>
          <p:nvPr/>
        </p:nvSpPr>
        <p:spPr>
          <a:xfrm>
            <a:off x="103320" y="954000"/>
            <a:ext cx="11693520" cy="4291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200" strike="noStrike" u="none">
                <a:solidFill>
                  <a:srgbClr val="000000"/>
                </a:solidFill>
                <a:uFillTx/>
                <a:latin typeface="Times New Roman"/>
                <a:ea typeface="Times New Roman"/>
              </a:rPr>
              <a:t> </a:t>
            </a:r>
            <a:endParaRPr b="0" lang="ru-RU" sz="2200" strike="noStrike" u="none">
              <a:solidFill>
                <a:srgbClr val="000000"/>
              </a:solidFill>
              <a:uFillTx/>
              <a:latin typeface="Calibri"/>
            </a:endParaRPr>
          </a:p>
        </p:txBody>
      </p:sp>
      <p:sp>
        <p:nvSpPr>
          <p:cNvPr id="96" name="Прямоугольник 1"/>
          <p:cNvSpPr/>
          <p:nvPr/>
        </p:nvSpPr>
        <p:spPr>
          <a:xfrm>
            <a:off x="233280" y="1020600"/>
            <a:ext cx="11958840" cy="50295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1" lang="kk-KZ" sz="2200" strike="noStrike" u="none">
                <a:solidFill>
                  <a:srgbClr val="ff0000"/>
                </a:solidFill>
                <a:uFillTx/>
                <a:latin typeface="Times New Roman"/>
                <a:ea typeface="Times New Roman"/>
              </a:rPr>
              <a:t>Өз жауабыңызбен салыстырыңыз.</a:t>
            </a:r>
            <a:endParaRPr b="0" lang="ru-RU" sz="2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sng">
                <a:solidFill>
                  <a:srgbClr val="000000"/>
                </a:solidFill>
                <a:uFillTx/>
                <a:latin typeface="Times New Roman"/>
                <a:ea typeface="Times New Roman"/>
              </a:rPr>
              <a:t>Өтеген</a:t>
            </a:r>
            <a:r>
              <a:rPr b="0" lang="kk-KZ" sz="2400" strike="noStrike" u="none">
                <a:solidFill>
                  <a:srgbClr val="000000"/>
                </a:solidFill>
                <a:uFillTx/>
                <a:latin typeface="Times New Roman"/>
                <a:ea typeface="Times New Roman"/>
              </a:rPr>
              <a:t> катерге кіргенде, алдымен Сүйегенді жайлы орынға орналастыру ойында болған. Бірақ катердің іші күткендегідей болмай шықты. Содан соң </a:t>
            </a:r>
            <a:r>
              <a:rPr b="0" lang="kk-KZ" sz="2400" strike="noStrike" u="sng">
                <a:solidFill>
                  <a:srgbClr val="000000"/>
                </a:solidFill>
                <a:uFillTx/>
                <a:latin typeface="Times New Roman"/>
                <a:ea typeface="Times New Roman"/>
              </a:rPr>
              <a:t>Сүйегенді</a:t>
            </a:r>
            <a:r>
              <a:rPr b="0" lang="kk-KZ" sz="2400" strike="noStrike" u="none">
                <a:solidFill>
                  <a:srgbClr val="000000"/>
                </a:solidFill>
                <a:uFillTx/>
                <a:latin typeface="Times New Roman"/>
                <a:ea typeface="Times New Roman"/>
              </a:rPr>
              <a:t> аз уақыт болса да тыста таза ауада тұрсын, соңынан кірсе де кеш қалмайды деп ойлады. </a:t>
            </a:r>
            <a:r>
              <a:rPr b="0" lang="kk-KZ" sz="2400" strike="noStrike" u="sng">
                <a:solidFill>
                  <a:srgbClr val="000000"/>
                </a:solidFill>
                <a:uFillTx/>
                <a:latin typeface="Times New Roman"/>
                <a:ea typeface="Times New Roman"/>
              </a:rPr>
              <a:t>Ол</a:t>
            </a:r>
            <a:r>
              <a:rPr b="0" lang="kk-KZ" sz="2400" strike="noStrike" u="none">
                <a:solidFill>
                  <a:srgbClr val="000000"/>
                </a:solidFill>
                <a:uFillTx/>
                <a:latin typeface="Times New Roman"/>
                <a:ea typeface="Times New Roman"/>
              </a:rPr>
              <a:t> ең соңынан келгенде, көңілі қалған </a:t>
            </a:r>
            <a:r>
              <a:rPr b="0" lang="kk-KZ" sz="2400" strike="noStrike" u="sng">
                <a:solidFill>
                  <a:srgbClr val="000000"/>
                </a:solidFill>
                <a:uFillTx/>
                <a:latin typeface="Times New Roman"/>
                <a:ea typeface="Times New Roman"/>
              </a:rPr>
              <a:t>Сүйеген</a:t>
            </a:r>
            <a:r>
              <a:rPr b="0" lang="kk-KZ" sz="2400" strike="noStrike" u="none">
                <a:solidFill>
                  <a:srgbClr val="000000"/>
                </a:solidFill>
                <a:uFillTx/>
                <a:latin typeface="Times New Roman"/>
                <a:ea typeface="Times New Roman"/>
              </a:rPr>
              <a:t> ашудан </a:t>
            </a:r>
            <a:r>
              <a:rPr b="0" lang="kk-KZ" sz="2400" strike="noStrike" u="none">
                <a:solidFill>
                  <a:srgbClr val="000000"/>
                </a:solidFill>
                <a:uFillTx/>
                <a:latin typeface="Times New Roman"/>
                <a:ea typeface="Calibri"/>
              </a:rPr>
              <a:t>жарылардай еді...</a:t>
            </a:r>
            <a:endParaRPr b="0" lang="ru-RU" sz="2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Сөйлемдегі қызметі:</a:t>
            </a:r>
            <a:endParaRPr b="0" lang="ru-RU" sz="2400" strike="noStrike" u="none">
              <a:solidFill>
                <a:srgbClr val="000000"/>
              </a:solidFill>
              <a:uFillTx/>
              <a:latin typeface="Calibri"/>
            </a:endParaRPr>
          </a:p>
          <a:p>
            <a:pPr algn="just">
              <a:lnSpc>
                <a:spcPct val="100000"/>
              </a:lnSpc>
              <a:buClr>
                <a:srgbClr val="00000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атау тұлғасында тұр</a:t>
            </a:r>
            <a:endParaRPr b="0" lang="ru-RU" sz="2400" strike="noStrike" u="none">
              <a:solidFill>
                <a:srgbClr val="000000"/>
              </a:solidFill>
              <a:uFillTx/>
              <a:latin typeface="Calibri"/>
            </a:endParaRPr>
          </a:p>
          <a:p>
            <a:pPr algn="just">
              <a:lnSpc>
                <a:spcPct val="100000"/>
              </a:lnSpc>
              <a:buClr>
                <a:srgbClr val="00000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баяндауышпен тікелей байланыста</a:t>
            </a:r>
            <a:endParaRPr b="0" lang="ru-RU" sz="2400" strike="noStrike" u="none">
              <a:solidFill>
                <a:srgbClr val="000000"/>
              </a:solidFill>
              <a:uFillTx/>
              <a:latin typeface="Calibri"/>
            </a:endParaRPr>
          </a:p>
          <a:p>
            <a:pPr algn="just">
              <a:lnSpc>
                <a:spcPct val="100000"/>
              </a:lnSpc>
              <a:buClr>
                <a:srgbClr val="00000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 </a:t>
            </a:r>
            <a:r>
              <a:rPr b="0" lang="kk-KZ" sz="2400" strike="noStrike" u="none">
                <a:solidFill>
                  <a:srgbClr val="000000"/>
                </a:solidFill>
                <a:uFillTx/>
                <a:latin typeface="Times New Roman"/>
                <a:ea typeface="Calibri"/>
              </a:rPr>
              <a:t>айтылған ойдың иесі.</a:t>
            </a:r>
            <a:r>
              <a:rPr b="0" lang="kk-KZ" sz="2400" strike="noStrike" u="none">
                <a:solidFill>
                  <a:srgbClr val="000000"/>
                </a:solidFill>
                <a:uFillTx/>
                <a:latin typeface="Times New Roman"/>
                <a:ea typeface="Times New Roman"/>
              </a:rPr>
              <a:t> </a:t>
            </a:r>
            <a:endParaRPr b="0" lang="ru-RU" sz="2400" strike="noStrike" u="none">
              <a:solidFill>
                <a:srgbClr val="000000"/>
              </a:solidFill>
              <a:uFillTx/>
              <a:latin typeface="Calibri"/>
            </a:endParaRPr>
          </a:p>
          <a:p>
            <a:pPr algn="just">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gn="just">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endParaRPr b="0" lang="ru-RU" sz="2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
        <p:nvSpPr>
          <p:cNvPr id="97" name="Прямоугольник 3"/>
          <p:cNvSpPr/>
          <p:nvPr/>
        </p:nvSpPr>
        <p:spPr>
          <a:xfrm>
            <a:off x="233280" y="4352760"/>
            <a:ext cx="11728440" cy="161172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 </a:t>
            </a:r>
            <a:endParaRPr b="0" lang="ru-RU" sz="2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endParaRPr b="0" lang="ru-RU" sz="2400" strike="noStrike" u="none">
              <a:solidFill>
                <a:srgbClr val="000000"/>
              </a:solidFill>
              <a:uFillTx/>
              <a:latin typeface="Calibri"/>
            </a:endParaRPr>
          </a:p>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400" strike="noStrike" u="none">
                <a:solidFill>
                  <a:srgbClr val="000000"/>
                </a:solidFill>
                <a:uFillTx/>
                <a:latin typeface="Times New Roman"/>
                <a:ea typeface="Calibri"/>
              </a:rPr>
              <a:t> </a:t>
            </a:r>
            <a:endParaRPr b="0" lang="ru-RU" sz="2400" strike="noStrike" u="none">
              <a:solidFill>
                <a:srgbClr val="000000"/>
              </a:solidFill>
              <a:uFillTx/>
              <a:latin typeface="Calibri"/>
            </a:endParaRPr>
          </a:p>
        </p:txBody>
      </p:sp>
      <p:sp>
        <p:nvSpPr>
          <p:cNvPr id="98" name="Прямоугольник 1"/>
          <p:cNvSpPr/>
          <p:nvPr/>
        </p:nvSpPr>
        <p:spPr>
          <a:xfrm>
            <a:off x="10445760" y="476280"/>
            <a:ext cx="1795320" cy="4291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200" strike="noStrike" u="none">
                <a:solidFill>
                  <a:srgbClr val="ff0000"/>
                </a:solidFill>
                <a:uFillTx/>
                <a:latin typeface="Times New Roman"/>
                <a:ea typeface="Times New Roman"/>
              </a:rPr>
              <a:t>3-тапсырма</a:t>
            </a:r>
            <a:endParaRPr b="0" lang="ru-RU" sz="2200" strike="noStrike" u="none">
              <a:solidFill>
                <a:srgbClr val="000000"/>
              </a:solidFill>
              <a:uFillTx/>
              <a:latin typeface="Calibri"/>
            </a:endParaRPr>
          </a:p>
        </p:txBody>
      </p:sp>
    </p:spTree>
  </p:cSld>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99" name="Рисунок 48" descr=""/>
          <p:cNvPicPr/>
          <p:nvPr/>
        </p:nvPicPr>
        <p:blipFill>
          <a:blip r:embed="rId1"/>
          <a:stretch/>
        </p:blipFill>
        <p:spPr>
          <a:xfrm>
            <a:off x="652320" y="7978680"/>
            <a:ext cx="200160" cy="203400"/>
          </a:xfrm>
          <a:prstGeom prst="rect">
            <a:avLst/>
          </a:prstGeom>
          <a:ln w="0">
            <a:noFill/>
          </a:ln>
        </p:spPr>
      </p:pic>
      <p:sp>
        <p:nvSpPr>
          <p:cNvPr id="100"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01"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102"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103" name="Google Shape;77;p1"/>
          <p:cNvCxnSpPr/>
          <p:nvPr/>
        </p:nvCxnSpPr>
        <p:spPr>
          <a:xfrm>
            <a:off x="212400" y="6621120"/>
            <a:ext cx="11729160" cy="26280"/>
          </a:xfrm>
          <a:prstGeom prst="straightConnector1">
            <a:avLst/>
          </a:prstGeom>
          <a:ln w="57240">
            <a:solidFill>
              <a:srgbClr val="33cccc"/>
            </a:solidFill>
            <a:miter/>
          </a:ln>
        </p:spPr>
      </p:cxnSp>
      <p:cxnSp>
        <p:nvCxnSpPr>
          <p:cNvPr id="104" name="Google Shape;78;p1"/>
          <p:cNvCxnSpPr/>
          <p:nvPr/>
        </p:nvCxnSpPr>
        <p:spPr>
          <a:xfrm>
            <a:off x="757080" y="6364080"/>
            <a:ext cx="10694160" cy="37080"/>
          </a:xfrm>
          <a:prstGeom prst="straightConnector1">
            <a:avLst/>
          </a:prstGeom>
          <a:ln w="38160">
            <a:solidFill>
              <a:srgbClr val="4472c4"/>
            </a:solidFill>
            <a:miter/>
          </a:ln>
        </p:spPr>
      </p:cxnSp>
      <p:sp>
        <p:nvSpPr>
          <p:cNvPr id="105" name="Прямоугольник 1"/>
          <p:cNvSpPr/>
          <p:nvPr/>
        </p:nvSpPr>
        <p:spPr>
          <a:xfrm>
            <a:off x="212760" y="2182680"/>
            <a:ext cx="6764400" cy="2009880"/>
          </a:xfrm>
          <a:prstGeom prst="rect">
            <a:avLst/>
          </a:prstGeom>
          <a:noFill/>
          <a:ln w="0">
            <a:noFill/>
          </a:ln>
        </p:spPr>
        <p:style>
          <a:lnRef idx="0"/>
          <a:fillRef idx="0"/>
          <a:effectRef idx="0"/>
          <a:fontRef idx="minor"/>
        </p:style>
        <p:txBody>
          <a:bodyPr lIns="90000" rIns="90000" tIns="46800" bIns="46800" anchor="t">
            <a:sp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0000"/>
                </a:solidFill>
                <a:uFillTx/>
                <a:latin typeface="Times New Roman"/>
                <a:ea typeface="Calibri"/>
              </a:rPr>
              <a:t>Бекіту сұрақтары:</a:t>
            </a:r>
            <a:endParaRPr b="0" lang="ru-RU" sz="24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Биоалуантүрлілік дегеннен не түсіндіңдер?</a:t>
            </a:r>
            <a:endParaRPr b="0" lang="ru-RU" sz="24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Бастауыш қандай сөйлем мүшесі екен?</a:t>
            </a:r>
            <a:endParaRPr b="0" lang="ru-RU" sz="24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Бастауышқа тән қандай белгілерді білдіңіздер?</a:t>
            </a:r>
            <a:endParaRPr b="0" lang="ru-RU" sz="2400" strike="noStrike" u="none">
              <a:solidFill>
                <a:srgbClr val="000000"/>
              </a:solidFill>
              <a:uFillTx/>
              <a:latin typeface="Calibri"/>
            </a:endParaRPr>
          </a:p>
        </p:txBody>
      </p:sp>
      <p:pic>
        <p:nvPicPr>
          <p:cNvPr id="106" name="Рисунок 2" descr=""/>
          <p:cNvPicPr/>
          <p:nvPr/>
        </p:nvPicPr>
        <p:blipFill>
          <a:blip r:embed="rId2"/>
          <a:stretch/>
        </p:blipFill>
        <p:spPr>
          <a:xfrm>
            <a:off x="6405480" y="1432080"/>
            <a:ext cx="5238720" cy="4209840"/>
          </a:xfrm>
          <a:prstGeom prst="rect">
            <a:avLst/>
          </a:prstGeom>
          <a:ln w="0">
            <a:noFill/>
          </a:ln>
        </p:spPr>
      </p:pic>
    </p:spTree>
  </p:cSld>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07" name="Рисунок 48" descr=""/>
          <p:cNvPicPr/>
          <p:nvPr/>
        </p:nvPicPr>
        <p:blipFill>
          <a:blip r:embed="rId1"/>
          <a:stretch/>
        </p:blipFill>
        <p:spPr>
          <a:xfrm>
            <a:off x="652320" y="7978680"/>
            <a:ext cx="200160" cy="203400"/>
          </a:xfrm>
          <a:prstGeom prst="rect">
            <a:avLst/>
          </a:prstGeom>
          <a:ln w="0">
            <a:noFill/>
          </a:ln>
        </p:spPr>
      </p:pic>
      <p:sp>
        <p:nvSpPr>
          <p:cNvPr id="108"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09"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110"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111" name="Google Shape;77;p1"/>
          <p:cNvCxnSpPr/>
          <p:nvPr/>
        </p:nvCxnSpPr>
        <p:spPr>
          <a:xfrm>
            <a:off x="212400" y="6621120"/>
            <a:ext cx="11729160" cy="26280"/>
          </a:xfrm>
          <a:prstGeom prst="straightConnector1">
            <a:avLst/>
          </a:prstGeom>
          <a:ln w="57240">
            <a:solidFill>
              <a:srgbClr val="33cccc"/>
            </a:solidFill>
            <a:miter/>
          </a:ln>
        </p:spPr>
      </p:cxnSp>
      <p:cxnSp>
        <p:nvCxnSpPr>
          <p:cNvPr id="112" name="Google Shape;78;p1"/>
          <p:cNvCxnSpPr/>
          <p:nvPr/>
        </p:nvCxnSpPr>
        <p:spPr>
          <a:xfrm>
            <a:off x="757080" y="6364080"/>
            <a:ext cx="10694160" cy="37080"/>
          </a:xfrm>
          <a:prstGeom prst="straightConnector1">
            <a:avLst/>
          </a:prstGeom>
          <a:ln w="38160">
            <a:solidFill>
              <a:srgbClr val="4472c4"/>
            </a:solidFill>
            <a:miter/>
          </a:ln>
        </p:spPr>
      </p:cxnSp>
      <p:sp>
        <p:nvSpPr>
          <p:cNvPr id="113" name="Прямоугольник 1"/>
          <p:cNvSpPr/>
          <p:nvPr/>
        </p:nvSpPr>
        <p:spPr>
          <a:xfrm>
            <a:off x="1352520" y="1486080"/>
            <a:ext cx="6764400" cy="1426680"/>
          </a:xfrm>
          <a:prstGeom prst="rect">
            <a:avLst/>
          </a:prstGeom>
          <a:noFill/>
          <a:ln w="0">
            <a:noFill/>
          </a:ln>
        </p:spPr>
        <p:style>
          <a:lnRef idx="0"/>
          <a:fillRef idx="0"/>
          <a:effectRef idx="0"/>
          <a:fontRef idx="minor"/>
        </p:style>
        <p:txBody>
          <a:bodyPr lIns="90000" rIns="90000" tIns="46800" bIns="46800" anchor="t">
            <a:sp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0000"/>
                </a:solidFill>
                <a:uFillTx/>
                <a:latin typeface="Times New Roman"/>
                <a:ea typeface="Calibri"/>
              </a:rPr>
              <a:t>Қосымша тапсырма</a:t>
            </a:r>
            <a:endParaRPr b="0" lang="ru-RU" sz="24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Бастауыштың жасалу жолының әр түріне көркем әдебиеттен мысал келтір.</a:t>
            </a:r>
            <a:endParaRPr b="0" lang="ru-RU" sz="2400" strike="noStrike" u="none">
              <a:solidFill>
                <a:srgbClr val="000000"/>
              </a:solidFill>
              <a:uFillTx/>
              <a:latin typeface="Calibri"/>
            </a:endParaRPr>
          </a:p>
        </p:txBody>
      </p:sp>
    </p:spTree>
  </p:cSld>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5" name="Рисунок 48" descr=""/>
          <p:cNvPicPr/>
          <p:nvPr/>
        </p:nvPicPr>
        <p:blipFill>
          <a:blip r:embed="rId1"/>
          <a:stretch/>
        </p:blipFill>
        <p:spPr>
          <a:xfrm>
            <a:off x="652320" y="7978680"/>
            <a:ext cx="200160" cy="203400"/>
          </a:xfrm>
          <a:prstGeom prst="rect">
            <a:avLst/>
          </a:prstGeom>
          <a:ln w="0">
            <a:noFill/>
          </a:ln>
        </p:spPr>
      </p:pic>
      <p:sp>
        <p:nvSpPr>
          <p:cNvPr id="16" name="object 2"/>
          <p:cNvSpPr/>
          <p:nvPr/>
        </p:nvSpPr>
        <p:spPr>
          <a:xfrm>
            <a:off x="73080" y="-22320"/>
            <a:ext cx="12190320" cy="978120"/>
          </a:xfrm>
          <a:custGeom>
            <a:avLst/>
            <a:gdLst>
              <a:gd name="textAreaLeft" fmla="*/ 0 w 12190320"/>
              <a:gd name="textAreaRight" fmla="*/ 12190680 w 12190320"/>
              <a:gd name="textAreaTop" fmla="*/ 0 h 978120"/>
              <a:gd name="textAreaBottom" fmla="*/ 978480 h 97812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1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19" name="Google Shape;77;p1"/>
          <p:cNvCxnSpPr/>
          <p:nvPr/>
        </p:nvCxnSpPr>
        <p:spPr>
          <a:xfrm>
            <a:off x="212400" y="6621120"/>
            <a:ext cx="11729160" cy="26280"/>
          </a:xfrm>
          <a:prstGeom prst="straightConnector1">
            <a:avLst/>
          </a:prstGeom>
          <a:ln w="57240">
            <a:solidFill>
              <a:srgbClr val="33cccc"/>
            </a:solidFill>
            <a:miter/>
          </a:ln>
        </p:spPr>
      </p:cxnSp>
      <p:cxnSp>
        <p:nvCxnSpPr>
          <p:cNvPr id="20" name="Google Shape;78;p1"/>
          <p:cNvCxnSpPr/>
          <p:nvPr/>
        </p:nvCxnSpPr>
        <p:spPr>
          <a:xfrm>
            <a:off x="730080" y="3703320"/>
            <a:ext cx="10694160" cy="37080"/>
          </a:xfrm>
          <a:prstGeom prst="straightConnector1">
            <a:avLst/>
          </a:prstGeom>
          <a:ln w="38160">
            <a:solidFill>
              <a:srgbClr val="4472c4"/>
            </a:solidFill>
            <a:miter/>
          </a:ln>
        </p:spPr>
      </p:cxnSp>
      <p:sp>
        <p:nvSpPr>
          <p:cNvPr id="21" name="TextBox 8"/>
          <p:cNvSpPr/>
          <p:nvPr/>
        </p:nvSpPr>
        <p:spPr>
          <a:xfrm>
            <a:off x="752400" y="1235160"/>
            <a:ext cx="9882360" cy="1993320"/>
          </a:xfrm>
          <a:prstGeom prst="rect">
            <a:avLst/>
          </a:prstGeom>
          <a:noFill/>
          <a:ln w="0">
            <a:noFill/>
          </a:ln>
        </p:spPr>
        <p:style>
          <a:lnRef idx="0"/>
          <a:fillRef idx="0"/>
          <a:effectRef idx="0"/>
          <a:fontRef idx="minor"/>
        </p:style>
        <p:txBody>
          <a:bodyPr lIns="90000" rIns="90000" tIns="46800" bIns="46800" anchor="t">
            <a:spAutoFit/>
          </a:bodyPr>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000000"/>
                </a:solidFill>
                <a:uFillTx/>
                <a:latin typeface="Times New Roman"/>
                <a:ea typeface="Times New Roman"/>
              </a:rPr>
              <a:t>Оқу мақсаттары: </a:t>
            </a:r>
            <a:endParaRPr b="0" lang="ru-RU" sz="2400" strike="noStrike" u="none">
              <a:solidFill>
                <a:srgbClr val="000000"/>
              </a:solidFill>
              <a:uFillTx/>
              <a:latin typeface="Calibri"/>
            </a:endParaRPr>
          </a:p>
          <a:p>
            <a:pPr>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8.1.5.1Перифраз түрінде берілген сұрақтар арқылы мәтіннен қажетті ақпаратты таба білу, көтерілген мәселе бойынша ой тұжырымдау;</a:t>
            </a:r>
            <a:endParaRPr b="0" lang="ru-RU" sz="2400" strike="noStrike" u="none">
              <a:solidFill>
                <a:srgbClr val="000000"/>
              </a:solidFill>
              <a:uFillTx/>
              <a:latin typeface="Calibri"/>
            </a:endParaRPr>
          </a:p>
          <a:p>
            <a:pPr>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8.4.4.2 - Тұрлаулы сөйлем мүшелерінің (бастауыш)</a:t>
            </a:r>
            <a:r>
              <a:rPr b="1" lang="ru-RU" sz="2400" strike="noStrike" u="none">
                <a:solidFill>
                  <a:srgbClr val="ffffff"/>
                </a:solidFill>
                <a:uFillTx/>
                <a:latin typeface="Times New Roman"/>
                <a:ea typeface="Times New Roman"/>
              </a:rPr>
              <a:t> </a:t>
            </a:r>
            <a:r>
              <a:rPr b="0" lang="kk-KZ" sz="2400" strike="noStrike" u="none">
                <a:solidFill>
                  <a:srgbClr val="000000"/>
                </a:solidFill>
                <a:uFillTx/>
                <a:latin typeface="Times New Roman"/>
                <a:ea typeface="Times New Roman"/>
              </a:rPr>
              <a:t>сөйлем жасаудағы өзіндік орнын, қызметін түсініп қолдану.</a:t>
            </a:r>
            <a:endParaRPr b="0" lang="ru-RU" sz="2400" strike="noStrike" u="none">
              <a:solidFill>
                <a:srgbClr val="000000"/>
              </a:solidFill>
              <a:uFillTx/>
              <a:latin typeface="Calibri"/>
            </a:endParaRPr>
          </a:p>
        </p:txBody>
      </p:sp>
      <p:sp>
        <p:nvSpPr>
          <p:cNvPr id="22" name="TextBox 1"/>
          <p:cNvSpPr/>
          <p:nvPr/>
        </p:nvSpPr>
        <p:spPr>
          <a:xfrm>
            <a:off x="627480" y="4135320"/>
            <a:ext cx="11240280" cy="155700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Сабақ мақсаты: </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 перифраз түрінде берілген сұрақтар арқылы мәтіннен қажетті ақпаратты таба білу;</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мәтінде көтерілген мәселе бойынша ой тұжырымдау;</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тұрлаулы сөйлем мүшелерінің (бастауыш) сөйлем жасаудағы өзіндік орнын білу.</a:t>
            </a:r>
            <a:endParaRPr b="0" lang="ru-RU" sz="2400" strike="noStrike" u="none">
              <a:solidFill>
                <a:srgbClr val="000000"/>
              </a:solidFill>
              <a:uFillTx/>
              <a:latin typeface="Calibri"/>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3" name="Рисунок 48" descr=""/>
          <p:cNvPicPr/>
          <p:nvPr/>
        </p:nvPicPr>
        <p:blipFill>
          <a:blip r:embed="rId1"/>
          <a:stretch/>
        </p:blipFill>
        <p:spPr>
          <a:xfrm>
            <a:off x="652320" y="7978680"/>
            <a:ext cx="200160" cy="203400"/>
          </a:xfrm>
          <a:prstGeom prst="rect">
            <a:avLst/>
          </a:prstGeom>
          <a:ln w="0">
            <a:noFill/>
          </a:ln>
        </p:spPr>
      </p:pic>
      <p:sp>
        <p:nvSpPr>
          <p:cNvPr id="24"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25"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26"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27" name="Google Shape;77;p1"/>
          <p:cNvCxnSpPr/>
          <p:nvPr/>
        </p:nvCxnSpPr>
        <p:spPr>
          <a:xfrm>
            <a:off x="212400" y="6621120"/>
            <a:ext cx="11729160" cy="26280"/>
          </a:xfrm>
          <a:prstGeom prst="straightConnector1">
            <a:avLst/>
          </a:prstGeom>
          <a:ln w="57240">
            <a:solidFill>
              <a:srgbClr val="33cccc"/>
            </a:solidFill>
            <a:miter/>
          </a:ln>
        </p:spPr>
      </p:cxnSp>
      <p:cxnSp>
        <p:nvCxnSpPr>
          <p:cNvPr id="28" name="Google Shape;78;p1"/>
          <p:cNvCxnSpPr/>
          <p:nvPr/>
        </p:nvCxnSpPr>
        <p:spPr>
          <a:xfrm>
            <a:off x="757080" y="6364080"/>
            <a:ext cx="10694160" cy="37080"/>
          </a:xfrm>
          <a:prstGeom prst="straightConnector1">
            <a:avLst/>
          </a:prstGeom>
          <a:ln w="38160">
            <a:solidFill>
              <a:srgbClr val="4472c4"/>
            </a:solidFill>
            <a:miter/>
          </a:ln>
        </p:spPr>
      </p:cxnSp>
      <p:sp>
        <p:nvSpPr>
          <p:cNvPr id="29" name="TextBox 8"/>
          <p:cNvSpPr/>
          <p:nvPr/>
        </p:nvSpPr>
        <p:spPr>
          <a:xfrm>
            <a:off x="1282680" y="1992240"/>
            <a:ext cx="184320" cy="37008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30" name="TextBox 9"/>
          <p:cNvSpPr/>
          <p:nvPr/>
        </p:nvSpPr>
        <p:spPr>
          <a:xfrm>
            <a:off x="974880" y="1758960"/>
            <a:ext cx="7210440" cy="1846440"/>
          </a:xfrm>
          <a:prstGeom prst="rect">
            <a:avLst/>
          </a:prstGeom>
          <a:noFill/>
          <a:ln w="0">
            <a:noFill/>
          </a:ln>
        </p:spPr>
        <p:style>
          <a:lnRef idx="0"/>
          <a:fillRef idx="0"/>
          <a:effectRef idx="0"/>
          <a:fontRef idx="minor"/>
        </p:style>
        <p:txBody>
          <a:bodyPr lIns="90000" rIns="90000" tIns="46800" bIns="46800" anchor="t">
            <a:spAutoFit/>
          </a:bodyPr>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000000"/>
                </a:solidFill>
                <a:uFillTx/>
                <a:latin typeface="Times New Roman"/>
                <a:ea typeface="Times New Roman"/>
              </a:rPr>
              <a:t>Бағалау </a:t>
            </a:r>
            <a:r>
              <a:rPr b="1" lang="kk-KZ" sz="2400" strike="noStrike" u="none">
                <a:solidFill>
                  <a:srgbClr val="000000"/>
                </a:solidFill>
                <a:uFillTx/>
                <a:latin typeface="Times New Roman"/>
                <a:ea typeface="Times New Roman"/>
              </a:rPr>
              <a:t>критерийлері:</a:t>
            </a:r>
            <a:endParaRPr b="0" lang="ru-RU" sz="24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ea typeface="Arial"/>
              </a:rPr>
              <a:t>- </a:t>
            </a:r>
            <a:r>
              <a:rPr b="0" lang="kk-KZ" sz="2400" strike="noStrike" u="none">
                <a:solidFill>
                  <a:srgbClr val="000000"/>
                </a:solidFill>
                <a:uFillTx/>
                <a:latin typeface="Times New Roman"/>
                <a:ea typeface="Times New Roman"/>
              </a:rPr>
              <a:t>мәтіннен қажетті ақпаратты таба алады;</a:t>
            </a:r>
            <a:endParaRPr b="0" lang="ru-RU" sz="24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өзіндік пікірін жеткізе алады;</a:t>
            </a:r>
            <a:endParaRPr b="0" lang="ru-RU" sz="24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бастауыштың қызметін түсінеді</a:t>
            </a:r>
            <a:endParaRPr b="0" lang="ru-RU" sz="2400" strike="noStrike" u="none">
              <a:solidFill>
                <a:srgbClr val="000000"/>
              </a:solidFill>
              <a:uFillTx/>
              <a:latin typeface="Calibri"/>
            </a:endParaRPr>
          </a:p>
        </p:txBody>
      </p:sp>
    </p:spTree>
  </p:cSld>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31" name="Рисунок 48" descr=""/>
          <p:cNvPicPr/>
          <p:nvPr/>
        </p:nvPicPr>
        <p:blipFill>
          <a:blip r:embed="rId1"/>
          <a:stretch/>
        </p:blipFill>
        <p:spPr>
          <a:xfrm>
            <a:off x="652320" y="7978680"/>
            <a:ext cx="200160" cy="203400"/>
          </a:xfrm>
          <a:prstGeom prst="rect">
            <a:avLst/>
          </a:prstGeom>
          <a:ln w="0">
            <a:noFill/>
          </a:ln>
        </p:spPr>
      </p:pic>
      <p:sp>
        <p:nvSpPr>
          <p:cNvPr id="32" name="object 2"/>
          <p:cNvSpPr/>
          <p:nvPr/>
        </p:nvSpPr>
        <p:spPr>
          <a:xfrm>
            <a:off x="1440" y="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33"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34"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35" name="Google Shape;77;p1"/>
          <p:cNvCxnSpPr/>
          <p:nvPr/>
        </p:nvCxnSpPr>
        <p:spPr>
          <a:xfrm>
            <a:off x="212400" y="6621120"/>
            <a:ext cx="11729160" cy="26280"/>
          </a:xfrm>
          <a:prstGeom prst="straightConnector1">
            <a:avLst/>
          </a:prstGeom>
          <a:ln w="57240">
            <a:solidFill>
              <a:srgbClr val="33cccc"/>
            </a:solidFill>
            <a:miter/>
          </a:ln>
        </p:spPr>
      </p:cxnSp>
      <p:cxnSp>
        <p:nvCxnSpPr>
          <p:cNvPr id="36" name="Google Shape;78;p1"/>
          <p:cNvCxnSpPr/>
          <p:nvPr/>
        </p:nvCxnSpPr>
        <p:spPr>
          <a:xfrm>
            <a:off x="757080" y="6364080"/>
            <a:ext cx="10694160" cy="37080"/>
          </a:xfrm>
          <a:prstGeom prst="straightConnector1">
            <a:avLst/>
          </a:prstGeom>
          <a:ln w="38160">
            <a:solidFill>
              <a:srgbClr val="4472c4"/>
            </a:solidFill>
            <a:miter/>
          </a:ln>
        </p:spPr>
      </p:cxnSp>
      <p:sp>
        <p:nvSpPr>
          <p:cNvPr id="37" name="TextBox 9"/>
          <p:cNvSpPr/>
          <p:nvPr/>
        </p:nvSpPr>
        <p:spPr>
          <a:xfrm>
            <a:off x="2860560" y="1309680"/>
            <a:ext cx="7210440" cy="2322360"/>
          </a:xfrm>
          <a:prstGeom prst="rect">
            <a:avLst/>
          </a:prstGeom>
          <a:noFill/>
          <a:ln w="0">
            <a:noFill/>
          </a:ln>
        </p:spPr>
        <p:style>
          <a:lnRef idx="0"/>
          <a:fillRef idx="0"/>
          <a:effectRef idx="0"/>
          <a:fontRef idx="minor"/>
        </p:style>
        <p:txBody>
          <a:bodyPr lIns="90000" rIns="90000" tIns="46800" bIns="46800" anchor="t">
            <a:spAutoFit/>
          </a:bodyPr>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Ең алдымен биологиялық әралуандықтың компоненттерін сақтауды және тұрақты пайдалануды ынталандыратын экологиялық және әлеуметтік тұрғыдан нақты шаралар қажет. </a:t>
            </a:r>
            <a:endParaRPr b="0" lang="ru-RU" sz="24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Қасым Жомарт Тоқаев</a:t>
            </a:r>
            <a:endParaRPr b="0" lang="ru-RU" sz="24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imes New Roman"/>
                <a:ea typeface="Times New Roman"/>
              </a:rPr>
              <a:t>Қасым Жомарт ТоқаевҚ</a:t>
            </a:r>
            <a:endParaRPr b="0" lang="ru-RU" sz="2400" strike="noStrike" u="none">
              <a:solidFill>
                <a:srgbClr val="000000"/>
              </a:solidFill>
              <a:uFillTx/>
              <a:latin typeface="Calibri"/>
            </a:endParaRPr>
          </a:p>
        </p:txBody>
      </p:sp>
      <p:pic>
        <p:nvPicPr>
          <p:cNvPr id="38" name="Рисунок 1" descr=""/>
          <p:cNvPicPr/>
          <p:nvPr/>
        </p:nvPicPr>
        <p:blipFill>
          <a:blip r:embed="rId2"/>
          <a:stretch/>
        </p:blipFill>
        <p:spPr>
          <a:xfrm>
            <a:off x="1774800" y="3184560"/>
            <a:ext cx="2897280" cy="2808360"/>
          </a:xfrm>
          <a:prstGeom prst="rect">
            <a:avLst/>
          </a:prstGeom>
          <a:ln w="0">
            <a:noFill/>
          </a:ln>
        </p:spPr>
      </p:pic>
      <p:pic>
        <p:nvPicPr>
          <p:cNvPr id="39" name="Рисунок 2" descr=""/>
          <p:cNvPicPr/>
          <p:nvPr/>
        </p:nvPicPr>
        <p:blipFill>
          <a:blip r:embed="rId3"/>
          <a:stretch/>
        </p:blipFill>
        <p:spPr>
          <a:xfrm>
            <a:off x="7896240" y="3346560"/>
            <a:ext cx="2682720" cy="2411280"/>
          </a:xfrm>
          <a:prstGeom prst="rect">
            <a:avLst/>
          </a:prstGeom>
          <a:ln w="0">
            <a:noFill/>
          </a:ln>
        </p:spPr>
      </p:pic>
    </p:spTree>
  </p:cSld>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40" name="Рисунок 48" descr=""/>
          <p:cNvPicPr/>
          <p:nvPr/>
        </p:nvPicPr>
        <p:blipFill>
          <a:blip r:embed="rId1"/>
          <a:stretch/>
        </p:blipFill>
        <p:spPr>
          <a:xfrm>
            <a:off x="652320" y="7978680"/>
            <a:ext cx="200160" cy="203400"/>
          </a:xfrm>
          <a:prstGeom prst="rect">
            <a:avLst/>
          </a:prstGeom>
          <a:ln w="0">
            <a:noFill/>
          </a:ln>
        </p:spPr>
      </p:pic>
      <p:sp>
        <p:nvSpPr>
          <p:cNvPr id="41" name="object 2"/>
          <p:cNvSpPr/>
          <p:nvPr/>
        </p:nvSpPr>
        <p:spPr>
          <a:xfrm>
            <a:off x="-17640" y="533520"/>
            <a:ext cx="12188880" cy="446040"/>
          </a:xfrm>
          <a:custGeom>
            <a:avLst/>
            <a:gdLst>
              <a:gd name="textAreaLeft" fmla="*/ 0 w 12188880"/>
              <a:gd name="textAreaRight" fmla="*/ 12189240 w 12188880"/>
              <a:gd name="textAreaTop" fmla="*/ 0 h 446040"/>
              <a:gd name="textAreaBottom" fmla="*/ 446400 h 44604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42"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43" name="Прямоугольник 74"/>
          <p:cNvSpPr/>
          <p:nvPr/>
        </p:nvSpPr>
        <p:spPr>
          <a:xfrm>
            <a:off x="5673600" y="979560"/>
            <a:ext cx="6497640" cy="65559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1" lang="ru-RU" sz="2400" strike="noStrike" u="none">
                <a:solidFill>
                  <a:srgbClr val="000000"/>
                </a:solidFill>
                <a:uFillTx/>
                <a:latin typeface="Times New Roman"/>
                <a:ea typeface="Times New Roman"/>
              </a:rPr>
              <a:t> </a:t>
            </a:r>
            <a:r>
              <a:rPr b="1" lang="ru-RU" sz="2400" strike="noStrike" u="none">
                <a:solidFill>
                  <a:srgbClr val="ff0000"/>
                </a:solidFill>
                <a:uFillTx/>
                <a:latin typeface="Times New Roman"/>
                <a:ea typeface="Times New Roman"/>
              </a:rPr>
              <a:t>1-тапсырма. Берілген сұрақтарға жауап бере отырып, қажетті ақпаратты анықтаңыз.</a:t>
            </a:r>
            <a:endParaRPr b="0" lang="ru-RU" sz="2400" strike="noStrike" u="none">
              <a:solidFill>
                <a:srgbClr val="000000"/>
              </a:solidFill>
              <a:uFillTx/>
              <a:latin typeface="Calibri"/>
            </a:endParaRPr>
          </a:p>
          <a:p>
            <a:pP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endParaRPr b="0" lang="ru-RU" sz="2400" strike="noStrike" u="none">
              <a:solidFill>
                <a:srgbClr val="000000"/>
              </a:solidFill>
              <a:uFillTx/>
              <a:latin typeface="Calibri"/>
            </a:endParaRPr>
          </a:p>
          <a:p>
            <a:pPr algn="just">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Times New Roman"/>
                <a:ea typeface="Times New Roman"/>
              </a:rPr>
              <a:t>       </a:t>
            </a:r>
            <a:r>
              <a:rPr b="0" lang="kk-KZ" sz="2400" strike="noStrike" u="none">
                <a:solidFill>
                  <a:srgbClr val="000000"/>
                </a:solidFill>
                <a:uFillTx/>
                <a:latin typeface="Times New Roman"/>
                <a:ea typeface="Times New Roman"/>
              </a:rPr>
              <a:t>Биологиялық алуантүрлілік ұғымы түрлердің белгілі бір аумақта, экожүйеде, тіпті ғаламшар бетіндегі әртүрлілік дегенді білдіреді. Биоалуантүрлілік- адамзатты ұзақ уақыт бойы техникалық, энергетикалық және басқа да ресурстармен қамтамасыз етудің жалғыз көзі болып табылады. Әлемде 2,5 млн-дай түр белгілі болса, оның 74 тропиктік белдеуде, 24 қоңыржай аймақта, тек 2 полярлық белдеуде тараған. Ғалымдардың болжауынша, бұл деректер әлі де толық емес. Яғни,  уақыт өте кей түрлер жойылып, кей түрлер жаңадан пайда болып, алмасып отырады</a:t>
            </a:r>
            <a:r>
              <a:rPr b="0" lang="kk-KZ" sz="2800" strike="noStrike" u="none">
                <a:solidFill>
                  <a:srgbClr val="000000"/>
                </a:solidFill>
                <a:uFillTx/>
                <a:latin typeface="Calibri"/>
                <a:ea typeface="Arial"/>
              </a:rPr>
              <a:t>.</a:t>
            </a:r>
            <a:endParaRPr b="0" lang="ru-RU" sz="28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kk-KZ" sz="2400" strike="noStrike" u="none">
                <a:solidFill>
                  <a:srgbClr val="000000"/>
                </a:solidFill>
                <a:uFillTx/>
                <a:latin typeface="Times New Roman"/>
                <a:ea typeface="Calibri"/>
              </a:rPr>
              <a:t> </a:t>
            </a:r>
            <a:r>
              <a:rPr b="0" lang="ru-RU" sz="2400" strike="noStrike" u="none">
                <a:solidFill>
                  <a:srgbClr val="ffffff"/>
                </a:solidFill>
                <a:uFillTx/>
                <a:latin typeface="Neo Sans Cyr"/>
                <a:ea typeface="Arial"/>
              </a:rPr>
              <a:t>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pic>
        <p:nvPicPr>
          <p:cNvPr id="44" name="Рисунок 1" descr=""/>
          <p:cNvPicPr/>
          <p:nvPr/>
        </p:nvPicPr>
        <p:blipFill>
          <a:blip r:embed="rId2"/>
          <a:stretch/>
        </p:blipFill>
        <p:spPr>
          <a:xfrm>
            <a:off x="1440" y="1042920"/>
            <a:ext cx="5672160" cy="5000760"/>
          </a:xfrm>
          <a:prstGeom prst="rect">
            <a:avLst/>
          </a:prstGeom>
          <a:ln w="0">
            <a:noFill/>
          </a:ln>
        </p:spPr>
      </p:pic>
    </p:spTree>
  </p:cSld>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45" name="Рисунок 48" descr=""/>
          <p:cNvPicPr/>
          <p:nvPr/>
        </p:nvPicPr>
        <p:blipFill>
          <a:blip r:embed="rId1"/>
          <a:stretch/>
        </p:blipFill>
        <p:spPr>
          <a:xfrm>
            <a:off x="652320" y="7978680"/>
            <a:ext cx="200160" cy="203400"/>
          </a:xfrm>
          <a:prstGeom prst="rect">
            <a:avLst/>
          </a:prstGeom>
          <a:ln w="0">
            <a:noFill/>
          </a:ln>
        </p:spPr>
      </p:pic>
      <p:sp>
        <p:nvSpPr>
          <p:cNvPr id="46" name="object 2"/>
          <p:cNvSpPr/>
          <p:nvPr/>
        </p:nvSpPr>
        <p:spPr>
          <a:xfrm>
            <a:off x="1440" y="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4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4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49" name="Google Shape;77;p1"/>
          <p:cNvCxnSpPr/>
          <p:nvPr/>
        </p:nvCxnSpPr>
        <p:spPr>
          <a:xfrm>
            <a:off x="212400" y="6621120"/>
            <a:ext cx="11729160" cy="26280"/>
          </a:xfrm>
          <a:prstGeom prst="straightConnector1">
            <a:avLst/>
          </a:prstGeom>
          <a:ln w="57240">
            <a:solidFill>
              <a:srgbClr val="33cccc"/>
            </a:solidFill>
            <a:miter/>
          </a:ln>
        </p:spPr>
      </p:cxnSp>
      <p:sp>
        <p:nvSpPr>
          <p:cNvPr id="50" name="Прямоугольник 1"/>
          <p:cNvSpPr/>
          <p:nvPr/>
        </p:nvSpPr>
        <p:spPr>
          <a:xfrm>
            <a:off x="6097680" y="1343160"/>
            <a:ext cx="6095880" cy="26542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Әлемде тропиктік, қоңыржай белдеуде, полярлық аймақта қанша түр кеңінен тараған екен? Ғалымдар не себепті бұл деректердің әлі де толық емес екендігін айтуда?</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ff0000"/>
                </a:solidFill>
                <a:uFillTx/>
                <a:latin typeface="Times New Roman"/>
                <a:ea typeface="Times New Roman"/>
              </a:rPr>
              <a:t> </a:t>
            </a:r>
            <a:endParaRPr b="0" lang="ru-RU" sz="2400" strike="noStrike" u="none">
              <a:solidFill>
                <a:srgbClr val="000000"/>
              </a:solidFill>
              <a:uFillTx/>
              <a:latin typeface="Calibri"/>
            </a:endParaRPr>
          </a:p>
        </p:txBody>
      </p:sp>
      <p:sp>
        <p:nvSpPr>
          <p:cNvPr id="51" name="Прямоугольник 3"/>
          <p:cNvSpPr/>
          <p:nvPr/>
        </p:nvSpPr>
        <p:spPr>
          <a:xfrm>
            <a:off x="712800" y="4683240"/>
            <a:ext cx="1073772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ff0000"/>
                </a:solidFill>
                <a:uFillTx/>
                <a:latin typeface="Times New Roman"/>
                <a:ea typeface="Times New Roman"/>
              </a:rPr>
              <a:t> </a:t>
            </a:r>
            <a:endParaRPr b="0" lang="ru-RU" sz="2400" strike="noStrike" u="none">
              <a:solidFill>
                <a:srgbClr val="000000"/>
              </a:solidFill>
              <a:uFillTx/>
              <a:latin typeface="Calibri"/>
            </a:endParaRPr>
          </a:p>
        </p:txBody>
      </p:sp>
      <p:pic>
        <p:nvPicPr>
          <p:cNvPr id="52" name="Рисунок 1" descr=""/>
          <p:cNvPicPr/>
          <p:nvPr/>
        </p:nvPicPr>
        <p:blipFill>
          <a:blip r:embed="rId2"/>
          <a:stretch/>
        </p:blipFill>
        <p:spPr>
          <a:xfrm>
            <a:off x="212760" y="3875040"/>
            <a:ext cx="5710320" cy="2746440"/>
          </a:xfrm>
          <a:prstGeom prst="rect">
            <a:avLst/>
          </a:prstGeom>
          <a:ln w="0">
            <a:noFill/>
          </a:ln>
        </p:spPr>
      </p:pic>
      <p:pic>
        <p:nvPicPr>
          <p:cNvPr id="53" name="Рисунок 2" descr=""/>
          <p:cNvPicPr/>
          <p:nvPr/>
        </p:nvPicPr>
        <p:blipFill>
          <a:blip r:embed="rId3"/>
          <a:srcRect l="0" t="14670" r="0" b="15779"/>
          <a:stretch/>
        </p:blipFill>
        <p:spPr>
          <a:xfrm>
            <a:off x="193680" y="1079640"/>
            <a:ext cx="5729400" cy="2712960"/>
          </a:xfrm>
          <a:prstGeom prst="rect">
            <a:avLst/>
          </a:prstGeom>
          <a:ln w="0">
            <a:noFill/>
          </a:ln>
        </p:spPr>
      </p:pic>
      <p:sp>
        <p:nvSpPr>
          <p:cNvPr id="54" name="Прямоугольник 2"/>
          <p:cNvSpPr/>
          <p:nvPr/>
        </p:nvSpPr>
        <p:spPr>
          <a:xfrm>
            <a:off x="6159600" y="4313160"/>
            <a:ext cx="5970600" cy="155700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Дескрипторы:</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мәтіннен қажетті ақпаратты таба біледі;</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мәтінде көтерілген мәселе бойынша ой тұжырымдай алады;</a:t>
            </a:r>
            <a:endParaRPr b="0" lang="ru-RU" sz="2400" strike="noStrike" u="none">
              <a:solidFill>
                <a:srgbClr val="000000"/>
              </a:solidFill>
              <a:uFillTx/>
              <a:latin typeface="Calibri"/>
            </a:endParaRPr>
          </a:p>
        </p:txBody>
      </p:sp>
      <p:sp>
        <p:nvSpPr>
          <p:cNvPr id="55" name="Прямоугольник 1"/>
          <p:cNvSpPr/>
          <p:nvPr/>
        </p:nvSpPr>
        <p:spPr>
          <a:xfrm>
            <a:off x="10327320" y="512640"/>
            <a:ext cx="1967400" cy="45972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0000"/>
                </a:solidFill>
                <a:uFillTx/>
                <a:latin typeface="Times New Roman"/>
                <a:ea typeface="Times New Roman"/>
              </a:rPr>
              <a:t>1-тапсырма. </a:t>
            </a:r>
            <a:endParaRPr b="0" lang="ru-RU" sz="2400" strike="noStrike" u="none">
              <a:solidFill>
                <a:srgbClr val="000000"/>
              </a:solidFill>
              <a:uFillTx/>
              <a:latin typeface="Calibri"/>
            </a:endParaRPr>
          </a:p>
        </p:txBody>
      </p:sp>
    </p:spTree>
  </p:cSld>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6" name="Рисунок 48" descr=""/>
          <p:cNvPicPr/>
          <p:nvPr/>
        </p:nvPicPr>
        <p:blipFill>
          <a:blip r:embed="rId1"/>
          <a:stretch/>
        </p:blipFill>
        <p:spPr>
          <a:xfrm>
            <a:off x="652320" y="7978680"/>
            <a:ext cx="200160" cy="203400"/>
          </a:xfrm>
          <a:prstGeom prst="rect">
            <a:avLst/>
          </a:prstGeom>
          <a:ln w="0">
            <a:noFill/>
          </a:ln>
        </p:spPr>
      </p:pic>
      <p:sp>
        <p:nvSpPr>
          <p:cNvPr id="57" name="object 2"/>
          <p:cNvSpPr/>
          <p:nvPr/>
        </p:nvSpPr>
        <p:spPr>
          <a:xfrm>
            <a:off x="1440" y="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58"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59"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60" name="Google Shape;77;p1"/>
          <p:cNvCxnSpPr/>
          <p:nvPr/>
        </p:nvCxnSpPr>
        <p:spPr>
          <a:xfrm>
            <a:off x="212400" y="6621120"/>
            <a:ext cx="11729160" cy="26280"/>
          </a:xfrm>
          <a:prstGeom prst="straightConnector1">
            <a:avLst/>
          </a:prstGeom>
          <a:ln w="57240">
            <a:solidFill>
              <a:srgbClr val="33cccc"/>
            </a:solidFill>
            <a:miter/>
          </a:ln>
        </p:spPr>
      </p:cxnSp>
      <p:sp>
        <p:nvSpPr>
          <p:cNvPr id="61" name="Прямоугольник 1"/>
          <p:cNvSpPr/>
          <p:nvPr/>
        </p:nvSpPr>
        <p:spPr>
          <a:xfrm>
            <a:off x="212760" y="1047600"/>
            <a:ext cx="11560320" cy="45442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0000"/>
                </a:solidFill>
                <a:uFillTx/>
                <a:latin typeface="Times New Roman"/>
                <a:ea typeface="Times New Roman"/>
              </a:rPr>
              <a:t>Өз жауабыңызбен салыстырыңыз.</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Әлемде 2,5 млн-дай түр белгілі болса, оның 74 тропиктік белдеуде, 24 қоңыржай аймақта, тек 2 полярлық белдеуде тараған. Ғалымдардың болжауынша, бұл деректер әлі де толық емес. Себебі уақыт өте кей түрлер жойылып, кей түрлер жаңадан пайда болып, алмасып отырады</a:t>
            </a:r>
            <a:r>
              <a:rPr b="0" lang="kk-KZ" sz="1800" strike="noStrike" u="none">
                <a:solidFill>
                  <a:srgbClr val="000000"/>
                </a:solidFill>
                <a:uFillTx/>
                <a:latin typeface="Calibri"/>
                <a:ea typeface="Arial"/>
              </a:rPr>
              <a:t>.</a:t>
            </a:r>
            <a:r>
              <a:rPr b="0" lang="kk-KZ" sz="2400" strike="noStrike" u="none">
                <a:solidFill>
                  <a:srgbClr val="000000"/>
                </a:solidFill>
                <a:uFillTx/>
                <a:latin typeface="Times New Roman"/>
                <a:ea typeface="Times New Roman"/>
              </a:rPr>
              <a:t> </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ff0000"/>
                </a:solidFill>
                <a:uFillTx/>
                <a:latin typeface="Times New Roman"/>
                <a:ea typeface="Times New Roman"/>
              </a:rPr>
              <a:t> </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ea typeface="Arial"/>
              </a:rPr>
              <a:t> </a:t>
            </a:r>
            <a:endParaRPr b="0" lang="ru-RU" sz="2800" strike="noStrike" u="none">
              <a:solidFill>
                <a:srgbClr val="000000"/>
              </a:solidFill>
              <a:uFillTx/>
              <a:latin typeface="Calibri"/>
            </a:endParaRPr>
          </a:p>
        </p:txBody>
      </p:sp>
      <p:sp>
        <p:nvSpPr>
          <p:cNvPr id="62" name="Прямоугольник 3"/>
          <p:cNvSpPr/>
          <p:nvPr/>
        </p:nvSpPr>
        <p:spPr>
          <a:xfrm>
            <a:off x="712800" y="4683240"/>
            <a:ext cx="1073772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ff0000"/>
                </a:solidFill>
                <a:uFillTx/>
                <a:latin typeface="Times New Roman"/>
                <a:ea typeface="Times New Roman"/>
              </a:rPr>
              <a:t> </a:t>
            </a:r>
            <a:endParaRPr b="0" lang="ru-RU" sz="2400" strike="noStrike" u="none">
              <a:solidFill>
                <a:srgbClr val="000000"/>
              </a:solidFill>
              <a:uFillTx/>
              <a:latin typeface="Calibri"/>
            </a:endParaRPr>
          </a:p>
        </p:txBody>
      </p:sp>
    </p:spTree>
  </p:cSld>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63" name="Рисунок 48" descr=""/>
          <p:cNvPicPr/>
          <p:nvPr/>
        </p:nvPicPr>
        <p:blipFill>
          <a:blip r:embed="rId1"/>
          <a:stretch/>
        </p:blipFill>
        <p:spPr>
          <a:xfrm>
            <a:off x="652320" y="7978680"/>
            <a:ext cx="200160" cy="203400"/>
          </a:xfrm>
          <a:prstGeom prst="rect">
            <a:avLst/>
          </a:prstGeom>
          <a:ln w="0">
            <a:noFill/>
          </a:ln>
        </p:spPr>
      </p:pic>
      <p:sp>
        <p:nvSpPr>
          <p:cNvPr id="64" name="object 2"/>
          <p:cNvSpPr/>
          <p:nvPr/>
        </p:nvSpPr>
        <p:spPr>
          <a:xfrm>
            <a:off x="1440" y="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65"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66"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67" name="Google Shape;77;p1"/>
          <p:cNvCxnSpPr/>
          <p:nvPr/>
        </p:nvCxnSpPr>
        <p:spPr>
          <a:xfrm>
            <a:off x="212400" y="6621120"/>
            <a:ext cx="11729160" cy="26280"/>
          </a:xfrm>
          <a:prstGeom prst="straightConnector1">
            <a:avLst/>
          </a:prstGeom>
          <a:ln w="57240">
            <a:solidFill>
              <a:srgbClr val="33cccc"/>
            </a:solidFill>
            <a:miter/>
          </a:ln>
        </p:spPr>
      </p:cxnSp>
      <p:cxnSp>
        <p:nvCxnSpPr>
          <p:cNvPr id="68" name="Google Shape;78;p1"/>
          <p:cNvCxnSpPr/>
          <p:nvPr/>
        </p:nvCxnSpPr>
        <p:spPr>
          <a:xfrm>
            <a:off x="757080" y="6364080"/>
            <a:ext cx="10694160" cy="37080"/>
          </a:xfrm>
          <a:prstGeom prst="straightConnector1">
            <a:avLst/>
          </a:prstGeom>
          <a:ln w="38160">
            <a:solidFill>
              <a:srgbClr val="4472c4"/>
            </a:solidFill>
            <a:miter/>
          </a:ln>
        </p:spPr>
      </p:cxnSp>
      <p:sp>
        <p:nvSpPr>
          <p:cNvPr id="69" name="Прямоугольник 1"/>
          <p:cNvSpPr/>
          <p:nvPr/>
        </p:nvSpPr>
        <p:spPr>
          <a:xfrm>
            <a:off x="212760" y="115920"/>
            <a:ext cx="11630160" cy="879120"/>
          </a:xfrm>
          <a:prstGeom prst="rect">
            <a:avLst/>
          </a:prstGeom>
          <a:noFill/>
          <a:ln w="0">
            <a:noFill/>
          </a:ln>
        </p:spPr>
        <p:style>
          <a:lnRef idx="0"/>
          <a:fillRef idx="0"/>
          <a:effectRef idx="0"/>
          <a:fontRef idx="minor"/>
        </p:style>
        <p:txBody>
          <a:bodyPr lIns="90000" rIns="90000" tIns="46800" bIns="46800" anchor="t">
            <a:spAutoFit/>
          </a:bodyPr>
          <a:p>
            <a:pPr algn="ct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0000"/>
                </a:solidFill>
                <a:uFillTx/>
                <a:latin typeface="Times New Roman"/>
                <a:ea typeface="Times New Roman"/>
              </a:rPr>
              <a:t>          </a:t>
            </a:r>
            <a:r>
              <a:rPr b="1" lang="kk-KZ" sz="2400" strike="noStrike" u="none">
                <a:solidFill>
                  <a:srgbClr val="ff0000"/>
                </a:solidFill>
                <a:uFillTx/>
                <a:latin typeface="Times New Roman"/>
                <a:ea typeface="Times New Roman"/>
              </a:rPr>
              <a:t>Бастауыш</a:t>
            </a:r>
            <a:endParaRPr b="0" lang="ru-RU" sz="24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endParaRPr b="0" lang="ru-RU" sz="2400" strike="noStrike" u="none">
              <a:solidFill>
                <a:srgbClr val="000000"/>
              </a:solidFill>
              <a:uFillTx/>
              <a:latin typeface="Calibri"/>
            </a:endParaRPr>
          </a:p>
        </p:txBody>
      </p:sp>
      <p:pic>
        <p:nvPicPr>
          <p:cNvPr id="70" name="Схема 8" descr=""/>
          <p:cNvPicPr/>
          <p:nvPr/>
        </p:nvPicPr>
        <p:blipFill>
          <a:blip r:embed="rId2"/>
          <a:stretch/>
        </p:blipFill>
        <p:spPr>
          <a:xfrm>
            <a:off x="212760" y="487440"/>
            <a:ext cx="11979360" cy="5310000"/>
          </a:xfrm>
          <a:prstGeom prst="rect">
            <a:avLst/>
          </a:prstGeom>
          <a:ln w="0">
            <a:noFill/>
          </a:ln>
        </p:spPr>
      </p:pic>
    </p:spTree>
  </p:cSld>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71" name="Рисунок 48" descr=""/>
          <p:cNvPicPr/>
          <p:nvPr/>
        </p:nvPicPr>
        <p:blipFill>
          <a:blip r:embed="rId1"/>
          <a:stretch/>
        </p:blipFill>
        <p:spPr>
          <a:xfrm>
            <a:off x="652320" y="7978680"/>
            <a:ext cx="200160" cy="203400"/>
          </a:xfrm>
          <a:prstGeom prst="rect">
            <a:avLst/>
          </a:prstGeom>
          <a:ln w="0">
            <a:noFill/>
          </a:ln>
        </p:spPr>
      </p:pic>
      <p:sp>
        <p:nvSpPr>
          <p:cNvPr id="72" name="object 2"/>
          <p:cNvSpPr/>
          <p:nvPr/>
        </p:nvSpPr>
        <p:spPr>
          <a:xfrm>
            <a:off x="9360" y="14400"/>
            <a:ext cx="12190680" cy="257040"/>
          </a:xfrm>
          <a:custGeom>
            <a:avLst/>
            <a:gdLst>
              <a:gd name="textAreaLeft" fmla="*/ 0 w 12190680"/>
              <a:gd name="textAreaRight" fmla="*/ 12191040 w 12190680"/>
              <a:gd name="textAreaTop" fmla="*/ 0 h 257040"/>
              <a:gd name="textAreaBottom" fmla="*/ 257400 h 25704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73"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74"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sp>
        <p:nvSpPr>
          <p:cNvPr id="75" name="TextBox 8"/>
          <p:cNvSpPr/>
          <p:nvPr/>
        </p:nvSpPr>
        <p:spPr>
          <a:xfrm>
            <a:off x="34920" y="552600"/>
            <a:ext cx="1203480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0000"/>
                </a:solidFill>
                <a:uFillTx/>
                <a:latin typeface="Times New Roman"/>
                <a:ea typeface="Times New Roman"/>
              </a:rPr>
              <a:t>2-т</a:t>
            </a:r>
            <a:r>
              <a:rPr b="1" lang="kk-KZ" sz="2400" strike="noStrike" u="none">
                <a:solidFill>
                  <a:srgbClr val="ff0000"/>
                </a:solidFill>
                <a:uFillTx/>
                <a:latin typeface="Times New Roman"/>
                <a:ea typeface="Times New Roman"/>
              </a:rPr>
              <a:t>апсырма. Сандардың мәнін мәтін арқылы ашып, ой тұжырымдаңыз.  </a:t>
            </a:r>
            <a:endParaRPr b="0" lang="ru-RU" sz="2400" strike="noStrike" u="none">
              <a:solidFill>
                <a:srgbClr val="000000"/>
              </a:solidFill>
              <a:uFillTx/>
              <a:latin typeface="Calibri"/>
            </a:endParaRPr>
          </a:p>
        </p:txBody>
      </p:sp>
      <p:sp>
        <p:nvSpPr>
          <p:cNvPr id="76" name="Прямоугольник 1"/>
          <p:cNvSpPr/>
          <p:nvPr/>
        </p:nvSpPr>
        <p:spPr>
          <a:xfrm>
            <a:off x="404640" y="1677960"/>
            <a:ext cx="11368440" cy="2232360"/>
          </a:xfrm>
          <a:prstGeom prst="rect">
            <a:avLst/>
          </a:prstGeom>
          <a:noFill/>
          <a:ln w="0">
            <a:noFill/>
          </a:ln>
        </p:spPr>
        <p:style>
          <a:lnRef idx="0"/>
          <a:fillRef idx="0"/>
          <a:effectRef idx="0"/>
          <a:fontRef idx="minor"/>
        </p:style>
        <p:txBody>
          <a:bodyPr lIns="90000" rIns="90000" tIns="46800" bIns="46800" anchor="t">
            <a:spAutoFit/>
          </a:bodyPr>
          <a:p>
            <a:pPr algn="just">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Calibri"/>
              </a:rPr>
              <a:t>     </a:t>
            </a:r>
            <a:r>
              <a:rPr b="0" lang="kk-KZ" sz="2200" strike="noStrike" u="none">
                <a:solidFill>
                  <a:srgbClr val="000000"/>
                </a:solidFill>
                <a:uFillTx/>
                <a:latin typeface="Times New Roman"/>
                <a:ea typeface="Calibri"/>
              </a:rPr>
              <a:t> </a:t>
            </a:r>
            <a:endParaRPr b="0" lang="ru-RU" sz="2200" strike="noStrike" u="none">
              <a:solidFill>
                <a:srgbClr val="000000"/>
              </a:solidFill>
              <a:uFillTx/>
              <a:latin typeface="Calibri"/>
            </a:endParaRPr>
          </a:p>
          <a:p>
            <a:pPr algn="just">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p>
            <a:pPr algn="just">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p>
            <a:pPr algn="just">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p>
            <a:pPr algn="just">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p>
            <a:pPr algn="just">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Calibri"/>
              </a:rPr>
              <a:t> </a:t>
            </a:r>
            <a:endParaRPr b="0" lang="ru-RU" sz="2000" strike="noStrike" u="none">
              <a:solidFill>
                <a:srgbClr val="000000"/>
              </a:solidFill>
              <a:uFillTx/>
              <a:latin typeface="Calibri"/>
            </a:endParaRPr>
          </a:p>
        </p:txBody>
      </p:sp>
      <p:sp>
        <p:nvSpPr>
          <p:cNvPr id="77" name="Прямоугольник 1"/>
          <p:cNvSpPr/>
          <p:nvPr/>
        </p:nvSpPr>
        <p:spPr>
          <a:xfrm>
            <a:off x="84240" y="1014480"/>
            <a:ext cx="11985480" cy="5396040"/>
          </a:xfrm>
          <a:prstGeom prst="rect">
            <a:avLst/>
          </a:prstGeom>
          <a:noFill/>
          <a:ln w="0">
            <a:noFill/>
          </a:ln>
        </p:spPr>
        <p:style>
          <a:lnRef idx="0"/>
          <a:fillRef idx="0"/>
          <a:effectRef idx="0"/>
          <a:fontRef idx="minor"/>
        </p:style>
        <p:txBody>
          <a:bodyPr lIns="90000" rIns="90000" tIns="46800" bIns="46800" anchor="t">
            <a:spAutoFit/>
          </a:bodyPr>
          <a:p>
            <a:pPr algn="just">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     </a:t>
            </a:r>
            <a:r>
              <a:rPr b="0" lang="kk-KZ" sz="2400" strike="noStrike" u="none">
                <a:solidFill>
                  <a:srgbClr val="000000"/>
                </a:solidFill>
                <a:uFillTx/>
                <a:latin typeface="Times New Roman"/>
                <a:ea typeface="Calibri"/>
              </a:rPr>
              <a:t>Қазақстанның экожүйесі ерекше. Мемлекет аумағында өсетін өсімдіктің 500-ге жуық түріне жоғалып кету қаупі төніп тұр. Қазақстанда ұя салған құстардың 14 түрі жаһандық маңызы бар құстар болып табылады. Қазақстанда тіркелген құстардың 236 түрі Қызыл кітапқа енген. Республикада 2004-2015 жылдарға арналған Қазақстанның Экологиялық қауіпсіздігі туралы конвенция қабылданған...</a:t>
            </a:r>
            <a:endParaRPr b="0" lang="ru-RU" sz="2400" strike="noStrike" u="none">
              <a:solidFill>
                <a:srgbClr val="000000"/>
              </a:solidFill>
              <a:uFillTx/>
              <a:latin typeface="Calibri"/>
            </a:endParaRPr>
          </a:p>
          <a:p>
            <a:pPr algn="just">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    </a:t>
            </a:r>
            <a:r>
              <a:rPr b="0" lang="kk-KZ" sz="2400" strike="noStrike" u="none">
                <a:solidFill>
                  <a:srgbClr val="000000"/>
                </a:solidFill>
                <a:uFillTx/>
                <a:latin typeface="Times New Roman"/>
                <a:ea typeface="Calibri"/>
              </a:rPr>
              <a:t>Қазақстанда оның аумағы 13,5 миллион гектарды немесе барлық аумақтың 4,9 пайызын құрайды. Экологиялық тепе- теңдікті сақтауға бұл жеткіліксіз. Әлемдік стандарт- 10 пайыз. Дамыту және орналастыру концепциясы бойынша ерекше күзетілетін табиғи аумақтарды 17,5 миллион гектарға дейін арттыру көзделген... </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    </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                                                  </a:t>
            </a:r>
            <a:r>
              <a:rPr b="1" lang="kk-KZ" sz="2400" strike="noStrike" u="none">
                <a:solidFill>
                  <a:srgbClr val="ff0000"/>
                </a:solidFill>
                <a:uFillTx/>
                <a:latin typeface="Times New Roman"/>
                <a:ea typeface="Calibri"/>
              </a:rPr>
              <a:t>Сандар сөйлейді</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         </a:t>
            </a:r>
            <a:r>
              <a:rPr b="0" lang="kk-KZ" sz="2400" strike="noStrike" u="none">
                <a:solidFill>
                  <a:srgbClr val="000000"/>
                </a:solidFill>
                <a:uFillTx/>
                <a:latin typeface="Times New Roman"/>
                <a:ea typeface="Calibri"/>
              </a:rPr>
              <a:t>14     500    236    2004-2015    13,5миллион    10    4,9    17,5миллион</a:t>
            </a:r>
            <a:endParaRPr b="0" lang="ru-RU" sz="2400" strike="noStrike" u="none">
              <a:solidFill>
                <a:srgbClr val="000000"/>
              </a:solidFill>
              <a:uFillTx/>
              <a:latin typeface="Calibri"/>
            </a:endParaRPr>
          </a:p>
          <a:p>
            <a:pPr algn="just">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Tree>
  </p:cSld>
</p:sld>
</file>

<file path=ppt/theme/theme1.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6306</TotalTime>
  <Application>LibreOffice/24.8.2.1$MacOSX_AARCH64 LibreOffice_project/0f794b6e29741098670a3b95d60478a65d05ef13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2018-09-12T08:07:08Z</dcterms:created>
  <dc:creator>Жазира Асанова</dc:creator>
  <dc:description/>
  <dc:language>ru-RU</dc:language>
  <cp:lastModifiedBy>Пользователь Windows</cp:lastModifiedBy>
  <cp:lastPrinted>2020-03-24T14:36:16Z</cp:lastPrinted>
  <dcterms:modified xsi:type="dcterms:W3CDTF">2021-01-08T11:30:18Z</dcterms:modified>
  <cp:revision>478</cp:revision>
  <dc:subject/>
  <dc:title>Презентация PowerPoint</dc:title>
</cp:coreProperties>
</file>