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jpeg" ContentType="image/jpeg"/>
  <Override PartName="/ppt/media/image3.jpeg" ContentType="image/jpeg"/>
  <Override PartName="/ppt/media/image6.jpeg" ContentType="image/jpeg"/>
  <Override PartName="/ppt/media/image7.jpeg" ContentType="image/jpeg"/>
  <Override PartName="/ppt/media/image5.jpeg" ContentType="image/jpeg"/>
  <Override PartName="/ppt/media/image8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1F0357-BBCB-4B22-AC06-1D795870F7F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1D90727A-8AD5-41F4-8368-7C342826F1CB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садаКККК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852480" y="4002120"/>
            <a:ext cx="10221840" cy="5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3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Сабақтың тақырыбы: Біртүрлі  мамандықтар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981640" y="196920"/>
            <a:ext cx="19692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ТІЛІ  (Т1)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8-СЫНЫП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101600" y="341280"/>
            <a:ext cx="10348920" cy="195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000" strike="noStrike" u="none">
                <a:solidFill>
                  <a:srgbClr val="00b050"/>
                </a:solidFill>
                <a:uFillTx/>
                <a:latin typeface="Kz Times New Roman"/>
                <a:ea typeface="Kz Times New Roman"/>
              </a:rPr>
              <a:t>3-бөлім. Кәсіп пен еңбек. Болашақ мамандықтары. Лексика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"/>
          <p:cNvSpPr txBox="1"/>
          <p:nvPr/>
        </p:nvSpPr>
        <p:spPr>
          <a:xfrm>
            <a:off x="914040" y="846000"/>
            <a:ext cx="9807480" cy="5330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Өзіңізді тексеріңіз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Перифраз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– құбылыстар мен заттардың атын атап, түсін түстемей, айрықша белгі-қасиеттеріне негіздей отырып ауыстыра суреттеу тәсілі. Перифраз мәтіннің идеялық-эстетикалық, көркемдік ерекшелігін ашады.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Мысалы: Алтын дән аялаған кең алқапта,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                 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Жер кемесі – комбайн гүрілдейді.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00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3-тапсырма. </a:t>
            </a:r>
            <a:br>
              <a:rPr sz="2200"/>
            </a:br>
            <a:endParaRPr b="0" lang="ru-RU" sz="22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1" name=""/>
          <p:cNvSpPr txBox="1"/>
          <p:nvPr/>
        </p:nvSpPr>
        <p:spPr>
          <a:xfrm>
            <a:off x="838080" y="846000"/>
            <a:ext cx="10515600" cy="5330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9999"/>
          </a:bodyPr>
          <a:p>
            <a:pPr algn="just">
              <a:lnSpc>
                <a:spcPct val="115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Мектеп түлектеріне мамандық таңдауда бағыт-бағдар беретін нұсқаулық Қазақстанда жоқ. 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Сол себептен жастар бүгінде қандай мамандықтың сұранысқа ие екенінен бейхабар.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Олар  заман талабына сай қандай жаңа мамандықтардың пайда болып жатқанын білмейді деуге болады.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         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Енді бұл мәселе шешіледі. Алдағы бес жылда сұранысқа ие болатын жаңа 100 мамандық жайлы энциклопедия жарық көреді.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Қазақстанда жоғары оқу орындарында таңдау көп. Алайда жас түлектердің көпшілігі тегін оқу деп жаны қалайтын мамандық бойынша оқуға түспейді. Қалаған мамандығын меңгермеген соң, қолында дипломы болғанымен, жұмыс істеуге құлқы болмайды.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 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«Ұрпақ тағдыры – білім» қозғалысының жетекшісі Ерсайынның есебінше, мектеп бітірушілердің 20-30 пайызы ғана мамандықты дұрыс таңдайды.Тағы бір үлкен проблема: қолына диплом алғандардың 90 пайызы өз мамандығына сай жұмыс таба алмайды.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      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– 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Қазақстанда мамандықтарға талдау жасалмайды. Ал түлектер тек грантқа ие болуды ойлайды. Ол мамандыққа сұраныс бар ма, бітірген соң жұмыс таба алады ма, оны ойламайды.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Ж</a:t>
            </a: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Calibri"/>
              </a:rPr>
              <a:t>ылда жоғары білім алған жастардың 10-20 пайызы ғана өз мамандығымен жұмысқа тұратыны шындық. Қалғаны ақша табу үшін құрылысқа, күзетке орналасады, – дейді Ерсайын.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"/>
          <p:cNvSpPr txBox="1"/>
          <p:nvPr/>
        </p:nvSpPr>
        <p:spPr>
          <a:xfrm>
            <a:off x="838080" y="1252440"/>
            <a:ext cx="10515600" cy="4353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Сұрақтарға жауап беріңіз.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Неге түлектер қажетті кәсіп түрлерінен хабарсыз?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Бұл проблема қалай шешімін таппақ?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Неге ЖОО-нын бітірген жастардың жұмыс жасауға ниеті жоқ?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 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Перифраз түрінде берілген сұрақтар арқылы мәтіннен қажетті ақпаратты таба біледі;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"/>
          <p:cNvGraphicFramePr/>
          <p:nvPr/>
        </p:nvGraphicFramePr>
        <p:xfrm>
          <a:off x="1486080" y="1641600"/>
          <a:ext cx="9144000" cy="363672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10772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Неге түлектер қажетті кәсіп түрлерінен хабарсыз?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1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Мектеп түлектеріне мамандық таңдауда бағыт-бағдар беретін нұсқаулық қазақстанда жоқ.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1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26576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Бұл проблема қалай шешімін таппақ?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Алдағы бес жылда сұранысқа ие болатын жаңа 100 мамандық жайлы энциклопедия жарық көреді.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26576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Неге ЖОО-нын бітірген жастардың жұмыс жасауға ниеті жоқ?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Түлектердің көпшілігі тегін оқу деп жаны қалайтын мамандық бойынша оқуға түспегендіктен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64" name="AutoShape 4"/>
          <p:cNvSpPr/>
          <p:nvPr/>
        </p:nvSpPr>
        <p:spPr>
          <a:xfrm>
            <a:off x="297000" y="7920"/>
            <a:ext cx="30456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 fontScale="70000" lnSpcReduction="19999"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Rectangle 4"/>
          <p:cNvSpPr/>
          <p:nvPr/>
        </p:nvSpPr>
        <p:spPr>
          <a:xfrm>
            <a:off x="895320" y="1012320"/>
            <a:ext cx="232740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Өзіңізді тексеріңіз</a:t>
            </a:r>
            <a:r>
              <a:rPr b="1" lang="kk-KZ" sz="12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!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03440" y="152712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000"/>
            </a:br>
            <a:br>
              <a:rPr sz="2000"/>
            </a:br>
            <a:br>
              <a:rPr sz="2000"/>
            </a:b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Сабақты бекіту:</a:t>
            </a:r>
            <a:br>
              <a:rPr sz="2000"/>
            </a:br>
            <a:br>
              <a:rPr sz="2500"/>
            </a:br>
            <a:r>
              <a:rPr b="1" lang="kk-KZ" sz="25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1.</a:t>
            </a:r>
            <a:r>
              <a:rPr b="1" lang="kk-KZ" sz="25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Біртүрлі амандықтар туралы ақпарат алдыңыз</a:t>
            </a:r>
            <a:br>
              <a:rPr sz="2000"/>
            </a:b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2.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Ақпаратты басшылыққа ала отырып, сұрақтарға жауап бердіңіз</a:t>
            </a:r>
            <a:br>
              <a:rPr sz="2000"/>
            </a:b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3.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Мәтінмен жұмыс жасай алдыңыз</a:t>
            </a:r>
            <a:br>
              <a:rPr sz="2000"/>
            </a:b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1.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Сөздік қор мен сөздік құрамды есіңізге түсірдіңіз.</a:t>
            </a:r>
            <a:br>
              <a:rPr sz="2500"/>
            </a:br>
            <a:br>
              <a:rPr sz="2500"/>
            </a:br>
            <a:br>
              <a:rPr sz="4000"/>
            </a:br>
            <a:endParaRPr b="0" lang="ru-RU" sz="20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3" name="TextBox 8"/>
          <p:cNvSpPr/>
          <p:nvPr/>
        </p:nvSpPr>
        <p:spPr>
          <a:xfrm>
            <a:off x="1560600" y="291960"/>
            <a:ext cx="3509640" cy="5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Қосымша  тапсырма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TextBox 9"/>
          <p:cNvSpPr/>
          <p:nvPr/>
        </p:nvSpPr>
        <p:spPr>
          <a:xfrm>
            <a:off x="1411200" y="2298600"/>
            <a:ext cx="8996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«Еңбек және жетістік» тақырыбында  құрмалас сөйлем құраңыз.Сөйлемнен қанша сөз тіркесін табуға болатынын дәлелдеңіз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1133640" y="258840"/>
            <a:ext cx="10807560" cy="334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3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мақсат(тар)ы: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8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8.1.5.1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8</a:t>
            </a: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перифраз түрінде берілген сұрақтар арқылы мәтіннен қажетті ақпаратты таба білу, көтерілген мәселе бойынша ой тұжырымдау.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8.4.3.1 сөздік қор және сөздік құрам ерекшеліктерін түсініп қолдану.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1170000" y="3429000"/>
            <a:ext cx="8286480" cy="201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385723"/>
                </a:solidFill>
                <a:uFillTx/>
                <a:latin typeface="Times New Roman"/>
                <a:ea typeface="Times New Roman"/>
              </a:rPr>
              <a:t>Сабақ мақсаттары:8.1.5.1 </a:t>
            </a: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перифраз түрінде берілген сұрақтар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арқылы мәтіннен қажетті ақпаратты таба біледі;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8.4.3.1 сөздік қор және сөздік құрам ерекшеліктерін түсініп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қолдану.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0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8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extBox 9"/>
          <p:cNvSpPr/>
          <p:nvPr/>
        </p:nvSpPr>
        <p:spPr>
          <a:xfrm>
            <a:off x="1133640" y="258840"/>
            <a:ext cx="9953640" cy="38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ru-RU" sz="30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Бағалау </a:t>
            </a:r>
            <a:r>
              <a:rPr b="1" lang="kk-KZ" sz="30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критерийлері: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•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	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Бірнеше біртүрлі мамандық түрлерімен танысады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•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	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перифраз түрінде берілген сұрақтар арқылы мәтіннен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     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қажетті ақпаратты таба біледі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•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	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сөздік қор, сөздік құрам ерекшеліктерін түсініп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     </a:t>
            </a:r>
            <a:r>
              <a:rPr b="1" lang="kk-KZ" sz="2400" strike="noStrike" u="none">
                <a:solidFill>
                  <a:srgbClr val="70ad47"/>
                </a:solidFill>
                <a:uFillTx/>
                <a:latin typeface="Tahoma"/>
                <a:ea typeface="Tahoma"/>
              </a:rPr>
              <a:t>қолданады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0" y="0"/>
            <a:ext cx="1219212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  </a:t>
            </a:r>
            <a:r>
              <a:rPr b="1" lang="kk-KZ" sz="3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Сабаққа кіріспе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6" name="TextBox 9"/>
          <p:cNvSpPr/>
          <p:nvPr/>
        </p:nvSpPr>
        <p:spPr>
          <a:xfrm>
            <a:off x="642600" y="1343160"/>
            <a:ext cx="10422720" cy="253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Ойтүрткі сұрақтар.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b050"/>
              </a:buClr>
              <a:buFont typeface="Times New Roman"/>
              <a:buAutoNum type="arabicPeriod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Жүсіпбек Аймауытовтың «»Мамандықтың жаманы жоқ, бірақ оның кез келгеніне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икемділік  қажет, бұл жай күнелту, тамақ асыраудың ғана жолы емес, үлкен өнерді,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зор шеберлікті қажет ететін нәрсе»  деген мамандық туралы сөзін қалай түсінесіз?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2.  Біртүрлі мамандық дегенді  естуіңіз бар ма?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495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9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Біртүрлі  мамандық түрлері:</a:t>
            </a:r>
            <a:br>
              <a:rPr sz="2900"/>
            </a:br>
            <a:endParaRPr b="0" lang="ru-RU" sz="29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38" name="Овал 3"/>
          <p:cNvSpPr/>
          <p:nvPr/>
        </p:nvSpPr>
        <p:spPr>
          <a:xfrm>
            <a:off x="539640" y="1919160"/>
            <a:ext cx="2986200" cy="148608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Гольф добын суда жүзіп алып беруші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Овал 5"/>
          <p:cNvSpPr/>
          <p:nvPr/>
        </p:nvSpPr>
        <p:spPr>
          <a:xfrm>
            <a:off x="4729320" y="2104920"/>
            <a:ext cx="2955600" cy="130356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Спичрайтер</a:t>
            </a:r>
            <a:r>
              <a:rPr b="1" lang="kk-KZ" sz="3000" strike="noStrike" u="none">
                <a:solidFill>
                  <a:srgbClr val="92d05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Овал 6"/>
          <p:cNvSpPr/>
          <p:nvPr/>
        </p:nvSpPr>
        <p:spPr>
          <a:xfrm>
            <a:off x="8537400" y="2179800"/>
            <a:ext cx="3052800" cy="124920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Манекен адамдар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Овал 7"/>
          <p:cNvSpPr/>
          <p:nvPr/>
        </p:nvSpPr>
        <p:spPr>
          <a:xfrm>
            <a:off x="285840" y="5565600"/>
            <a:ext cx="3166920" cy="121464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Әңгімелесуші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Овал 8"/>
          <p:cNvSpPr/>
          <p:nvPr/>
        </p:nvSpPr>
        <p:spPr>
          <a:xfrm>
            <a:off x="8753400" y="5565600"/>
            <a:ext cx="2836800" cy="121464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Құрт жинаушы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AutoShape 2"/>
          <p:cNvSpPr/>
          <p:nvPr/>
        </p:nvSpPr>
        <p:spPr>
          <a:xfrm>
            <a:off x="14436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rmAutofit fontScale="70000" lnSpcReduction="19999"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4" name="Рисунок 12" descr="C:\Users\Azat\Desktop\56.jpg"/>
          <p:cNvPicPr/>
          <p:nvPr/>
        </p:nvPicPr>
        <p:blipFill>
          <a:blip r:embed="rId1"/>
          <a:stretch/>
        </p:blipFill>
        <p:spPr>
          <a:xfrm>
            <a:off x="617400" y="565200"/>
            <a:ext cx="3195720" cy="2041560"/>
          </a:xfrm>
          <a:prstGeom prst="rect">
            <a:avLst/>
          </a:prstGeom>
          <a:ln w="0">
            <a:noFill/>
          </a:ln>
        </p:spPr>
      </p:pic>
      <p:pic>
        <p:nvPicPr>
          <p:cNvPr id="45" name="Рисунок 14" descr="C:\Users\Azat\Desktop\images (1).jpg"/>
          <p:cNvPicPr/>
          <p:nvPr/>
        </p:nvPicPr>
        <p:blipFill>
          <a:blip r:embed="rId2"/>
          <a:stretch/>
        </p:blipFill>
        <p:spPr>
          <a:xfrm>
            <a:off x="539640" y="3843360"/>
            <a:ext cx="3079800" cy="1971720"/>
          </a:xfrm>
          <a:prstGeom prst="rect">
            <a:avLst/>
          </a:prstGeom>
          <a:ln w="0">
            <a:noFill/>
          </a:ln>
        </p:spPr>
      </p:pic>
      <p:pic>
        <p:nvPicPr>
          <p:cNvPr id="46" name="Рисунок 15" descr="C:\Users\Azat\Desktop\66.jpg"/>
          <p:cNvPicPr/>
          <p:nvPr/>
        </p:nvPicPr>
        <p:blipFill>
          <a:blip r:embed="rId3"/>
          <a:stretch/>
        </p:blipFill>
        <p:spPr>
          <a:xfrm>
            <a:off x="4668840" y="3925800"/>
            <a:ext cx="2940120" cy="1965240"/>
          </a:xfrm>
          <a:prstGeom prst="rect">
            <a:avLst/>
          </a:prstGeom>
          <a:ln w="0">
            <a:noFill/>
          </a:ln>
        </p:spPr>
      </p:pic>
      <p:pic>
        <p:nvPicPr>
          <p:cNvPr id="47" name="Рисунок 16" descr="C:\Users\Azat\Desktop\86.jpg"/>
          <p:cNvPicPr/>
          <p:nvPr/>
        </p:nvPicPr>
        <p:blipFill>
          <a:blip r:embed="rId4"/>
          <a:stretch/>
        </p:blipFill>
        <p:spPr>
          <a:xfrm>
            <a:off x="8658360" y="3925800"/>
            <a:ext cx="2916000" cy="1889280"/>
          </a:xfrm>
          <a:prstGeom prst="rect">
            <a:avLst/>
          </a:prstGeom>
          <a:ln w="0">
            <a:noFill/>
          </a:ln>
        </p:spPr>
      </p:pic>
      <p:pic>
        <p:nvPicPr>
          <p:cNvPr id="48" name="Рисунок 17" descr="C:\Users\Azat\Desktop\145.jpg"/>
          <p:cNvPicPr/>
          <p:nvPr/>
        </p:nvPicPr>
        <p:blipFill>
          <a:blip r:embed="rId5"/>
          <a:stretch/>
        </p:blipFill>
        <p:spPr>
          <a:xfrm>
            <a:off x="8697960" y="565200"/>
            <a:ext cx="2876400" cy="2041560"/>
          </a:xfrm>
          <a:prstGeom prst="rect">
            <a:avLst/>
          </a:prstGeom>
          <a:ln w="0">
            <a:noFill/>
          </a:ln>
        </p:spPr>
      </p:pic>
      <p:pic>
        <p:nvPicPr>
          <p:cNvPr id="49" name="Рисунок 18" descr="C:\Users\Azat\Desktop\images (2).jpg"/>
          <p:cNvPicPr/>
          <p:nvPr/>
        </p:nvPicPr>
        <p:blipFill>
          <a:blip r:embed="rId6"/>
          <a:stretch/>
        </p:blipFill>
        <p:spPr>
          <a:xfrm>
            <a:off x="4826160" y="652320"/>
            <a:ext cx="2858760" cy="2009880"/>
          </a:xfrm>
          <a:prstGeom prst="rect">
            <a:avLst/>
          </a:prstGeom>
          <a:ln w="0">
            <a:noFill/>
          </a:ln>
        </p:spPr>
      </p:pic>
      <p:sp>
        <p:nvSpPr>
          <p:cNvPr id="50" name="Овал 22"/>
          <p:cNvSpPr/>
          <p:nvPr/>
        </p:nvSpPr>
        <p:spPr>
          <a:xfrm>
            <a:off x="4668840" y="5721480"/>
            <a:ext cx="3016080" cy="105876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Жыланның уын алушы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48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900"/>
            </a:br>
            <a:br>
              <a:rPr sz="2900"/>
            </a:br>
            <a:r>
              <a:rPr b="1" lang="kk-KZ" sz="29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1-тапсырма .</a:t>
            </a:r>
            <a:r>
              <a:rPr b="1" lang="kk-KZ" sz="29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</a:t>
            </a:r>
            <a:br>
              <a:rPr sz="2900"/>
            </a:br>
            <a:endParaRPr b="0" lang="ru-RU" sz="29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52" name="Прямоугольник 3"/>
          <p:cNvSpPr/>
          <p:nvPr/>
        </p:nvSpPr>
        <p:spPr>
          <a:xfrm>
            <a:off x="6288120" y="5181480"/>
            <a:ext cx="5268960" cy="1191240"/>
          </a:xfrm>
          <a:prstGeom prst="rect">
            <a:avLst/>
          </a:prstGeom>
          <a:noFill/>
          <a:ln w="936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жеке көзқарасын білдіреді;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таразылай алады;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3" name=""/>
          <p:cNvGraphicFramePr/>
          <p:nvPr/>
        </p:nvGraphicFramePr>
        <p:xfrm>
          <a:off x="838080" y="1486080"/>
          <a:ext cx="9837720" cy="2850840"/>
        </p:xfrm>
        <a:graphic>
          <a:graphicData uri="http://schemas.openxmlformats.org/drawingml/2006/table">
            <a:tbl>
              <a:tblPr/>
              <a:tblGrid>
                <a:gridCol w="4919760"/>
                <a:gridCol w="4917960"/>
              </a:tblGrid>
              <a:tr h="712440"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Біртүрлі мамандық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Қалыпты мамандық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71280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1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1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71280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1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1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71280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1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1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"/>
          <p:cNvSpPr txBox="1"/>
          <p:nvPr/>
        </p:nvSpPr>
        <p:spPr>
          <a:xfrm>
            <a:off x="838080" y="799920"/>
            <a:ext cx="10515600" cy="5376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2-тапсырма.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Керекті сөздер: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бітіміне, жарасымды, сәнді, түстен, өлшеп-пішіп, жер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      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Киім тігіп үйренуде қай ...... , қай аймақтан екенің маңызды емес. Киімді нақты бір адамға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...........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тік. Әр адамның дене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........ 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қарай, 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.........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әрі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.....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етіп тігу – басты талап. Қандай да бір үлгіні ойластырған уақытта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оны қандай матадан, қай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......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тігетініңді де ойластырып қой. Мүмкіндігінше, кәсіби білім алған жөн.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f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Calibri"/>
              </a:rPr>
              <a:t>                                                                                       </a:t>
            </a:r>
            <a:r>
              <a:rPr b="1" lang="kk-KZ" sz="2000" strike="noStrike" u="none">
                <a:solidFill>
                  <a:srgbClr val="2e77e2"/>
                </a:solidFill>
                <a:uFillTx/>
                <a:latin typeface="Times New Roman"/>
                <a:ea typeface="Calibri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         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*  негізгі ойды түсінеді;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         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* керекті сөздерді табады;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         </a:t>
            </a:r>
            <a:r>
              <a:rPr b="0" lang="kk-KZ" sz="20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* сөздік қор арқылы сөздік құрамды байытады;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f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f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Өзіңізді тексеріңіз</a:t>
            </a:r>
            <a:br>
              <a:rPr sz="3200"/>
            </a:br>
            <a:endParaRPr b="0" lang="ru-RU" sz="20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56" name=""/>
          <p:cNvSpPr txBox="1"/>
          <p:nvPr/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Киім тігіп үйренуде қай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жерден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, қай аймақтан екенің маңызды емес. Киімді нақты бір адамға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өлшеп-пішіп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тік. Әр адамның дене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бітіміне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қарай, 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жарасымды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әрі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сәнді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етіп тігу – басты талап. Қандай да бір үлгіні ойластырған уақытта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оны қандай матадан, қай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түстен 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тігетініңді де ойластырып қой. Мүмкіндігінше, кәсіби білім алған жөн.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     </a:t>
            </a:r>
            <a:r>
              <a:rPr b="1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Жер</a:t>
            </a:r>
            <a:r>
              <a:rPr b="0" lang="kk-KZ" sz="2000" strike="noStrike" u="none">
                <a:solidFill>
                  <a:srgbClr val="00b050"/>
                </a:solidFill>
                <a:uFillTx/>
                <a:latin typeface="Times New Roman"/>
              </a:rPr>
              <a:t> – жерлес, жер үй, жертөле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7" name="Picture 3" descr="C:\Users\306\Desktop\Без названия.jpg"/>
          <p:cNvPicPr/>
          <p:nvPr/>
        </p:nvPicPr>
        <p:blipFill>
          <a:blip r:embed="rId1"/>
          <a:stretch/>
        </p:blipFill>
        <p:spPr>
          <a:xfrm>
            <a:off x="9266400" y="4376880"/>
            <a:ext cx="1901520" cy="161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"/>
          <p:cNvSpPr txBox="1"/>
          <p:nvPr/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 algn="ctr">
              <a:lnSpc>
                <a:spcPct val="90000"/>
              </a:lnSpc>
              <a:spcBef>
                <a:spcPts val="1001"/>
              </a:spcBef>
              <a:buClr>
                <a:srgbClr val="00b05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Перифраз дегенді қалай түсінесіз?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Microsoft</cp:lastModifiedBy>
  <cp:lastPrinted>2020-03-24T14:36:16Z</cp:lastPrinted>
  <dcterms:modified xsi:type="dcterms:W3CDTF">2020-10-20T16:18:59Z</dcterms:modified>
  <cp:revision>474</cp:revision>
  <dc:subject/>
  <dc:title>Презентация PowerPoint</dc:title>
</cp:coreProperties>
</file>