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3" r:id="rId4"/>
    <p:sldId id="264" r:id="rId5"/>
    <p:sldId id="265" r:id="rId6"/>
    <p:sldId id="261" r:id="rId7"/>
    <p:sldId id="266" r:id="rId8"/>
    <p:sldId id="267" r:id="rId9"/>
    <p:sldId id="268" r:id="rId10"/>
    <p:sldId id="269" r:id="rId11"/>
    <p:sldId id="270"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4660"/>
  </p:normalViewPr>
  <p:slideViewPr>
    <p:cSldViewPr snapToGrid="0">
      <p:cViewPr varScale="1">
        <p:scale>
          <a:sx n="116" d="100"/>
          <a:sy n="116" d="100"/>
        </p:scale>
        <p:origin x="2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30EF363-C4B8-4BCC-AB12-43B231993C76}"/>
              </a:ext>
            </a:extLst>
          </p:cNvPr>
          <p:cNvSpPr>
            <a:spLocks noGrp="1"/>
          </p:cNvSpPr>
          <p:nvPr>
            <p:ph type="title"/>
          </p:nvPr>
        </p:nvSpPr>
        <p:spPr>
          <a:xfrm>
            <a:off x="677334" y="609600"/>
            <a:ext cx="8596668" cy="2506462"/>
          </a:xfrm>
        </p:spPr>
        <p:txBody>
          <a:bodyPr>
            <a:normAutofit fontScale="90000"/>
          </a:bodyPr>
          <a:lstStyle/>
          <a:p>
            <a:r>
              <a:rPr lang="kk-KZ" sz="4000" b="1" dirty="0">
                <a:solidFill>
                  <a:schemeClr val="tx1"/>
                </a:solidFill>
                <a:latin typeface="Times New Roman" panose="02020603050405020304" pitchFamily="18" charset="0"/>
                <a:cs typeface="Times New Roman" panose="02020603050405020304" pitchFamily="18" charset="0"/>
              </a:rPr>
              <a:t>Бөлім: 6 </a:t>
            </a:r>
            <a:br>
              <a:rPr lang="kk-KZ" sz="4000" b="1" dirty="0">
                <a:solidFill>
                  <a:schemeClr val="tx1"/>
                </a:solidFill>
                <a:latin typeface="Times New Roman" panose="02020603050405020304" pitchFamily="18" charset="0"/>
                <a:cs typeface="Times New Roman" panose="02020603050405020304" pitchFamily="18" charset="0"/>
              </a:rPr>
            </a:br>
            <a:r>
              <a:rPr lang="kk-KZ" sz="4000" b="1" dirty="0">
                <a:solidFill>
                  <a:schemeClr val="tx1"/>
                </a:solidFill>
                <a:latin typeface="Times New Roman" panose="02020603050405020304" pitchFamily="18" charset="0"/>
                <a:cs typeface="Times New Roman" panose="02020603050405020304" pitchFamily="18" charset="0"/>
              </a:rPr>
              <a:t>Қазақстанның су ресурстары </a:t>
            </a:r>
            <a:br>
              <a:rPr lang="kk-KZ" sz="4000" b="1" dirty="0">
                <a:solidFill>
                  <a:schemeClr val="tx1"/>
                </a:solidFill>
                <a:latin typeface="Times New Roman" panose="02020603050405020304" pitchFamily="18" charset="0"/>
                <a:cs typeface="Times New Roman" panose="02020603050405020304" pitchFamily="18" charset="0"/>
              </a:rPr>
            </a:br>
            <a:r>
              <a:rPr lang="kk-KZ" sz="4000" b="1" dirty="0">
                <a:solidFill>
                  <a:schemeClr val="tx1"/>
                </a:solidFill>
                <a:latin typeface="Times New Roman" panose="02020603050405020304" pitchFamily="18" charset="0"/>
                <a:cs typeface="Times New Roman" panose="02020603050405020304" pitchFamily="18" charset="0"/>
              </a:rPr>
              <a:t>Ә. Нұрпейісов «Қан мен тер» (үзінді)</a:t>
            </a:r>
            <a:br>
              <a:rPr lang="kk-KZ" sz="4000" b="1" dirty="0">
                <a:solidFill>
                  <a:schemeClr val="tx1"/>
                </a:solidFill>
                <a:latin typeface="Times New Roman" panose="02020603050405020304" pitchFamily="18" charset="0"/>
                <a:cs typeface="Times New Roman" panose="02020603050405020304" pitchFamily="18" charset="0"/>
              </a:rPr>
            </a:br>
            <a:r>
              <a:rPr lang="kk-KZ" sz="4000" b="1" dirty="0">
                <a:solidFill>
                  <a:schemeClr val="tx1"/>
                </a:solidFill>
                <a:latin typeface="Times New Roman" panose="02020603050405020304" pitchFamily="18" charset="0"/>
                <a:cs typeface="Times New Roman" panose="02020603050405020304" pitchFamily="18" charset="0"/>
              </a:rPr>
              <a:t/>
            </a:r>
            <a:br>
              <a:rPr lang="kk-KZ" sz="4000" b="1" dirty="0">
                <a:solidFill>
                  <a:schemeClr val="tx1"/>
                </a:solidFill>
                <a:latin typeface="Times New Roman" panose="02020603050405020304" pitchFamily="18" charset="0"/>
                <a:cs typeface="Times New Roman" panose="02020603050405020304" pitchFamily="18" charset="0"/>
              </a:rPr>
            </a:br>
            <a:r>
              <a:rPr lang="kk-KZ" sz="4000" b="1" dirty="0">
                <a:solidFill>
                  <a:schemeClr val="tx1"/>
                </a:solidFill>
                <a:latin typeface="Times New Roman" panose="02020603050405020304" pitchFamily="18" charset="0"/>
                <a:cs typeface="Times New Roman" panose="02020603050405020304" pitchFamily="18" charset="0"/>
              </a:rPr>
              <a:t/>
            </a:r>
            <a:br>
              <a:rPr lang="kk-KZ" sz="4000" b="1" dirty="0">
                <a:solidFill>
                  <a:schemeClr val="tx1"/>
                </a:solidFill>
                <a:latin typeface="Times New Roman" panose="02020603050405020304" pitchFamily="18" charset="0"/>
                <a:cs typeface="Times New Roman" panose="02020603050405020304" pitchFamily="18" charset="0"/>
              </a:rPr>
            </a:br>
            <a:r>
              <a:rPr lang="kk-KZ" sz="4000" b="1" dirty="0">
                <a:solidFill>
                  <a:schemeClr val="tx1"/>
                </a:solidFill>
                <a:latin typeface="Times New Roman" panose="02020603050405020304" pitchFamily="18" charset="0"/>
                <a:cs typeface="Times New Roman" panose="02020603050405020304" pitchFamily="18" charset="0"/>
              </a:rPr>
              <a:t/>
            </a:r>
            <a:br>
              <a:rPr lang="kk-KZ" sz="4000" b="1" dirty="0">
                <a:solidFill>
                  <a:schemeClr val="tx1"/>
                </a:solidFill>
                <a:latin typeface="Times New Roman" panose="02020603050405020304" pitchFamily="18" charset="0"/>
                <a:cs typeface="Times New Roman" panose="02020603050405020304" pitchFamily="18" charset="0"/>
              </a:rPr>
            </a:br>
            <a:r>
              <a:rPr lang="kk-KZ" sz="4000" b="1" dirty="0">
                <a:solidFill>
                  <a:schemeClr val="tx1"/>
                </a:solidFill>
                <a:latin typeface="Times New Roman" panose="02020603050405020304" pitchFamily="18" charset="0"/>
                <a:cs typeface="Times New Roman" panose="02020603050405020304" pitchFamily="18" charset="0"/>
              </a:rPr>
              <a:t>Сабақтың  тақырыбы:  </a:t>
            </a:r>
            <a:r>
              <a:rPr lang="kk-KZ" sz="4000" b="1" dirty="0" smtClean="0">
                <a:solidFill>
                  <a:schemeClr val="tx1"/>
                </a:solidFill>
                <a:latin typeface="Times New Roman" panose="02020603050405020304" pitchFamily="18" charset="0"/>
                <a:cs typeface="Times New Roman" panose="02020603050405020304" pitchFamily="18" charset="0"/>
              </a:rPr>
              <a:t>Қорытынды.</a:t>
            </a:r>
            <a:endParaRPr lang="ru-RU" sz="4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6141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a:extLst>
              <a:ext uri="{FF2B5EF4-FFF2-40B4-BE49-F238E27FC236}">
                <a16:creationId xmlns:a16="http://schemas.microsoft.com/office/drawing/2014/main" xmlns="" id="{C0385CD3-2EFC-4F00-9116-5E49EB597B3D}"/>
              </a:ext>
            </a:extLst>
          </p:cNvPr>
          <p:cNvGraphicFramePr>
            <a:graphicFrameLocks noGrp="1"/>
          </p:cNvGraphicFramePr>
          <p:nvPr>
            <p:extLst>
              <p:ext uri="{D42A27DB-BD31-4B8C-83A1-F6EECF244321}">
                <p14:modId xmlns:p14="http://schemas.microsoft.com/office/powerpoint/2010/main" val="2192222513"/>
              </p:ext>
            </p:extLst>
          </p:nvPr>
        </p:nvGraphicFramePr>
        <p:xfrm>
          <a:off x="443883" y="3428999"/>
          <a:ext cx="8859915" cy="1986380"/>
        </p:xfrm>
        <a:graphic>
          <a:graphicData uri="http://schemas.openxmlformats.org/drawingml/2006/table">
            <a:tbl>
              <a:tblPr firstRow="1" firstCol="1" bandRow="1"/>
              <a:tblGrid>
                <a:gridCol w="2214686">
                  <a:extLst>
                    <a:ext uri="{9D8B030D-6E8A-4147-A177-3AD203B41FA5}">
                      <a16:colId xmlns:a16="http://schemas.microsoft.com/office/drawing/2014/main" xmlns="" val="34410806"/>
                    </a:ext>
                  </a:extLst>
                </a:gridCol>
                <a:gridCol w="2214686">
                  <a:extLst>
                    <a:ext uri="{9D8B030D-6E8A-4147-A177-3AD203B41FA5}">
                      <a16:colId xmlns:a16="http://schemas.microsoft.com/office/drawing/2014/main" xmlns="" val="2960572186"/>
                    </a:ext>
                  </a:extLst>
                </a:gridCol>
                <a:gridCol w="2214686">
                  <a:extLst>
                    <a:ext uri="{9D8B030D-6E8A-4147-A177-3AD203B41FA5}">
                      <a16:colId xmlns:a16="http://schemas.microsoft.com/office/drawing/2014/main" xmlns="" val="3875089220"/>
                    </a:ext>
                  </a:extLst>
                </a:gridCol>
                <a:gridCol w="2215857">
                  <a:extLst>
                    <a:ext uri="{9D8B030D-6E8A-4147-A177-3AD203B41FA5}">
                      <a16:colId xmlns:a16="http://schemas.microsoft.com/office/drawing/2014/main" xmlns="" val="2892837044"/>
                    </a:ext>
                  </a:extLst>
                </a:gridCol>
              </a:tblGrid>
              <a:tr h="496595">
                <a:tc>
                  <a:txBody>
                    <a:bodyPr/>
                    <a:lstStyle/>
                    <a:p>
                      <a:pPr algn="just"/>
                      <a:r>
                        <a:rPr lang="kk-KZ" sz="2000">
                          <a:effectLst/>
                          <a:latin typeface="Times New Roman" panose="02020603050405020304" pitchFamily="18" charset="0"/>
                          <a:cs typeface="Times New Roman" panose="02020603050405020304" pitchFamily="18" charset="0"/>
                        </a:rPr>
                        <a:t>«Қан мен тер»</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rabicPeriod"/>
                      </a:pPr>
                      <a:r>
                        <a:rPr lang="kk-KZ" sz="2000">
                          <a:effectLst/>
                          <a:latin typeface="Times New Roman" panose="02020603050405020304" pitchFamily="18" charset="0"/>
                          <a:ea typeface="Times New Roman" panose="02020603050405020304" pitchFamily="18" charset="0"/>
                          <a:cs typeface="Times New Roman" panose="02020603050405020304" pitchFamily="18" charset="0"/>
                        </a:rPr>
                        <a:t>үзінді</a:t>
                      </a:r>
                      <a:endParaRPr lang="ru-RU"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2 - үзінді</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3 - үзінді</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06579502"/>
                  </a:ext>
                </a:extLst>
              </a:tr>
              <a:tr h="496595">
                <a:tc>
                  <a:txBody>
                    <a:bodyPr/>
                    <a:lstStyle/>
                    <a:p>
                      <a:pPr algn="just"/>
                      <a:r>
                        <a:rPr lang="kk-KZ" sz="2000">
                          <a:effectLst/>
                          <a:latin typeface="Times New Roman" panose="02020603050405020304" pitchFamily="18" charset="0"/>
                          <a:cs typeface="Times New Roman" panose="02020603050405020304" pitchFamily="18" charset="0"/>
                        </a:rPr>
                        <a:t>Аты</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02167414"/>
                  </a:ext>
                </a:extLst>
              </a:tr>
              <a:tr h="496595">
                <a:tc>
                  <a:txBody>
                    <a:bodyPr/>
                    <a:lstStyle/>
                    <a:p>
                      <a:pPr algn="just"/>
                      <a:r>
                        <a:rPr lang="kk-KZ" sz="2000">
                          <a:effectLst/>
                          <a:latin typeface="Times New Roman" panose="02020603050405020304" pitchFamily="18" charset="0"/>
                          <a:cs typeface="Times New Roman" panose="02020603050405020304" pitchFamily="18" charset="0"/>
                        </a:rPr>
                        <a:t>Басталуы</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71791574"/>
                  </a:ext>
                </a:extLst>
              </a:tr>
              <a:tr h="496595">
                <a:tc>
                  <a:txBody>
                    <a:bodyPr/>
                    <a:lstStyle/>
                    <a:p>
                      <a:pPr algn="just"/>
                      <a:r>
                        <a:rPr lang="kk-KZ" sz="2000" dirty="0">
                          <a:effectLst/>
                          <a:latin typeface="Times New Roman" panose="02020603050405020304" pitchFamily="18" charset="0"/>
                          <a:cs typeface="Times New Roman" panose="02020603050405020304" pitchFamily="18" charset="0"/>
                        </a:rPr>
                        <a:t>Аяқталуы</a:t>
                      </a:r>
                      <a:endParaRPr lang="ru-RU" sz="2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dirty="0">
                          <a:effectLst/>
                          <a:latin typeface="Times New Roman" panose="02020603050405020304" pitchFamily="18" charset="0"/>
                          <a:cs typeface="Times New Roman" panose="02020603050405020304" pitchFamily="18" charset="0"/>
                        </a:rPr>
                        <a:t> </a:t>
                      </a:r>
                      <a:endParaRPr lang="ru-RU" sz="2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97035583"/>
                  </a:ext>
                </a:extLst>
              </a:tr>
            </a:tbl>
          </a:graphicData>
        </a:graphic>
      </p:graphicFrame>
      <p:sp>
        <p:nvSpPr>
          <p:cNvPr id="4" name="Rectangle 1">
            <a:extLst>
              <a:ext uri="{FF2B5EF4-FFF2-40B4-BE49-F238E27FC236}">
                <a16:creationId xmlns:a16="http://schemas.microsoft.com/office/drawing/2014/main" xmlns="" id="{FE63828E-1406-4C0A-B937-D2607D19490E}"/>
              </a:ext>
            </a:extLst>
          </p:cNvPr>
          <p:cNvSpPr>
            <a:spLocks noGrp="1" noChangeArrowheads="1"/>
          </p:cNvSpPr>
          <p:nvPr>
            <p:ph type="title"/>
          </p:nvPr>
        </p:nvSpPr>
        <p:spPr bwMode="auto">
          <a:xfrm>
            <a:off x="115409" y="177553"/>
            <a:ext cx="9463597" cy="5037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6- тапсырма.</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Қан мен тер» романынан берілген үш үзіндіге ат қой.Оны дәйектеп айт. Үш үзінді неден басталатынын, немен аяқталатынын өз сөзіңмен жаз.</a:t>
            </a:r>
            <a:br>
              <a:rPr kumimoji="0" lang="kk-KZ"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Дескриптор:</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Қан мен тер» романынан берілген үш үзіндіге ат қояды;</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kk-KZ" alt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Оны дәйектеп айтады;</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kk-KZ" alt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Үш үзінді неден басталатынын, немен аяқталатынын өз сөзімен жазады.</a:t>
            </a:r>
            <a:b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37797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ACF22DB-001C-46D1-B1AA-7A1619C0C5B1}"/>
              </a:ext>
            </a:extLst>
          </p:cNvPr>
          <p:cNvSpPr>
            <a:spLocks noGrp="1"/>
          </p:cNvSpPr>
          <p:nvPr>
            <p:ph type="title"/>
          </p:nvPr>
        </p:nvSpPr>
        <p:spPr>
          <a:xfrm>
            <a:off x="399495" y="0"/>
            <a:ext cx="8874507" cy="1930400"/>
          </a:xfrm>
        </p:spPr>
        <p:txBody>
          <a:bodyPr>
            <a:noAutofit/>
          </a:bodyPr>
          <a:lstStyle/>
          <a:p>
            <a:r>
              <a:rPr lang="kk-KZ"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 тапсырма.</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Ә.Нұрпейісовтің «Қаң мен тер» романының үзіндесіне  арналған тест жұмысы.</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Тестілеу</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Қан</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мен тер»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неше</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кітаптан</a:t>
            </a:r>
            <a:r>
              <a:rPr lang="ru-RU" sz="1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тұрады</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800" b="1"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b="1" dirty="0">
                <a:latin typeface="Times New Roman" panose="02020603050405020304" pitchFamily="18" charset="0"/>
                <a:ea typeface="Times New Roman" panose="02020603050405020304" pitchFamily="18"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2</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 3</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Б.1</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Қан</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мен тер»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аудармасы</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b="1" dirty="0">
                <a:latin typeface="Times New Roman" panose="02020603050405020304" pitchFamily="18" charset="0"/>
                <a:ea typeface="Times New Roman" panose="02020603050405020304" pitchFamily="18"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«Сумерки и мытарства»</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 «Крушение и борьба»</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 «Кровь и пот»</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Қан</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мен тер»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ненің</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символы?</a:t>
            </a:r>
            <a:r>
              <a:rPr lang="ru-RU" sz="1800" b="1"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b="1"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Соғыс пен қиындық</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 Өмір үшін күрес пен </a:t>
            </a:r>
            <a:r>
              <a:rPr lang="kk-KZ" sz="1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қиындық</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 Өмір үшін күрес пен махаббат</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Трилогияның негізгі кейіпкерлері</a:t>
            </a:r>
            <a:r>
              <a:rPr lang="ru-RU" sz="1800" b="1"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b="1"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Бәкизат, Әзім, Жәдігер</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 Еламан, Ақбала, Ахмет</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 </a:t>
            </a:r>
            <a:r>
              <a:rPr lang="ru-RU" sz="1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Еламан</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Шофер, </a:t>
            </a:r>
            <a:r>
              <a:rPr lang="ru-RU" sz="1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Жәдігер</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Қан</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мен тер»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трилогиясында</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не </a:t>
            </a:r>
            <a:r>
              <a:rPr lang="ru-RU" sz="1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суреттелген</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800" b="1"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b="1" dirty="0">
                <a:latin typeface="Times New Roman" panose="02020603050405020304" pitchFamily="18" charset="0"/>
                <a:ea typeface="Times New Roman" panose="02020603050405020304" pitchFamily="18" charset="0"/>
                <a:cs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a:t>
            </a:r>
            <a:r>
              <a:rPr lang="ru-RU" sz="1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Ұлы</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Отан </a:t>
            </a:r>
            <a:r>
              <a:rPr lang="ru-RU" sz="1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соғысының</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зардаптары</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суреттелген</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 Арал теңізінің болашағы жайлы тартыс</a:t>
            </a:r>
            <a:r>
              <a:rPr lang="ru-RU" sz="1800" dirty="0">
                <a:latin typeface="Times New Roman" panose="02020603050405020304" pitchFamily="18" charset="0"/>
                <a:ea typeface="Times New Roman" panose="02020603050405020304" pitchFamily="18" charset="0"/>
                <a:cs typeface="Times New Roman" panose="02020603050405020304" pitchFamily="18" charset="0"/>
              </a:rPr>
              <a:t/>
            </a:r>
            <a:br>
              <a:rPr lang="ru-RU" sz="1800" dirty="0">
                <a:latin typeface="Times New Roman" panose="02020603050405020304" pitchFamily="18" charset="0"/>
                <a:ea typeface="Times New Roman" panose="02020603050405020304" pitchFamily="18" charset="0"/>
                <a:cs typeface="Times New Roman" panose="02020603050405020304" pitchFamily="18" charset="0"/>
              </a:rPr>
            </a:br>
            <a:r>
              <a:rPr lang="kk-K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 Трилогияда халқымыздың тәуелсіздік жолындағы күрес суреттелген.</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1019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801AA73-E7C6-494E-9C44-31E5874D61E0}"/>
              </a:ext>
            </a:extLst>
          </p:cNvPr>
          <p:cNvSpPr>
            <a:spLocks noGrp="1"/>
          </p:cNvSpPr>
          <p:nvPr>
            <p:ph type="title"/>
          </p:nvPr>
        </p:nvSpPr>
        <p:spPr>
          <a:xfrm>
            <a:off x="1" y="71021"/>
            <a:ext cx="11683014" cy="5850385"/>
          </a:xfrm>
        </p:spPr>
        <p:txBody>
          <a:bodyPr>
            <a:normAutofit fontScale="90000"/>
          </a:bodyPr>
          <a:lstStyle/>
          <a:p>
            <a:pPr>
              <a:lnSpc>
                <a:spcPct val="115000"/>
              </a:lnSpc>
              <a:spcAft>
                <a:spcPts val="1000"/>
              </a:spcAft>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sz="3000" b="1" dirty="0">
                <a:solidFill>
                  <a:schemeClr val="tx1"/>
                </a:solidFill>
                <a:latin typeface="Times New Roman" panose="02020603050405020304" pitchFamily="18" charset="0"/>
                <a:ea typeface="Calibri" panose="020F0502020204030204" pitchFamily="34" charset="0"/>
              </a:rPr>
              <a:t> Қорытынды</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t>
            </a:r>
            <a:r>
              <a:rPr lang="kk-KZ" sz="3000" dirty="0">
                <a:solidFill>
                  <a:prstClr val="black"/>
                </a:solidFill>
                <a:latin typeface="Times New Roman" panose="02020603050405020304" pitchFamily="18" charset="0"/>
                <a:cs typeface="Times New Roman" panose="02020603050405020304" pitchFamily="18" charset="0"/>
              </a:rPr>
              <a:t>тірек сөздер арқылы мәтіннің негізгі </a:t>
            </a:r>
            <a:br>
              <a:rPr lang="kk-KZ" sz="3000" dirty="0">
                <a:solidFill>
                  <a:prstClr val="black"/>
                </a:solidFill>
                <a:latin typeface="Times New Roman" panose="02020603050405020304" pitchFamily="18" charset="0"/>
                <a:cs typeface="Times New Roman" panose="02020603050405020304" pitchFamily="18" charset="0"/>
              </a:rPr>
            </a:br>
            <a:r>
              <a:rPr lang="kk-KZ" sz="3000" dirty="0">
                <a:solidFill>
                  <a:prstClr val="black"/>
                </a:solidFill>
                <a:latin typeface="Times New Roman" panose="02020603050405020304" pitchFamily="18" charset="0"/>
                <a:cs typeface="Times New Roman" panose="02020603050405020304" pitchFamily="18" charset="0"/>
              </a:rPr>
              <a:t>                                                  мазмұнын түсіндік</a:t>
            </a: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t>
            </a:r>
            <a:r>
              <a:rPr lang="kk-KZ" sz="3000" dirty="0">
                <a:solidFill>
                  <a:prstClr val="black"/>
                </a:solidFill>
                <a:latin typeface="Times New Roman" panose="02020603050405020304" pitchFamily="18" charset="0"/>
                <a:cs typeface="Times New Roman" panose="02020603050405020304" pitchFamily="18" charset="0"/>
              </a:rPr>
              <a:t>көтерілген мәселені анықтадық,</a:t>
            </a:r>
            <a:br>
              <a:rPr lang="kk-KZ" sz="3000" dirty="0">
                <a:solidFill>
                  <a:prstClr val="black"/>
                </a:solidFill>
                <a:latin typeface="Times New Roman" panose="02020603050405020304" pitchFamily="18" charset="0"/>
                <a:cs typeface="Times New Roman" panose="02020603050405020304" pitchFamily="18" charset="0"/>
              </a:rPr>
            </a:br>
            <a:r>
              <a:rPr lang="kk-KZ" sz="3000" dirty="0">
                <a:solidFill>
                  <a:prstClr val="black"/>
                </a:solidFill>
                <a:latin typeface="Times New Roman" panose="02020603050405020304" pitchFamily="18" charset="0"/>
                <a:cs typeface="Times New Roman" panose="02020603050405020304" pitchFamily="18" charset="0"/>
              </a:rPr>
              <a:t>                                                 ақпаратты талдадық.</a:t>
            </a:r>
            <a:r>
              <a:rPr lang="kk-KZ" sz="3200" dirty="0">
                <a:solidFill>
                  <a:prstClr val="black"/>
                </a:solidFill>
                <a:latin typeface="Times New Roman" panose="02020603050405020304" pitchFamily="18" charset="0"/>
                <a:cs typeface="Times New Roman" panose="02020603050405020304" pitchFamily="18" charset="0"/>
              </a:rPr>
              <a:t> </a:t>
            </a: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dirty="0">
                <a:solidFill>
                  <a:prstClr val="black"/>
                </a:solidFill>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ea typeface="Times New Roman" panose="02020603050405020304" pitchFamily="18" charset="0"/>
              </a:rPr>
              <a:t/>
            </a:r>
            <a:br>
              <a:rPr lang="ru-RU" sz="3200" dirty="0">
                <a:latin typeface="Times New Roman" panose="02020603050405020304" pitchFamily="18" charset="0"/>
                <a:ea typeface="Times New Roman" panose="02020603050405020304" pitchFamily="18" charset="0"/>
              </a:rPr>
            </a:br>
            <a:r>
              <a:rPr lang="kk-KZ" sz="3000" dirty="0">
                <a:solidFill>
                  <a:prstClr val="black"/>
                </a:solidFill>
                <a:latin typeface="Times New Roman" panose="02020603050405020304" pitchFamily="18" charset="0"/>
                <a:cs typeface="Times New Roman" panose="02020603050405020304" pitchFamily="18" charset="0"/>
              </a:rPr>
              <a:t> </a:t>
            </a: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kk-KZ" sz="3000" b="1" dirty="0">
                <a:solidFill>
                  <a:schemeClr val="tx1"/>
                </a:solidFill>
                <a:latin typeface="Times New Roman" panose="02020603050405020304" pitchFamily="18" charset="0"/>
                <a:ea typeface="Calibri" panose="020F0502020204030204" pitchFamily="34" charset="0"/>
              </a:rPr>
              <a:t/>
            </a:r>
            <a:br>
              <a:rPr lang="kk-KZ" sz="3000" b="1" dirty="0">
                <a:solidFill>
                  <a:schemeClr val="tx1"/>
                </a:solidFill>
                <a:latin typeface="Times New Roman" panose="02020603050405020304" pitchFamily="18" charset="0"/>
                <a:ea typeface="Calibri" panose="020F0502020204030204" pitchFamily="34" charset="0"/>
              </a:rPr>
            </a:br>
            <a:r>
              <a:rPr lang="ru-RU" sz="3000" dirty="0">
                <a:solidFill>
                  <a:prstClr val="black"/>
                </a:solidFill>
                <a:latin typeface="Times New Roman" panose="02020603050405020304" pitchFamily="18" charset="0"/>
                <a:cs typeface="Times New Roman" panose="02020603050405020304" pitchFamily="18" charset="0"/>
              </a:rPr>
              <a:t/>
            </a:r>
            <a:br>
              <a:rPr lang="ru-RU" sz="3000" dirty="0">
                <a:solidFill>
                  <a:prstClr val="black"/>
                </a:solidFill>
                <a:latin typeface="Times New Roman" panose="02020603050405020304" pitchFamily="18" charset="0"/>
                <a:cs typeface="Times New Roman" panose="02020603050405020304" pitchFamily="18" charset="0"/>
              </a:rPr>
            </a:br>
            <a:endParaRPr lang="ru-RU" dirty="0"/>
          </a:p>
        </p:txBody>
      </p:sp>
      <p:pic>
        <p:nvPicPr>
          <p:cNvPr id="7" name="Рисунок 6">
            <a:extLst>
              <a:ext uri="{FF2B5EF4-FFF2-40B4-BE49-F238E27FC236}">
                <a16:creationId xmlns:a16="http://schemas.microsoft.com/office/drawing/2014/main" xmlns="" id="{D67FB474-6B3B-4D6E-9FFD-42A96B651D45}"/>
              </a:ext>
            </a:extLst>
          </p:cNvPr>
          <p:cNvPicPr>
            <a:picLocks noChangeAspect="1"/>
          </p:cNvPicPr>
          <p:nvPr/>
        </p:nvPicPr>
        <p:blipFill>
          <a:blip r:embed="rId2" cstate="print"/>
          <a:stretch>
            <a:fillRect/>
          </a:stretch>
        </p:blipFill>
        <p:spPr>
          <a:xfrm>
            <a:off x="144860" y="1684627"/>
            <a:ext cx="2874576" cy="3273551"/>
          </a:xfrm>
          <a:prstGeom prst="rect">
            <a:avLst/>
          </a:prstGeom>
          <a:ln w="28575">
            <a:solidFill>
              <a:srgbClr val="FF0000"/>
            </a:solidFill>
          </a:ln>
        </p:spPr>
      </p:pic>
      <p:sp>
        <p:nvSpPr>
          <p:cNvPr id="8" name="Стрелка вправо 5">
            <a:extLst>
              <a:ext uri="{FF2B5EF4-FFF2-40B4-BE49-F238E27FC236}">
                <a16:creationId xmlns:a16="http://schemas.microsoft.com/office/drawing/2014/main" xmlns="" id="{22B82693-78BB-41B5-883A-C2C5841BCCC2}"/>
              </a:ext>
            </a:extLst>
          </p:cNvPr>
          <p:cNvSpPr/>
          <p:nvPr/>
        </p:nvSpPr>
        <p:spPr>
          <a:xfrm>
            <a:off x="3164295" y="3624897"/>
            <a:ext cx="991738" cy="341194"/>
          </a:xfrm>
          <a:prstGeom prst="rightArrow">
            <a:avLst/>
          </a:prstGeom>
          <a:solidFill>
            <a:srgbClr val="DD8047">
              <a:lumMod val="20000"/>
              <a:lumOff val="80000"/>
            </a:srgbClr>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k-KZ" sz="1800" b="0" i="0" u="none" strike="noStrike" kern="0" cap="none" spc="0" normalizeH="0" baseline="0" noProof="0" dirty="0">
                <a:ln>
                  <a:noFill/>
                </a:ln>
                <a:solidFill>
                  <a:prstClr val="white"/>
                </a:solidFill>
                <a:effectLst/>
                <a:uLnTx/>
                <a:uFillTx/>
                <a:latin typeface="Calibri"/>
                <a:ea typeface="+mn-ea"/>
                <a:cs typeface="+mn-cs"/>
              </a:rPr>
              <a:t>  </a:t>
            </a:r>
            <a:endParaRPr kumimoji="0" lang="ru-RU"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 name="Стрелка вправо 5">
            <a:extLst>
              <a:ext uri="{FF2B5EF4-FFF2-40B4-BE49-F238E27FC236}">
                <a16:creationId xmlns:a16="http://schemas.microsoft.com/office/drawing/2014/main" xmlns="" id="{2FCD4813-3844-4082-AD57-91A7ACCA10AA}"/>
              </a:ext>
            </a:extLst>
          </p:cNvPr>
          <p:cNvSpPr/>
          <p:nvPr/>
        </p:nvSpPr>
        <p:spPr>
          <a:xfrm>
            <a:off x="3164295" y="2236869"/>
            <a:ext cx="991738" cy="341194"/>
          </a:xfrm>
          <a:prstGeom prst="rightArrow">
            <a:avLst/>
          </a:prstGeom>
          <a:solidFill>
            <a:srgbClr val="DD8047">
              <a:lumMod val="20000"/>
              <a:lumOff val="80000"/>
            </a:srgbClr>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58719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DC2496B-2D66-4F22-99CB-092157044018}"/>
              </a:ext>
            </a:extLst>
          </p:cNvPr>
          <p:cNvSpPr>
            <a:spLocks noGrp="1"/>
          </p:cNvSpPr>
          <p:nvPr>
            <p:ph type="title"/>
          </p:nvPr>
        </p:nvSpPr>
        <p:spPr>
          <a:xfrm>
            <a:off x="292964" y="71022"/>
            <a:ext cx="9007672" cy="5273336"/>
          </a:xfrm>
        </p:spPr>
        <p:txBody>
          <a:bodyPr>
            <a:noAutofit/>
          </a:bodyPr>
          <a:lstStyle/>
          <a:p>
            <a:r>
              <a:rPr lang="kk-KZ" sz="3000" b="1" dirty="0">
                <a:solidFill>
                  <a:schemeClr val="tx1"/>
                </a:solidFill>
                <a:latin typeface="Times New Roman" panose="02020603050405020304" pitchFamily="18" charset="0"/>
                <a:cs typeface="Times New Roman" panose="02020603050405020304" pitchFamily="18" charset="0"/>
              </a:rPr>
              <a:t>Оқу мақсаттары:</a:t>
            </a:r>
            <a:r>
              <a:rPr lang="kk-KZ" sz="3000" dirty="0">
                <a:solidFill>
                  <a:schemeClr val="tx1"/>
                </a:solidFill>
                <a:latin typeface="Times New Roman" panose="02020603050405020304" pitchFamily="18" charset="0"/>
                <a:cs typeface="Times New Roman" panose="02020603050405020304" pitchFamily="18" charset="0"/>
              </a:rPr>
              <a:t/>
            </a:r>
            <a:br>
              <a:rPr lang="kk-KZ" sz="3000" dirty="0">
                <a:solidFill>
                  <a:schemeClr val="tx1"/>
                </a:solidFill>
                <a:latin typeface="Times New Roman" panose="02020603050405020304" pitchFamily="18" charset="0"/>
                <a:cs typeface="Times New Roman" panose="02020603050405020304" pitchFamily="18" charset="0"/>
              </a:rPr>
            </a:br>
            <a:r>
              <a:rPr lang="kk-KZ" sz="3000" dirty="0">
                <a:solidFill>
                  <a:schemeClr val="tx1"/>
                </a:solidFill>
                <a:latin typeface="Times New Roman" panose="02020603050405020304" pitchFamily="18" charset="0"/>
                <a:cs typeface="Times New Roman" panose="02020603050405020304" pitchFamily="18" charset="0"/>
              </a:rPr>
              <a:t>8.1.1.1 - мәтін тақырыбы, тірек сөздер, иллюстрациялар арқылы көтерілетін мәселені болжау; </a:t>
            </a:r>
            <a:r>
              <a:rPr lang="ru-RU" sz="3000" dirty="0">
                <a:solidFill>
                  <a:schemeClr val="tx1"/>
                </a:solidFill>
                <a:latin typeface="Times New Roman" panose="02020603050405020304" pitchFamily="18" charset="0"/>
                <a:cs typeface="Times New Roman" panose="02020603050405020304" pitchFamily="18" charset="0"/>
              </a:rPr>
              <a:t/>
            </a:r>
            <a:br>
              <a:rPr lang="ru-RU" sz="3000" dirty="0">
                <a:solidFill>
                  <a:schemeClr val="tx1"/>
                </a:solidFill>
                <a:latin typeface="Times New Roman" panose="02020603050405020304" pitchFamily="18" charset="0"/>
                <a:cs typeface="Times New Roman" panose="02020603050405020304" pitchFamily="18" charset="0"/>
              </a:rPr>
            </a:br>
            <a:r>
              <a:rPr lang="kk-KZ" sz="3000" dirty="0">
                <a:solidFill>
                  <a:schemeClr val="tx1"/>
                </a:solidFill>
                <a:latin typeface="Times New Roman" panose="02020603050405020304" pitchFamily="18" charset="0"/>
                <a:cs typeface="Times New Roman" panose="02020603050405020304" pitchFamily="18" charset="0"/>
              </a:rPr>
              <a:t>8.1.2.1 - тыңдалған мәтіннің негізгі мазмұнын түсіну, детальді ақпараттарды анықтау.</a:t>
            </a:r>
            <a:br>
              <a:rPr lang="kk-KZ" sz="3000" dirty="0">
                <a:solidFill>
                  <a:schemeClr val="tx1"/>
                </a:solidFill>
                <a:latin typeface="Times New Roman" panose="02020603050405020304" pitchFamily="18" charset="0"/>
                <a:cs typeface="Times New Roman" panose="02020603050405020304" pitchFamily="18" charset="0"/>
              </a:rPr>
            </a:br>
            <a:r>
              <a:rPr lang="kk-KZ" sz="3000" dirty="0">
                <a:solidFill>
                  <a:schemeClr val="tx1"/>
                </a:solidFill>
                <a:latin typeface="Times New Roman" panose="02020603050405020304" pitchFamily="18" charset="0"/>
                <a:cs typeface="Times New Roman" panose="02020603050405020304" pitchFamily="18" charset="0"/>
              </a:rPr>
              <a:t/>
            </a:r>
            <a:br>
              <a:rPr lang="kk-KZ" sz="3000" dirty="0">
                <a:solidFill>
                  <a:schemeClr val="tx1"/>
                </a:solidFill>
                <a:latin typeface="Times New Roman" panose="02020603050405020304" pitchFamily="18" charset="0"/>
                <a:cs typeface="Times New Roman" panose="02020603050405020304" pitchFamily="18" charset="0"/>
              </a:rPr>
            </a:br>
            <a:r>
              <a:rPr lang="kk-KZ" sz="3000" b="1" dirty="0">
                <a:solidFill>
                  <a:schemeClr val="tx1"/>
                </a:solidFill>
                <a:latin typeface="Times New Roman" panose="02020603050405020304" pitchFamily="18" charset="0"/>
                <a:cs typeface="Times New Roman" panose="02020603050405020304" pitchFamily="18" charset="0"/>
              </a:rPr>
              <a:t>Сабақ мақсаттары:</a:t>
            </a:r>
            <a:r>
              <a:rPr lang="kk-KZ" sz="3000" dirty="0">
                <a:solidFill>
                  <a:schemeClr val="tx1"/>
                </a:solidFill>
                <a:latin typeface="Times New Roman" panose="02020603050405020304" pitchFamily="18" charset="0"/>
                <a:cs typeface="Times New Roman" panose="02020603050405020304" pitchFamily="18" charset="0"/>
              </a:rPr>
              <a:t/>
            </a:r>
            <a:br>
              <a:rPr lang="kk-KZ" sz="3000" dirty="0">
                <a:solidFill>
                  <a:schemeClr val="tx1"/>
                </a:solidFill>
                <a:latin typeface="Times New Roman" panose="02020603050405020304" pitchFamily="18" charset="0"/>
                <a:cs typeface="Times New Roman" panose="02020603050405020304" pitchFamily="18" charset="0"/>
              </a:rPr>
            </a:br>
            <a:r>
              <a:rPr lang="kk-KZ" sz="3000" dirty="0">
                <a:solidFill>
                  <a:schemeClr val="tx1"/>
                </a:solidFill>
                <a:latin typeface="Times New Roman" panose="02020603050405020304" pitchFamily="18" charset="0"/>
                <a:cs typeface="Times New Roman" panose="02020603050405020304" pitchFamily="18" charset="0"/>
              </a:rPr>
              <a:t>Барлық оқушы: тірек сөздер арқылы мәтіннің негізгі мазмұнын түсінеді</a:t>
            </a:r>
            <a:r>
              <a:rPr lang="ru-RU" sz="3000" dirty="0">
                <a:solidFill>
                  <a:schemeClr val="tx1"/>
                </a:solidFill>
                <a:latin typeface="Times New Roman" panose="02020603050405020304" pitchFamily="18" charset="0"/>
                <a:cs typeface="Times New Roman" panose="02020603050405020304" pitchFamily="18" charset="0"/>
              </a:rPr>
              <a:t/>
            </a:r>
            <a:br>
              <a:rPr lang="ru-RU" sz="3000" dirty="0">
                <a:solidFill>
                  <a:schemeClr val="tx1"/>
                </a:solidFill>
                <a:latin typeface="Times New Roman" panose="02020603050405020304" pitchFamily="18" charset="0"/>
                <a:cs typeface="Times New Roman" panose="02020603050405020304" pitchFamily="18" charset="0"/>
              </a:rPr>
            </a:br>
            <a:r>
              <a:rPr lang="kk-KZ" sz="3000" dirty="0">
                <a:solidFill>
                  <a:schemeClr val="tx1"/>
                </a:solidFill>
                <a:latin typeface="Times New Roman" panose="02020603050405020304" pitchFamily="18" charset="0"/>
                <a:cs typeface="Times New Roman" panose="02020603050405020304" pitchFamily="18" charset="0"/>
              </a:rPr>
              <a:t>Оқушылардың басым бөлігі: көтерілген мәселені анықтайды, ақпаратты талдай алады</a:t>
            </a:r>
            <a:r>
              <a:rPr lang="ru-RU" sz="3000" dirty="0">
                <a:solidFill>
                  <a:schemeClr val="tx1"/>
                </a:solidFill>
                <a:latin typeface="Times New Roman" panose="02020603050405020304" pitchFamily="18" charset="0"/>
                <a:cs typeface="Times New Roman" panose="02020603050405020304" pitchFamily="18" charset="0"/>
              </a:rPr>
              <a:t/>
            </a:r>
            <a:br>
              <a:rPr lang="ru-RU" sz="3000" dirty="0">
                <a:solidFill>
                  <a:schemeClr val="tx1"/>
                </a:solidFill>
                <a:latin typeface="Times New Roman" panose="02020603050405020304" pitchFamily="18" charset="0"/>
                <a:cs typeface="Times New Roman" panose="02020603050405020304" pitchFamily="18" charset="0"/>
              </a:rPr>
            </a:br>
            <a:r>
              <a:rPr lang="kk-KZ" sz="3000" dirty="0">
                <a:solidFill>
                  <a:schemeClr val="tx1"/>
                </a:solidFill>
                <a:latin typeface="Times New Roman" panose="02020603050405020304" pitchFamily="18" charset="0"/>
                <a:cs typeface="Times New Roman" panose="02020603050405020304" pitchFamily="18" charset="0"/>
              </a:rPr>
              <a:t>Кейбір оқушы: сұхбат алады, мәтінге өзгеріс енгізеді.</a:t>
            </a:r>
            <a:endParaRPr lang="ru-RU" sz="3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535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B5E71D9-15E0-4B93-A46C-75DE132723CF}"/>
              </a:ext>
            </a:extLst>
          </p:cNvPr>
          <p:cNvSpPr>
            <a:spLocks noGrp="1"/>
          </p:cNvSpPr>
          <p:nvPr>
            <p:ph type="title"/>
          </p:nvPr>
        </p:nvSpPr>
        <p:spPr>
          <a:xfrm>
            <a:off x="150920" y="609600"/>
            <a:ext cx="10342486" cy="1320800"/>
          </a:xfrm>
        </p:spPr>
        <p:txBody>
          <a:bodyPr>
            <a:noAutofit/>
          </a:bodyPr>
          <a:lstStyle/>
          <a:p>
            <a:r>
              <a:rPr lang="kk-KZ" sz="3200" b="1" dirty="0">
                <a:solidFill>
                  <a:schemeClr val="tx1"/>
                </a:solidFill>
                <a:latin typeface="Times New Roman" panose="02020603050405020304" pitchFamily="18" charset="0"/>
                <a:cs typeface="Times New Roman" panose="02020603050405020304" pitchFamily="18" charset="0"/>
              </a:rPr>
              <a:t>Бағалау критерийлері: </a:t>
            </a:r>
            <a:r>
              <a:rPr lang="kk-KZ" sz="3200" dirty="0">
                <a:solidFill>
                  <a:schemeClr val="tx1"/>
                </a:solidFill>
                <a:latin typeface="Times New Roman" panose="02020603050405020304" pitchFamily="18" charset="0"/>
                <a:cs typeface="Times New Roman" panose="02020603050405020304" pitchFamily="18" charset="0"/>
              </a:rPr>
              <a:t/>
            </a:r>
            <a:br>
              <a:rPr lang="kk-KZ" sz="3200" dirty="0">
                <a:solidFill>
                  <a:schemeClr val="tx1"/>
                </a:solidFill>
                <a:latin typeface="Times New Roman" panose="02020603050405020304" pitchFamily="18" charset="0"/>
                <a:cs typeface="Times New Roman" panose="02020603050405020304" pitchFamily="18" charset="0"/>
              </a:rPr>
            </a:br>
            <a:r>
              <a:rPr lang="kk-KZ" sz="3200" dirty="0">
                <a:solidFill>
                  <a:schemeClr val="tx1"/>
                </a:solidFill>
                <a:latin typeface="Times New Roman" panose="02020603050405020304" pitchFamily="18" charset="0"/>
                <a:cs typeface="Times New Roman" panose="02020603050405020304" pitchFamily="18" charset="0"/>
              </a:rPr>
              <a:t/>
            </a:r>
            <a:br>
              <a:rPr lang="kk-KZ" sz="3200" dirty="0">
                <a:solidFill>
                  <a:schemeClr val="tx1"/>
                </a:solidFill>
                <a:latin typeface="Times New Roman" panose="02020603050405020304" pitchFamily="18" charset="0"/>
                <a:cs typeface="Times New Roman" panose="02020603050405020304" pitchFamily="18" charset="0"/>
              </a:rPr>
            </a:br>
            <a:r>
              <a:rPr lang="kk-KZ" sz="3200" dirty="0">
                <a:solidFill>
                  <a:schemeClr val="tx1"/>
                </a:solidFill>
                <a:latin typeface="Times New Roman" panose="02020603050405020304" pitchFamily="18" charset="0"/>
                <a:cs typeface="Times New Roman" panose="02020603050405020304" pitchFamily="18" charset="0"/>
              </a:rPr>
              <a:t>- Оқыған мәтіннің негізгі мазмұнын түсінеді,көтерілген мәселені болжай алады;</a:t>
            </a:r>
            <a:r>
              <a:rPr lang="ru-RU" sz="3200" dirty="0">
                <a:solidFill>
                  <a:schemeClr val="tx1"/>
                </a:solidFill>
                <a:latin typeface="Times New Roman" panose="02020603050405020304" pitchFamily="18" charset="0"/>
                <a:cs typeface="Times New Roman" panose="02020603050405020304" pitchFamily="18" charset="0"/>
              </a:rPr>
              <a:t/>
            </a:r>
            <a:br>
              <a:rPr lang="ru-RU" sz="3200" dirty="0">
                <a:solidFill>
                  <a:schemeClr val="tx1"/>
                </a:solidFill>
                <a:latin typeface="Times New Roman" panose="02020603050405020304" pitchFamily="18" charset="0"/>
                <a:cs typeface="Times New Roman" panose="02020603050405020304" pitchFamily="18" charset="0"/>
              </a:rPr>
            </a:br>
            <a:r>
              <a:rPr lang="ru-RU" sz="3200" dirty="0">
                <a:solidFill>
                  <a:schemeClr val="tx1"/>
                </a:solidFill>
                <a:latin typeface="Times New Roman" panose="02020603050405020304" pitchFamily="18" charset="0"/>
                <a:cs typeface="Times New Roman" panose="02020603050405020304" pitchFamily="18" charset="0"/>
              </a:rPr>
              <a:t>- </a:t>
            </a:r>
            <a:r>
              <a:rPr lang="kk-KZ" sz="3200" dirty="0">
                <a:solidFill>
                  <a:schemeClr val="tx1"/>
                </a:solidFill>
                <a:latin typeface="Times New Roman" panose="02020603050405020304" pitchFamily="18" charset="0"/>
                <a:cs typeface="Times New Roman" panose="02020603050405020304" pitchFamily="18" charset="0"/>
              </a:rPr>
              <a:t>Сызба арқылы судың адам ағзасына пайдасын түсінеді;</a:t>
            </a:r>
            <a:r>
              <a:rPr lang="ru-RU" sz="3200" dirty="0">
                <a:solidFill>
                  <a:schemeClr val="tx1"/>
                </a:solidFill>
                <a:latin typeface="Times New Roman" panose="02020603050405020304" pitchFamily="18" charset="0"/>
                <a:cs typeface="Times New Roman" panose="02020603050405020304" pitchFamily="18" charset="0"/>
              </a:rPr>
              <a:t/>
            </a:r>
            <a:br>
              <a:rPr lang="ru-RU" sz="3200" dirty="0">
                <a:solidFill>
                  <a:schemeClr val="tx1"/>
                </a:solidFill>
                <a:latin typeface="Times New Roman" panose="02020603050405020304" pitchFamily="18" charset="0"/>
                <a:cs typeface="Times New Roman" panose="02020603050405020304" pitchFamily="18" charset="0"/>
              </a:rPr>
            </a:br>
            <a:r>
              <a:rPr lang="ru-RU" sz="3200" dirty="0">
                <a:solidFill>
                  <a:schemeClr val="tx1"/>
                </a:solidFill>
                <a:latin typeface="Times New Roman" panose="02020603050405020304" pitchFamily="18" charset="0"/>
                <a:cs typeface="Times New Roman" panose="02020603050405020304" pitchFamily="18" charset="0"/>
              </a:rPr>
              <a:t>- </a:t>
            </a:r>
            <a:r>
              <a:rPr lang="kk-KZ" sz="3200" dirty="0">
                <a:solidFill>
                  <a:schemeClr val="tx1"/>
                </a:solidFill>
                <a:latin typeface="Times New Roman" panose="02020603050405020304" pitchFamily="18" charset="0"/>
                <a:cs typeface="Times New Roman" panose="02020603050405020304" pitchFamily="18" charset="0"/>
              </a:rPr>
              <a:t>Судың табиғаттағы , халықшаруашылығындағы маңызы туралы ой бөліседі,сусыз тіршілік жоқ екеніне ой түйеді.</a:t>
            </a:r>
            <a:endParaRPr lang="ru-RU"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527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7C3913B-1FD8-4EA3-8AFB-4EB6E04488DD}"/>
              </a:ext>
            </a:extLst>
          </p:cNvPr>
          <p:cNvSpPr>
            <a:spLocks noGrp="1"/>
          </p:cNvSpPr>
          <p:nvPr>
            <p:ph type="title"/>
          </p:nvPr>
        </p:nvSpPr>
        <p:spPr>
          <a:xfrm>
            <a:off x="0" y="112450"/>
            <a:ext cx="10377996" cy="2373298"/>
          </a:xfrm>
        </p:spPr>
        <p:txBody>
          <a:bodyPr>
            <a:noAutofit/>
          </a:bodyPr>
          <a:lstStyle/>
          <a:p>
            <a:r>
              <a:rPr lang="kk-KZ" sz="2400" b="1" dirty="0">
                <a:solidFill>
                  <a:schemeClr val="tx1"/>
                </a:solidFill>
                <a:latin typeface="Times New Roman" panose="02020603050405020304" pitchFamily="18" charset="0"/>
                <a:cs typeface="Times New Roman" panose="02020603050405020304" pitchFamily="18" charset="0"/>
              </a:rPr>
              <a:t>1-тапсырма.</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kk-KZ" sz="2400" b="1" dirty="0">
                <a:solidFill>
                  <a:schemeClr val="tx1"/>
                </a:solidFill>
                <a:latin typeface="Times New Roman" panose="02020603050405020304" pitchFamily="18" charset="0"/>
                <a:cs typeface="Times New Roman" panose="02020603050405020304" pitchFamily="18" charset="0"/>
              </a:rPr>
              <a:t>Мәтінді оқы. </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kk-KZ" sz="2400" b="1" dirty="0">
                <a:solidFill>
                  <a:schemeClr val="tx1"/>
                </a:solidFill>
                <a:latin typeface="Times New Roman" panose="02020603050405020304" pitchFamily="18" charset="0"/>
                <a:cs typeface="Times New Roman" panose="02020603050405020304" pitchFamily="18" charset="0"/>
              </a:rPr>
              <a:t>Дескриптор:</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       * </a:t>
            </a:r>
            <a:r>
              <a:rPr lang="kk-KZ"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мәтін мазмұнын түсініп оқиды;</a:t>
            </a:r>
            <a:r>
              <a:rPr lang="ru-RU"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 </a:t>
            </a:r>
            <a:r>
              <a:rPr lang="kk-KZ"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мәтіндегі астарлы ойды анықтайды</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r>
            <a:br>
              <a:rPr lang="ru-RU" sz="2400" dirty="0">
                <a:latin typeface="Times New Roman" panose="02020603050405020304" pitchFamily="18" charset="0"/>
                <a:ea typeface="Times New Roman" panose="02020603050405020304" pitchFamily="18" charset="0"/>
                <a:cs typeface="Times New Roman" panose="02020603050405020304" pitchFamily="18" charset="0"/>
              </a:rPr>
            </a:br>
            <a:r>
              <a:rPr lang="kk-KZ" sz="2400" b="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kk-KZ" sz="2400" dirty="0">
                <a:solidFill>
                  <a:srgbClr val="000000"/>
                </a:solidFill>
                <a:latin typeface="Times New Roman" panose="02020603050405020304" pitchFamily="18" charset="0"/>
                <a:cs typeface="Times New Roman" panose="02020603050405020304" pitchFamily="18" charset="0"/>
              </a:rPr>
              <a:t>Кейбір сулардың емдік қасиеті болады. Олардың құрамында әр түрлі минералды тұздар болғандықтан, ауруды емдеуге немесе алдын алуға пайдасы бар. Емдік сулардың шығып жатқан жерін арасан деп атайды. Арасан сулардың жер бетіне шығып жатқан жерінде Қазақстанның емдік санаторийлі кешендері орналасқан. Сарыағаш, Алмаарасын, Қапаларасан, Барлықарасан, Жаркентарасан және т.б. Судың тірі ағзалардың өмір сүруінде алатын орны зор. Адам,өсімдік,жануар су болмаса тіршілік ете алмайды. </a:t>
            </a:r>
            <a:r>
              <a:rPr lang="kk-KZ" sz="2400" dirty="0" smtClean="0">
                <a:solidFill>
                  <a:srgbClr val="000000"/>
                </a:solidFill>
                <a:latin typeface="Times New Roman" panose="02020603050405020304" pitchFamily="18" charset="0"/>
                <a:cs typeface="Times New Roman" panose="02020603050405020304" pitchFamily="18" charset="0"/>
              </a:rPr>
              <a:t>Су </a:t>
            </a:r>
            <a:r>
              <a:rPr lang="kk-KZ" sz="2400" dirty="0">
                <a:solidFill>
                  <a:srgbClr val="000000"/>
                </a:solidFill>
                <a:latin typeface="Times New Roman" panose="02020603050405020304" pitchFamily="18" charset="0"/>
                <a:cs typeface="Times New Roman" panose="02020603050405020304" pitchFamily="18" charset="0"/>
              </a:rPr>
              <a:t>электр стансалары, фабрикалар, зауыттар да жұмыс істемейді. Су болмаса жаңбыр да болмас еді.</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698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xmlns="" id="{4BC86469-4556-46F8-B770-C1BBF4943235}"/>
              </a:ext>
            </a:extLst>
          </p:cNvPr>
          <p:cNvGraphicFramePr>
            <a:graphicFrameLocks noGrp="1"/>
          </p:cNvGraphicFramePr>
          <p:nvPr>
            <p:extLst>
              <p:ext uri="{D42A27DB-BD31-4B8C-83A1-F6EECF244321}">
                <p14:modId xmlns:p14="http://schemas.microsoft.com/office/powerpoint/2010/main" val="1093883493"/>
              </p:ext>
            </p:extLst>
          </p:nvPr>
        </p:nvGraphicFramePr>
        <p:xfrm>
          <a:off x="541538" y="2787588"/>
          <a:ext cx="9064102" cy="1713394"/>
        </p:xfrm>
        <a:graphic>
          <a:graphicData uri="http://schemas.openxmlformats.org/drawingml/2006/table">
            <a:tbl>
              <a:tblPr firstRow="1" firstCol="1" bandRow="1"/>
              <a:tblGrid>
                <a:gridCol w="4531453">
                  <a:extLst>
                    <a:ext uri="{9D8B030D-6E8A-4147-A177-3AD203B41FA5}">
                      <a16:colId xmlns:a16="http://schemas.microsoft.com/office/drawing/2014/main" xmlns="" val="3071383810"/>
                    </a:ext>
                  </a:extLst>
                </a:gridCol>
                <a:gridCol w="4532649">
                  <a:extLst>
                    <a:ext uri="{9D8B030D-6E8A-4147-A177-3AD203B41FA5}">
                      <a16:colId xmlns:a16="http://schemas.microsoft.com/office/drawing/2014/main" xmlns="" val="609511534"/>
                    </a:ext>
                  </a:extLst>
                </a:gridCol>
              </a:tblGrid>
              <a:tr h="979081">
                <a:tc>
                  <a:txBody>
                    <a:bodyPr/>
                    <a:lstStyle/>
                    <a:p>
                      <a:pPr algn="just"/>
                      <a:r>
                        <a:rPr lang="kk-KZ" sz="2400" dirty="0">
                          <a:effectLst/>
                          <a:latin typeface="Times New Roman" panose="02020603050405020304" pitchFamily="18" charset="0"/>
                          <a:cs typeface="Times New Roman" panose="02020603050405020304" pitchFamily="18" charset="0"/>
                        </a:rPr>
                        <a:t>Мәтіндегі тірек сөз </a:t>
                      </a:r>
                      <a:endParaRPr lang="ru-RU" sz="2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2400" dirty="0">
                          <a:effectLst/>
                          <a:latin typeface="Times New Roman" panose="02020603050405020304" pitchFamily="18" charset="0"/>
                          <a:cs typeface="Times New Roman" panose="02020603050405020304" pitchFamily="18" charset="0"/>
                        </a:rPr>
                        <a:t>Мәтіндегі тірек сөзбен байланысты сөз тіркесі</a:t>
                      </a:r>
                      <a:endParaRPr lang="ru-RU" sz="2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71476380"/>
                  </a:ext>
                </a:extLst>
              </a:tr>
              <a:tr h="244771">
                <a:tc>
                  <a:txBody>
                    <a:bodyPr/>
                    <a:lstStyle/>
                    <a:p>
                      <a:pPr algn="just"/>
                      <a:r>
                        <a:rPr lang="kk-KZ" sz="12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12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72233838"/>
                  </a:ext>
                </a:extLst>
              </a:tr>
              <a:tr h="244771">
                <a:tc>
                  <a:txBody>
                    <a:bodyPr/>
                    <a:lstStyle/>
                    <a:p>
                      <a:pPr algn="just"/>
                      <a:r>
                        <a:rPr lang="kk-KZ" sz="12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12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41870299"/>
                  </a:ext>
                </a:extLst>
              </a:tr>
              <a:tr h="244771">
                <a:tc>
                  <a:txBody>
                    <a:bodyPr/>
                    <a:lstStyle/>
                    <a:p>
                      <a:pPr algn="just"/>
                      <a:r>
                        <a:rPr lang="kk-KZ" sz="12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12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60004836"/>
                  </a:ext>
                </a:extLst>
              </a:tr>
            </a:tbl>
          </a:graphicData>
        </a:graphic>
      </p:graphicFrame>
      <p:sp>
        <p:nvSpPr>
          <p:cNvPr id="5" name="Rectangle 1">
            <a:extLst>
              <a:ext uri="{FF2B5EF4-FFF2-40B4-BE49-F238E27FC236}">
                <a16:creationId xmlns:a16="http://schemas.microsoft.com/office/drawing/2014/main" xmlns="" id="{4A0FAB08-3838-40C8-8AA6-4A162218A596}"/>
              </a:ext>
            </a:extLst>
          </p:cNvPr>
          <p:cNvSpPr>
            <a:spLocks noGrp="1" noChangeArrowheads="1"/>
          </p:cNvSpPr>
          <p:nvPr>
            <p:ph type="title"/>
          </p:nvPr>
        </p:nvSpPr>
        <p:spPr bwMode="auto">
          <a:xfrm>
            <a:off x="677334" y="-22661"/>
            <a:ext cx="7400616"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  - тапсырма.</a:t>
            </a:r>
            <a:endParaRPr kumimoji="0" lang="ru-RU" altLang="ru-RU"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«Жинақтау кестесін» толтыр</a:t>
            </a:r>
            <a:br>
              <a:rPr kumimoji="0" lang="kk-KZ"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endParaRPr kumimoji="0" lang="ru-RU" altLang="ru-RU"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Дескриптор:</a:t>
            </a:r>
            <a:endParaRPr kumimoji="0" lang="ru-RU" altLang="ru-RU"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kk-KZ" altLang="ru-RU"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Мәтіндегі тірек сөздерді таба алады.</a:t>
            </a:r>
            <a:endParaRPr kumimoji="0" lang="ru-RU" altLang="ru-RU"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kk-KZ" altLang="ru-RU"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Тірек сөзбен байланысты сөз тіркесін анықтай алады</a:t>
            </a:r>
            <a:endParaRPr kumimoji="0" lang="ru-RU" altLang="ru-RU"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57877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9838D1F-AF7C-4C7B-AA51-11A003950809}"/>
              </a:ext>
            </a:extLst>
          </p:cNvPr>
          <p:cNvSpPr>
            <a:spLocks noGrp="1"/>
          </p:cNvSpPr>
          <p:nvPr>
            <p:ph type="title"/>
          </p:nvPr>
        </p:nvSpPr>
        <p:spPr>
          <a:xfrm>
            <a:off x="82529" y="334392"/>
            <a:ext cx="9674029" cy="3846990"/>
          </a:xfrm>
        </p:spPr>
        <p:txBody>
          <a:bodyPr>
            <a:normAutofit fontScale="90000"/>
          </a:bodyPr>
          <a:lstStyle/>
          <a:p>
            <a:r>
              <a:rPr lang="kk-KZ" sz="2700" b="1" dirty="0">
                <a:solidFill>
                  <a:schemeClr val="tx1"/>
                </a:solidFill>
                <a:latin typeface="Times New Roman" panose="02020603050405020304" pitchFamily="18" charset="0"/>
                <a:cs typeface="Times New Roman" panose="02020603050405020304" pitchFamily="18" charset="0"/>
              </a:rPr>
              <a:t> </a:t>
            </a:r>
            <a:r>
              <a:rPr lang="kk-KZ" sz="2200" b="1" dirty="0">
                <a:solidFill>
                  <a:schemeClr val="tx1"/>
                </a:solidFill>
                <a:latin typeface="Times New Roman" panose="02020603050405020304" pitchFamily="18" charset="0"/>
                <a:cs typeface="Times New Roman" panose="02020603050405020304" pitchFamily="18" charset="0"/>
              </a:rPr>
              <a:t>3 - тапсырма. </a:t>
            </a:r>
            <a:br>
              <a:rPr lang="kk-KZ" sz="2200" b="1" dirty="0">
                <a:solidFill>
                  <a:schemeClr val="tx1"/>
                </a:solidFill>
                <a:latin typeface="Times New Roman" panose="02020603050405020304" pitchFamily="18" charset="0"/>
                <a:cs typeface="Times New Roman" panose="02020603050405020304" pitchFamily="18" charset="0"/>
              </a:rPr>
            </a:br>
            <a:r>
              <a:rPr lang="kk-KZ" sz="2200" b="1" dirty="0">
                <a:solidFill>
                  <a:schemeClr val="tx1"/>
                </a:solidFill>
                <a:latin typeface="Times New Roman" panose="02020603050405020304" pitchFamily="18" charset="0"/>
                <a:cs typeface="Times New Roman" panose="02020603050405020304" pitchFamily="18" charset="0"/>
              </a:rPr>
              <a:t>Мәтінді түсініп оқы. </a:t>
            </a:r>
            <a:br>
              <a:rPr lang="kk-KZ" sz="2200" b="1" dirty="0">
                <a:solidFill>
                  <a:schemeClr val="tx1"/>
                </a:solidFill>
                <a:latin typeface="Times New Roman" panose="02020603050405020304" pitchFamily="18" charset="0"/>
                <a:cs typeface="Times New Roman" panose="02020603050405020304" pitchFamily="18" charset="0"/>
              </a:rPr>
            </a:br>
            <a:r>
              <a:rPr lang="ru-RU" sz="2200" dirty="0">
                <a:solidFill>
                  <a:schemeClr val="tx1"/>
                </a:solidFill>
                <a:latin typeface="Times New Roman" panose="02020603050405020304" pitchFamily="18" charset="0"/>
                <a:cs typeface="Times New Roman" panose="02020603050405020304" pitchFamily="18" charset="0"/>
              </a:rPr>
              <a:t/>
            </a:r>
            <a:br>
              <a:rPr lang="ru-RU" sz="2200" dirty="0">
                <a:solidFill>
                  <a:schemeClr val="tx1"/>
                </a:solidFill>
                <a:latin typeface="Times New Roman" panose="02020603050405020304" pitchFamily="18" charset="0"/>
                <a:cs typeface="Times New Roman" panose="02020603050405020304" pitchFamily="18" charset="0"/>
              </a:rPr>
            </a:br>
            <a:r>
              <a:rPr lang="kk-KZ" sz="2200" b="1" dirty="0">
                <a:solidFill>
                  <a:schemeClr val="tx1"/>
                </a:solidFill>
                <a:latin typeface="Times New Roman" panose="02020603050405020304" pitchFamily="18" charset="0"/>
                <a:cs typeface="Times New Roman" panose="02020603050405020304" pitchFamily="18" charset="0"/>
              </a:rPr>
              <a:t>Дескриптор:</a:t>
            </a:r>
            <a:r>
              <a:rPr lang="ru-RU" sz="2200" dirty="0">
                <a:solidFill>
                  <a:schemeClr val="tx1"/>
                </a:solidFill>
                <a:latin typeface="Times New Roman" panose="02020603050405020304" pitchFamily="18" charset="0"/>
                <a:cs typeface="Times New Roman" panose="02020603050405020304" pitchFamily="18" charset="0"/>
              </a:rPr>
              <a:t/>
            </a:r>
            <a:br>
              <a:rPr lang="ru-RU" sz="2200" dirty="0">
                <a:solidFill>
                  <a:schemeClr val="tx1"/>
                </a:solidFill>
                <a:latin typeface="Times New Roman" panose="02020603050405020304" pitchFamily="18" charset="0"/>
                <a:cs typeface="Times New Roman" panose="02020603050405020304" pitchFamily="18" charset="0"/>
              </a:rPr>
            </a:br>
            <a:r>
              <a:rPr lang="ru-RU" sz="2200" dirty="0">
                <a:solidFill>
                  <a:schemeClr val="tx1"/>
                </a:solidFill>
                <a:latin typeface="Times New Roman" panose="02020603050405020304" pitchFamily="18" charset="0"/>
                <a:cs typeface="Times New Roman" panose="02020603050405020304" pitchFamily="18" charset="0"/>
              </a:rPr>
              <a:t>* </a:t>
            </a:r>
            <a:r>
              <a:rPr lang="kk-KZ"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мәтін мазмұнын түсініп оқиды;</a:t>
            </a:r>
            <a:r>
              <a:rPr lang="ru-RU"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мәтіндегі астарлы ойды анықтайды.</a:t>
            </a:r>
            <a:r>
              <a:rPr lang="ru-RU" sz="3200" dirty="0">
                <a:latin typeface="Arial" panose="020B0604020202020204" pitchFamily="34" charset="0"/>
                <a:ea typeface="Times New Roman" panose="02020603050405020304" pitchFamily="18" charset="0"/>
              </a:rPr>
              <a:t/>
            </a:r>
            <a:br>
              <a:rPr lang="ru-RU" sz="3200" dirty="0">
                <a:latin typeface="Arial" panose="020B0604020202020204" pitchFamily="34" charset="0"/>
                <a:ea typeface="Times New Roman" panose="02020603050405020304" pitchFamily="18" charset="0"/>
              </a:rPr>
            </a:br>
            <a:r>
              <a:rPr lang="ru-RU" sz="3200" dirty="0">
                <a:latin typeface="Arial" panose="020B0604020202020204" pitchFamily="34" charset="0"/>
                <a:ea typeface="Times New Roman" panose="02020603050405020304" pitchFamily="18" charset="0"/>
              </a:rPr>
              <a:t>	</a:t>
            </a:r>
            <a:r>
              <a:rPr lang="kk-KZ" sz="2200" dirty="0">
                <a:solidFill>
                  <a:srgbClr val="000000"/>
                </a:solidFill>
                <a:latin typeface="Times New Roman" panose="02020603050405020304" pitchFamily="18" charset="0"/>
                <a:ea typeface="Times New Roman" panose="02020603050405020304" pitchFamily="18" charset="0"/>
              </a:rPr>
              <a:t>Әбдіжәміл Нұрпейісов 1924 жылдың 22 қазанында Қызылорда облысының Арал ауданы Құланды поселкесіндегі Үшкөң ауылында дүниеге келген.  Ә. Нұрпейісов- драматург, публицист, әдебиет сыншысы, аудармашы, Қазақстанның халық жазушысы. Әбдіжәміл Кәрімұлы Нұрпейісов 1942 жылы орта мектепті бітіргеннен кейін әскерге шақырылып, Екінші дүниежүзілік соғысқа қатысқан. </a:t>
            </a:r>
            <a:br>
              <a:rPr lang="kk-KZ" sz="2200" dirty="0">
                <a:solidFill>
                  <a:srgbClr val="000000"/>
                </a:solidFill>
                <a:latin typeface="Times New Roman" panose="02020603050405020304" pitchFamily="18" charset="0"/>
                <a:ea typeface="Times New Roman" panose="02020603050405020304" pitchFamily="18" charset="0"/>
              </a:rPr>
            </a:br>
            <a:r>
              <a:rPr lang="kk-KZ" sz="2200" dirty="0">
                <a:solidFill>
                  <a:srgbClr val="000000"/>
                </a:solidFill>
                <a:latin typeface="Times New Roman" panose="02020603050405020304" pitchFamily="18" charset="0"/>
                <a:ea typeface="Times New Roman" panose="02020603050405020304" pitchFamily="18" charset="0"/>
              </a:rPr>
              <a:t>	Қысқа мерзімді курстарды бітіргеннен кейін Оңтүстік және Прибалтика майданында, Луганск түбінде миномёт ротасында саяси қызметкер, кейін штабист ретінде Балтық маңында Курлянд плацдармындағы шайқастарға қатысты.  </a:t>
            </a:r>
            <a:br>
              <a:rPr lang="kk-KZ" sz="2200" dirty="0">
                <a:solidFill>
                  <a:srgbClr val="000000"/>
                </a:solidFill>
                <a:latin typeface="Times New Roman" panose="02020603050405020304" pitchFamily="18" charset="0"/>
                <a:ea typeface="Times New Roman" panose="02020603050405020304" pitchFamily="18" charset="0"/>
              </a:rPr>
            </a:br>
            <a:r>
              <a:rPr lang="kk-KZ" sz="2200" dirty="0">
                <a:solidFill>
                  <a:srgbClr val="000000"/>
                </a:solidFill>
                <a:latin typeface="Times New Roman" panose="02020603050405020304" pitchFamily="18" charset="0"/>
                <a:ea typeface="Times New Roman" panose="02020603050405020304" pitchFamily="18" charset="0"/>
              </a:rPr>
              <a:t>	Жазушы 1946 жылы армия қатарында жүріп-ақ «Курляндия» романын жазуға кіріскен. Еңбегін бітіріп баспаға берген соң, бір жыл Қазақ мемлекеттік университетінде оқыған. 1954 жылы Мәскеудегі М.Горький атындағы Әдебиет институтына түсіп, оны 1956 жылы бітірді. </a:t>
            </a:r>
            <a:r>
              <a:rPr lang="ru-RU" sz="2200" dirty="0"/>
              <a:t/>
            </a:r>
            <a:br>
              <a:rPr lang="ru-RU" sz="2200" dirty="0"/>
            </a:br>
            <a:r>
              <a:rPr lang="ru-RU" dirty="0"/>
              <a:t/>
            </a:r>
            <a:br>
              <a:rPr lang="ru-RU" dirty="0"/>
            </a:br>
            <a:r>
              <a:rPr lang="kk-KZ" b="1" dirty="0"/>
              <a:t> </a:t>
            </a:r>
            <a:endParaRPr lang="ru-RU" sz="2200" dirty="0"/>
          </a:p>
        </p:txBody>
      </p:sp>
    </p:spTree>
    <p:extLst>
      <p:ext uri="{BB962C8B-B14F-4D97-AF65-F5344CB8AC3E}">
        <p14:creationId xmlns:p14="http://schemas.microsoft.com/office/powerpoint/2010/main" val="956104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961FE68-CBDF-4F20-8B92-37DF6145AE7C}"/>
              </a:ext>
            </a:extLst>
          </p:cNvPr>
          <p:cNvSpPr>
            <a:spLocks noGrp="1"/>
          </p:cNvSpPr>
          <p:nvPr>
            <p:ph type="title"/>
          </p:nvPr>
        </p:nvSpPr>
        <p:spPr>
          <a:xfrm>
            <a:off x="204187" y="609600"/>
            <a:ext cx="9721048" cy="1320800"/>
          </a:xfrm>
        </p:spPr>
        <p:txBody>
          <a:bodyPr>
            <a:normAutofit fontScale="90000"/>
          </a:bodyPr>
          <a:lstStyle/>
          <a:p>
            <a:r>
              <a:rPr lang="kk-KZ" sz="2200" dirty="0">
                <a:solidFill>
                  <a:srgbClr val="000000"/>
                </a:solidFill>
                <a:latin typeface="Times New Roman" panose="02020603050405020304" pitchFamily="18" charset="0"/>
                <a:ea typeface="Times New Roman" panose="02020603050405020304" pitchFamily="18" charset="0"/>
              </a:rPr>
              <a:t>      1962-1964 жылдары «Жұлдыз» журналының бас редакторы болып </a:t>
            </a:r>
            <a:r>
              <a:rPr lang="kk-KZ" sz="2200" dirty="0" smtClean="0">
                <a:solidFill>
                  <a:srgbClr val="000000"/>
                </a:solidFill>
                <a:latin typeface="Times New Roman" panose="02020603050405020304" pitchFamily="18" charset="0"/>
                <a:ea typeface="Times New Roman" panose="02020603050405020304" pitchFamily="18" charset="0"/>
              </a:rPr>
              <a:t>жұмыс істейді</a:t>
            </a:r>
            <a:r>
              <a:rPr lang="kk-KZ" sz="2200" dirty="0" smtClean="0">
                <a:solidFill>
                  <a:srgbClr val="000000"/>
                </a:solidFill>
                <a:latin typeface="Times New Roman" panose="02020603050405020304" pitchFamily="18" charset="0"/>
                <a:ea typeface="Times New Roman" panose="02020603050405020304" pitchFamily="18" charset="0"/>
              </a:rPr>
              <a:t>, </a:t>
            </a:r>
            <a:r>
              <a:rPr lang="kk-KZ" sz="2200" dirty="0">
                <a:solidFill>
                  <a:srgbClr val="000000"/>
                </a:solidFill>
                <a:latin typeface="Times New Roman" panose="02020603050405020304" pitchFamily="18" charset="0"/>
                <a:ea typeface="Times New Roman" panose="02020603050405020304" pitchFamily="18" charset="0"/>
              </a:rPr>
              <a:t>Қазақ ССР-і Жоғарғы Кеңесінің депутаты болды. 1964 жылдан бері ұзақ жылдар бойы бірыңғай шығармашылық қызметпен шұғылданып, нарық заманында халықаралық </a:t>
            </a:r>
            <a:r>
              <a:rPr lang="kk-KZ" sz="2200" dirty="0" smtClean="0">
                <a:solidFill>
                  <a:srgbClr val="000000"/>
                </a:solidFill>
                <a:latin typeface="Times New Roman" panose="02020603050405020304" pitchFamily="18" charset="0"/>
                <a:ea typeface="Times New Roman" panose="02020603050405020304" pitchFamily="18" charset="0"/>
              </a:rPr>
              <a:t> қазақ ПЕН  </a:t>
            </a:r>
            <a:r>
              <a:rPr lang="kk-KZ" sz="2200" dirty="0">
                <a:solidFill>
                  <a:srgbClr val="000000"/>
                </a:solidFill>
                <a:latin typeface="Times New Roman" panose="02020603050405020304" pitchFamily="18" charset="0"/>
                <a:ea typeface="Times New Roman" panose="02020603050405020304" pitchFamily="18" charset="0"/>
              </a:rPr>
              <a:t>клубын ұйымдастырып, оған президент болды. </a:t>
            </a:r>
            <a:r>
              <a:rPr lang="ru-RU" dirty="0"/>
              <a:t/>
            </a:r>
            <a:br>
              <a:rPr lang="ru-RU" dirty="0"/>
            </a:br>
            <a:r>
              <a:rPr lang="ru-RU" dirty="0"/>
              <a:t>	</a:t>
            </a:r>
            <a:r>
              <a:rPr lang="kk-KZ" sz="2200" dirty="0">
                <a:solidFill>
                  <a:schemeClr val="tx1"/>
                </a:solidFill>
                <a:latin typeface="Times New Roman" panose="02020603050405020304" pitchFamily="18" charset="0"/>
                <a:cs typeface="Times New Roman" panose="02020603050405020304" pitchFamily="18" charset="0"/>
              </a:rPr>
              <a:t>1974 жылы КСРО мемлекеттік сыйлығының лауреаты, 2001 жылы Мәскеудегі Халықаралық Әдеби қордың «За честь и достойнство», 2003 жылы Халықаралық М.Шолохов атындағы сыйлықтардың лауреаты атанған. Қызыл Жұлдыз, Еңбек Қызыл Ту, «Құрмет Белгісі» ордендерімен және медальдармен марапатталған. </a:t>
            </a:r>
            <a:br>
              <a:rPr lang="kk-KZ" sz="2200" dirty="0">
                <a:solidFill>
                  <a:schemeClr val="tx1"/>
                </a:solidFill>
                <a:latin typeface="Times New Roman" panose="02020603050405020304" pitchFamily="18" charset="0"/>
                <a:cs typeface="Times New Roman" panose="02020603050405020304" pitchFamily="18" charset="0"/>
              </a:rPr>
            </a:br>
            <a:r>
              <a:rPr lang="kk-KZ" sz="2200" dirty="0">
                <a:solidFill>
                  <a:schemeClr val="tx1"/>
                </a:solidFill>
                <a:latin typeface="Times New Roman" panose="02020603050405020304" pitchFamily="18" charset="0"/>
                <a:cs typeface="Times New Roman" panose="02020603050405020304" pitchFamily="18" charset="0"/>
              </a:rPr>
              <a:t>	XX ғасыр қазақ әдебиетіне мол үлес қосқан суреткерлердің бірі – Әбдіжәміл Нұрпейісовтің «Қан мен тер» трилогиясы, басқа да шығармалары отыз шақты шетел тіліне аударылып, ұлттық әдебиетімізді дүниежүзіне танытып, әлем әдебиетшілері қасқа-жайсаңдарының үздік бағасына ие болды.</a:t>
            </a:r>
            <a:r>
              <a:rPr lang="ru-RU" sz="2200" dirty="0">
                <a:solidFill>
                  <a:schemeClr val="tx1"/>
                </a:solidFill>
                <a:latin typeface="Times New Roman" panose="02020603050405020304" pitchFamily="18" charset="0"/>
                <a:cs typeface="Times New Roman" panose="02020603050405020304" pitchFamily="18" charset="0"/>
              </a:rPr>
              <a:t/>
            </a:r>
            <a:br>
              <a:rPr lang="ru-RU" sz="2200" dirty="0">
                <a:solidFill>
                  <a:schemeClr val="tx1"/>
                </a:solidFill>
                <a:latin typeface="Times New Roman" panose="02020603050405020304" pitchFamily="18" charset="0"/>
                <a:cs typeface="Times New Roman" panose="02020603050405020304" pitchFamily="18" charset="0"/>
              </a:rPr>
            </a:br>
            <a:endParaRPr lang="ru-RU"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9562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5A19680-8E04-4895-A065-61C548EB3975}"/>
              </a:ext>
            </a:extLst>
          </p:cNvPr>
          <p:cNvSpPr>
            <a:spLocks noGrp="1"/>
          </p:cNvSpPr>
          <p:nvPr>
            <p:ph type="title"/>
          </p:nvPr>
        </p:nvSpPr>
        <p:spPr/>
        <p:txBody>
          <a:bodyPr>
            <a:normAutofit fontScale="90000"/>
          </a:bodyPr>
          <a:lstStyle/>
          <a:p>
            <a:r>
              <a:rPr lang="kk-KZ" sz="3300" b="1" dirty="0">
                <a:solidFill>
                  <a:schemeClr val="tx1"/>
                </a:solidFill>
                <a:latin typeface="Times New Roman" panose="02020603050405020304" pitchFamily="18" charset="0"/>
              </a:rPr>
              <a:t>4- тапсырма. </a:t>
            </a:r>
            <a:r>
              <a:rPr lang="ru-RU" sz="3300" dirty="0">
                <a:solidFill>
                  <a:schemeClr val="tx1"/>
                </a:solidFill>
              </a:rPr>
              <a:t/>
            </a:r>
            <a:br>
              <a:rPr lang="ru-RU" sz="3300" dirty="0">
                <a:solidFill>
                  <a:schemeClr val="tx1"/>
                </a:solidFill>
              </a:rPr>
            </a:br>
            <a:r>
              <a:rPr lang="kk-KZ" sz="3300" dirty="0">
                <a:solidFill>
                  <a:schemeClr val="tx1"/>
                </a:solidFill>
                <a:latin typeface="Times New Roman" panose="02020603050405020304" pitchFamily="18" charset="0"/>
              </a:rPr>
              <a:t>Мәтін бойынша сұрақтарға жауап бер. </a:t>
            </a:r>
            <a:r>
              <a:rPr lang="ru-RU" sz="3300" dirty="0">
                <a:solidFill>
                  <a:schemeClr val="tx1"/>
                </a:solidFill>
              </a:rPr>
              <a:t/>
            </a:r>
            <a:br>
              <a:rPr lang="ru-RU" sz="3300" dirty="0">
                <a:solidFill>
                  <a:schemeClr val="tx1"/>
                </a:solidFill>
              </a:rPr>
            </a:br>
            <a:r>
              <a:rPr lang="kk-KZ" sz="3300" dirty="0">
                <a:solidFill>
                  <a:schemeClr val="tx1"/>
                </a:solidFill>
                <a:latin typeface="Times New Roman" panose="02020603050405020304" pitchFamily="18" charset="0"/>
              </a:rPr>
              <a:t>Дескриптор: </a:t>
            </a:r>
            <a:r>
              <a:rPr lang="ru-RU" sz="3300" dirty="0">
                <a:solidFill>
                  <a:schemeClr val="tx1"/>
                </a:solidFill>
              </a:rPr>
              <a:t/>
            </a:r>
            <a:br>
              <a:rPr lang="ru-RU" sz="3300" dirty="0">
                <a:solidFill>
                  <a:schemeClr val="tx1"/>
                </a:solidFill>
              </a:rPr>
            </a:br>
            <a:r>
              <a:rPr lang="ru-RU" sz="3300" dirty="0">
                <a:solidFill>
                  <a:schemeClr val="tx1"/>
                </a:solidFill>
              </a:rPr>
              <a:t>* </a:t>
            </a:r>
            <a:r>
              <a:rPr lang="kk-KZ" sz="3300" dirty="0">
                <a:solidFill>
                  <a:schemeClr val="tx1"/>
                </a:solidFill>
                <a:latin typeface="Times New Roman" panose="02020603050405020304" pitchFamily="18" charset="0"/>
                <a:ea typeface="Times New Roman" panose="02020603050405020304" pitchFamily="18" charset="0"/>
              </a:rPr>
              <a:t>Сұрақтарға жауап береді.</a:t>
            </a:r>
            <a:r>
              <a:rPr lang="ru-RU" sz="3300" dirty="0">
                <a:solidFill>
                  <a:schemeClr val="tx1"/>
                </a:solidFill>
                <a:latin typeface="Arial" panose="020B0604020202020204" pitchFamily="34" charset="0"/>
                <a:ea typeface="Times New Roman" panose="02020603050405020304" pitchFamily="18" charset="0"/>
              </a:rPr>
              <a:t/>
            </a:r>
            <a:br>
              <a:rPr lang="ru-RU" sz="3300" dirty="0">
                <a:solidFill>
                  <a:schemeClr val="tx1"/>
                </a:solidFill>
                <a:latin typeface="Arial" panose="020B0604020202020204" pitchFamily="34" charset="0"/>
                <a:ea typeface="Times New Roman" panose="02020603050405020304" pitchFamily="18" charset="0"/>
              </a:rPr>
            </a:br>
            <a:r>
              <a:rPr lang="kk-KZ" sz="3300" dirty="0">
                <a:solidFill>
                  <a:schemeClr val="tx1"/>
                </a:solidFill>
                <a:latin typeface="Times New Roman" panose="02020603050405020304" pitchFamily="18" charset="0"/>
                <a:ea typeface="Times New Roman" panose="02020603050405020304" pitchFamily="18" charset="0"/>
              </a:rPr>
              <a:t> </a:t>
            </a:r>
            <a:r>
              <a:rPr lang="ru-RU" sz="3300" dirty="0">
                <a:solidFill>
                  <a:schemeClr val="tx1"/>
                </a:solidFill>
                <a:latin typeface="Arial" panose="020B0604020202020204" pitchFamily="34" charset="0"/>
                <a:ea typeface="Times New Roman" panose="02020603050405020304" pitchFamily="18" charset="0"/>
              </a:rPr>
              <a:t/>
            </a:r>
            <a:br>
              <a:rPr lang="ru-RU" sz="3300" dirty="0">
                <a:solidFill>
                  <a:schemeClr val="tx1"/>
                </a:solidFill>
                <a:latin typeface="Arial" panose="020B0604020202020204" pitchFamily="34" charset="0"/>
                <a:ea typeface="Times New Roman" panose="02020603050405020304" pitchFamily="18" charset="0"/>
              </a:rPr>
            </a:br>
            <a:r>
              <a:rPr lang="kk-KZ" sz="3300" dirty="0" smtClean="0">
                <a:solidFill>
                  <a:schemeClr val="tx1"/>
                </a:solidFill>
                <a:latin typeface="Times New Roman" panose="02020603050405020304" pitchFamily="18" charset="0"/>
                <a:ea typeface="Times New Roman" panose="02020603050405020304" pitchFamily="18" charset="0"/>
              </a:rPr>
              <a:t>Әбдіжәміл </a:t>
            </a:r>
            <a:r>
              <a:rPr lang="kk-KZ" sz="3300" dirty="0">
                <a:solidFill>
                  <a:schemeClr val="tx1"/>
                </a:solidFill>
                <a:latin typeface="Times New Roman" panose="02020603050405020304" pitchFamily="18" charset="0"/>
                <a:ea typeface="Times New Roman" panose="02020603050405020304" pitchFamily="18" charset="0"/>
              </a:rPr>
              <a:t>Нұрпейісов – </a:t>
            </a:r>
            <a:r>
              <a:rPr lang="kk-KZ" sz="3300" dirty="0" smtClean="0">
                <a:solidFill>
                  <a:schemeClr val="tx1"/>
                </a:solidFill>
                <a:latin typeface="Times New Roman" panose="02020603050405020304" pitchFamily="18" charset="0"/>
                <a:ea typeface="Times New Roman" panose="02020603050405020304" pitchFamily="18" charset="0"/>
              </a:rPr>
              <a:t>кім?</a:t>
            </a:r>
            <a:r>
              <a:rPr lang="ru-RU" sz="3300" dirty="0" smtClean="0">
                <a:solidFill>
                  <a:schemeClr val="tx1"/>
                </a:solidFill>
                <a:latin typeface="Arial" panose="020B0604020202020204" pitchFamily="34" charset="0"/>
                <a:ea typeface="Times New Roman" panose="02020603050405020304" pitchFamily="18" charset="0"/>
              </a:rPr>
              <a:t/>
            </a:r>
            <a:br>
              <a:rPr lang="ru-RU" sz="3300" dirty="0" smtClean="0">
                <a:solidFill>
                  <a:schemeClr val="tx1"/>
                </a:solidFill>
                <a:latin typeface="Arial" panose="020B0604020202020204" pitchFamily="34" charset="0"/>
                <a:ea typeface="Times New Roman" panose="02020603050405020304" pitchFamily="18" charset="0"/>
              </a:rPr>
            </a:br>
            <a:r>
              <a:rPr lang="kk-KZ" sz="3300" dirty="0" smtClean="0">
                <a:solidFill>
                  <a:schemeClr val="tx1"/>
                </a:solidFill>
                <a:latin typeface="Times New Roman" panose="02020603050405020304" pitchFamily="18" charset="0"/>
                <a:ea typeface="Times New Roman" panose="02020603050405020304" pitchFamily="18" charset="0"/>
              </a:rPr>
              <a:t>Әбдіжәміл Нұрпейісовтың </a:t>
            </a:r>
            <a:r>
              <a:rPr lang="en-GB" sz="3300" dirty="0" err="1" smtClean="0">
                <a:solidFill>
                  <a:schemeClr val="tx1"/>
                </a:solidFill>
                <a:latin typeface="Times New Roman" panose="02020603050405020304" pitchFamily="18" charset="0"/>
                <a:ea typeface="Times New Roman" panose="02020603050405020304" pitchFamily="18" charset="0"/>
              </a:rPr>
              <a:t>туған</a:t>
            </a:r>
            <a:r>
              <a:rPr lang="en-GB" sz="3300" dirty="0" smtClean="0">
                <a:solidFill>
                  <a:schemeClr val="tx1"/>
                </a:solidFill>
                <a:latin typeface="Times New Roman" panose="02020603050405020304" pitchFamily="18" charset="0"/>
                <a:ea typeface="Times New Roman" panose="02020603050405020304" pitchFamily="18" charset="0"/>
              </a:rPr>
              <a:t> </a:t>
            </a:r>
            <a:r>
              <a:rPr lang="en-GB" sz="3300" dirty="0" err="1" smtClean="0">
                <a:solidFill>
                  <a:schemeClr val="tx1"/>
                </a:solidFill>
                <a:latin typeface="Times New Roman" panose="02020603050405020304" pitchFamily="18" charset="0"/>
                <a:ea typeface="Times New Roman" panose="02020603050405020304" pitchFamily="18" charset="0"/>
              </a:rPr>
              <a:t>жылы</a:t>
            </a:r>
            <a:r>
              <a:rPr lang="kk-KZ" sz="3300" dirty="0" smtClean="0">
                <a:solidFill>
                  <a:schemeClr val="tx1"/>
                </a:solidFill>
                <a:latin typeface="Times New Roman" panose="02020603050405020304" pitchFamily="18" charset="0"/>
                <a:ea typeface="Times New Roman" panose="02020603050405020304" pitchFamily="18" charset="0"/>
              </a:rPr>
              <a:t>?</a:t>
            </a:r>
            <a:r>
              <a:rPr lang="ru-RU" sz="3300" dirty="0">
                <a:solidFill>
                  <a:schemeClr val="tx1"/>
                </a:solidFill>
                <a:latin typeface="Arial" panose="020B0604020202020204" pitchFamily="34" charset="0"/>
                <a:ea typeface="Times New Roman" panose="02020603050405020304" pitchFamily="18" charset="0"/>
              </a:rPr>
              <a:t/>
            </a:r>
            <a:br>
              <a:rPr lang="ru-RU" sz="3300" dirty="0">
                <a:solidFill>
                  <a:schemeClr val="tx1"/>
                </a:solidFill>
                <a:latin typeface="Arial" panose="020B0604020202020204" pitchFamily="34" charset="0"/>
                <a:ea typeface="Times New Roman" panose="02020603050405020304" pitchFamily="18" charset="0"/>
              </a:rPr>
            </a:br>
            <a:r>
              <a:rPr lang="en-GB" sz="3300" dirty="0" err="1" smtClean="0">
                <a:solidFill>
                  <a:schemeClr val="tx1"/>
                </a:solidFill>
                <a:latin typeface="Times New Roman" panose="02020603050405020304" pitchFamily="18" charset="0"/>
                <a:ea typeface="Times New Roman" panose="02020603050405020304" pitchFamily="18" charset="0"/>
              </a:rPr>
              <a:t>Әбдіжәміл</a:t>
            </a:r>
            <a:r>
              <a:rPr lang="en-GB" sz="3300" dirty="0" smtClean="0">
                <a:solidFill>
                  <a:schemeClr val="tx1"/>
                </a:solidFill>
                <a:latin typeface="Times New Roman" panose="02020603050405020304" pitchFamily="18" charset="0"/>
                <a:ea typeface="Times New Roman" panose="02020603050405020304" pitchFamily="18" charset="0"/>
              </a:rPr>
              <a:t> </a:t>
            </a:r>
            <a:r>
              <a:rPr lang="en-GB" sz="3300" dirty="0" err="1" smtClean="0">
                <a:solidFill>
                  <a:schemeClr val="tx1"/>
                </a:solidFill>
                <a:latin typeface="Times New Roman" panose="02020603050405020304" pitchFamily="18" charset="0"/>
                <a:ea typeface="Times New Roman" panose="02020603050405020304" pitchFamily="18" charset="0"/>
              </a:rPr>
              <a:t>Нұрпейісов</a:t>
            </a:r>
            <a:r>
              <a:rPr lang="en-GB" sz="3300" dirty="0" smtClean="0">
                <a:solidFill>
                  <a:schemeClr val="tx1"/>
                </a:solidFill>
                <a:latin typeface="Times New Roman" panose="02020603050405020304" pitchFamily="18" charset="0"/>
                <a:ea typeface="Times New Roman" panose="02020603050405020304" pitchFamily="18" charset="0"/>
              </a:rPr>
              <a:t> </a:t>
            </a:r>
            <a:r>
              <a:rPr lang="en-GB" sz="3300" dirty="0" err="1" smtClean="0">
                <a:solidFill>
                  <a:schemeClr val="tx1"/>
                </a:solidFill>
                <a:latin typeface="Times New Roman" panose="02020603050405020304" pitchFamily="18" charset="0"/>
                <a:ea typeface="Times New Roman" panose="02020603050405020304" pitchFamily="18" charset="0"/>
              </a:rPr>
              <a:t>туған</a:t>
            </a:r>
            <a:r>
              <a:rPr lang="en-GB" sz="3300" dirty="0" smtClean="0">
                <a:solidFill>
                  <a:schemeClr val="tx1"/>
                </a:solidFill>
                <a:latin typeface="Times New Roman" panose="02020603050405020304" pitchFamily="18" charset="0"/>
                <a:ea typeface="Times New Roman" panose="02020603050405020304" pitchFamily="18" charset="0"/>
              </a:rPr>
              <a:t> </a:t>
            </a:r>
            <a:r>
              <a:rPr lang="en-GB" sz="3300" dirty="0" err="1" smtClean="0">
                <a:solidFill>
                  <a:schemeClr val="tx1"/>
                </a:solidFill>
                <a:latin typeface="Times New Roman" panose="02020603050405020304" pitchFamily="18" charset="0"/>
                <a:ea typeface="Times New Roman" panose="02020603050405020304" pitchFamily="18" charset="0"/>
              </a:rPr>
              <a:t>жері</a:t>
            </a:r>
            <a:r>
              <a:rPr lang="kk-KZ" sz="3300" dirty="0" smtClean="0">
                <a:solidFill>
                  <a:schemeClr val="tx1"/>
                </a:solidFill>
                <a:latin typeface="Times New Roman" panose="02020603050405020304" pitchFamily="18" charset="0"/>
                <a:ea typeface="Times New Roman" panose="02020603050405020304" pitchFamily="18" charset="0"/>
              </a:rPr>
              <a:t>?</a:t>
            </a:r>
            <a:r>
              <a:rPr lang="ru-RU" sz="3300" dirty="0">
                <a:solidFill>
                  <a:schemeClr val="tx1"/>
                </a:solidFill>
                <a:latin typeface="Arial" panose="020B0604020202020204" pitchFamily="34" charset="0"/>
                <a:ea typeface="Times New Roman" panose="02020603050405020304" pitchFamily="18" charset="0"/>
              </a:rPr>
              <a:t/>
            </a:r>
            <a:br>
              <a:rPr lang="ru-RU" sz="3300" dirty="0">
                <a:solidFill>
                  <a:schemeClr val="tx1"/>
                </a:solidFill>
                <a:latin typeface="Arial" panose="020B0604020202020204" pitchFamily="34" charset="0"/>
                <a:ea typeface="Times New Roman" panose="02020603050405020304" pitchFamily="18" charset="0"/>
              </a:rPr>
            </a:br>
            <a:r>
              <a:rPr lang="kk-KZ" sz="3300" dirty="0" smtClean="0">
                <a:solidFill>
                  <a:srgbClr val="000000"/>
                </a:solidFill>
                <a:latin typeface="Times New Roman" panose="02020603050405020304" pitchFamily="18" charset="0"/>
                <a:ea typeface="Times New Roman" panose="02020603050405020304" pitchFamily="18" charset="0"/>
              </a:rPr>
              <a:t>Әбдіжәміл </a:t>
            </a:r>
            <a:r>
              <a:rPr lang="kk-KZ" sz="3300" dirty="0">
                <a:solidFill>
                  <a:srgbClr val="000000"/>
                </a:solidFill>
                <a:latin typeface="Times New Roman" panose="02020603050405020304" pitchFamily="18" charset="0"/>
                <a:ea typeface="Times New Roman" panose="02020603050405020304" pitchFamily="18" charset="0"/>
              </a:rPr>
              <a:t>Нұрпейісов білім алған ошағы?</a:t>
            </a:r>
            <a:r>
              <a:rPr lang="ru-RU" sz="3200" dirty="0">
                <a:latin typeface="Arial" panose="020B0604020202020204" pitchFamily="34" charset="0"/>
                <a:ea typeface="Times New Roman" panose="02020603050405020304" pitchFamily="18" charset="0"/>
              </a:rPr>
              <a:t/>
            </a:r>
            <a:br>
              <a:rPr lang="ru-RU" sz="3200" dirty="0">
                <a:latin typeface="Arial" panose="020B0604020202020204" pitchFamily="34" charset="0"/>
                <a:ea typeface="Times New Roman" panose="02020603050405020304" pitchFamily="18" charset="0"/>
              </a:rPr>
            </a:br>
            <a:r>
              <a:rPr lang="kk-KZ" dirty="0">
                <a:latin typeface="Times New Roman" panose="02020603050405020304" pitchFamily="18" charset="0"/>
                <a:ea typeface="Times New Roman" panose="02020603050405020304" pitchFamily="18" charset="0"/>
              </a:rPr>
              <a:t> </a:t>
            </a:r>
            <a:r>
              <a:rPr lang="ru-RU" sz="3200" dirty="0">
                <a:latin typeface="Arial" panose="020B0604020202020204" pitchFamily="34" charset="0"/>
                <a:ea typeface="Times New Roman" panose="02020603050405020304" pitchFamily="18" charset="0"/>
              </a:rPr>
              <a:t/>
            </a:r>
            <a:br>
              <a:rPr lang="ru-RU" sz="3200" dirty="0">
                <a:latin typeface="Arial" panose="020B0604020202020204" pitchFamily="34" charset="0"/>
                <a:ea typeface="Times New Roman" panose="02020603050405020304" pitchFamily="18" charset="0"/>
              </a:rPr>
            </a:br>
            <a:endParaRPr lang="ru-RU" dirty="0"/>
          </a:p>
        </p:txBody>
      </p:sp>
    </p:spTree>
    <p:extLst>
      <p:ext uri="{BB962C8B-B14F-4D97-AF65-F5344CB8AC3E}">
        <p14:creationId xmlns:p14="http://schemas.microsoft.com/office/powerpoint/2010/main" val="1361992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a:extLst>
              <a:ext uri="{FF2B5EF4-FFF2-40B4-BE49-F238E27FC236}">
                <a16:creationId xmlns:a16="http://schemas.microsoft.com/office/drawing/2014/main" xmlns="" id="{7FB35E81-9197-43F3-A49C-6676EE85CEE3}"/>
              </a:ext>
            </a:extLst>
          </p:cNvPr>
          <p:cNvGraphicFramePr>
            <a:graphicFrameLocks noGrp="1"/>
          </p:cNvGraphicFramePr>
          <p:nvPr>
            <p:extLst>
              <p:ext uri="{D42A27DB-BD31-4B8C-83A1-F6EECF244321}">
                <p14:modId xmlns:p14="http://schemas.microsoft.com/office/powerpoint/2010/main" val="3316277296"/>
              </p:ext>
            </p:extLst>
          </p:nvPr>
        </p:nvGraphicFramePr>
        <p:xfrm>
          <a:off x="443882" y="1979719"/>
          <a:ext cx="9241654" cy="4713441"/>
        </p:xfrm>
        <a:graphic>
          <a:graphicData uri="http://schemas.openxmlformats.org/drawingml/2006/table">
            <a:tbl>
              <a:tblPr firstRow="1" firstCol="1" bandRow="1"/>
              <a:tblGrid>
                <a:gridCol w="1018208">
                  <a:extLst>
                    <a:ext uri="{9D8B030D-6E8A-4147-A177-3AD203B41FA5}">
                      <a16:colId xmlns:a16="http://schemas.microsoft.com/office/drawing/2014/main" xmlns="" val="3817744607"/>
                    </a:ext>
                  </a:extLst>
                </a:gridCol>
                <a:gridCol w="5034083">
                  <a:extLst>
                    <a:ext uri="{9D8B030D-6E8A-4147-A177-3AD203B41FA5}">
                      <a16:colId xmlns:a16="http://schemas.microsoft.com/office/drawing/2014/main" xmlns="" val="3848433102"/>
                    </a:ext>
                  </a:extLst>
                </a:gridCol>
                <a:gridCol w="1377982">
                  <a:extLst>
                    <a:ext uri="{9D8B030D-6E8A-4147-A177-3AD203B41FA5}">
                      <a16:colId xmlns:a16="http://schemas.microsoft.com/office/drawing/2014/main" xmlns="" val="2243777821"/>
                    </a:ext>
                  </a:extLst>
                </a:gridCol>
                <a:gridCol w="1811381">
                  <a:extLst>
                    <a:ext uri="{9D8B030D-6E8A-4147-A177-3AD203B41FA5}">
                      <a16:colId xmlns:a16="http://schemas.microsoft.com/office/drawing/2014/main" xmlns="" val="728482855"/>
                    </a:ext>
                  </a:extLst>
                </a:gridCol>
              </a:tblGrid>
              <a:tr h="302364">
                <a:tc>
                  <a:txBody>
                    <a:bodyPr/>
                    <a:lstStyle/>
                    <a:p>
                      <a:pPr algn="just"/>
                      <a:r>
                        <a:rPr lang="kk-KZ" sz="2000" dirty="0">
                          <a:effectLst/>
                          <a:latin typeface="Times New Roman" panose="02020603050405020304" pitchFamily="18" charset="0"/>
                          <a:cs typeface="Times New Roman" panose="02020603050405020304" pitchFamily="18" charset="0"/>
                        </a:rPr>
                        <a:t>№</a:t>
                      </a:r>
                      <a:endParaRPr lang="ru-RU" sz="2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Ақпарат</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Дұрыс</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Дұрыс емес</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71742609"/>
                  </a:ext>
                </a:extLst>
              </a:tr>
              <a:tr h="1192007">
                <a:tc>
                  <a:txBody>
                    <a:bodyPr/>
                    <a:lstStyle/>
                    <a:p>
                      <a:pPr algn="just"/>
                      <a:r>
                        <a:rPr lang="kk-KZ" sz="2000">
                          <a:effectLst/>
                          <a:latin typeface="Times New Roman" panose="02020603050405020304" pitchFamily="18" charset="0"/>
                          <a:cs typeface="Times New Roman" panose="02020603050405020304" pitchFamily="18" charset="0"/>
                        </a:rPr>
                        <a:t>1.</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Әбдіжәміл Нұрпейісов 1924 жылдың 22 қазанында Қызылорда облысының Арал ауданы Құланды поселкесіндегі Үшкөң ауылында дүниеге келген.  </a:t>
                      </a:r>
                      <a:endParaRPr lang="ru-RU" sz="2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24423344"/>
                  </a:ext>
                </a:extLst>
              </a:tr>
              <a:tr h="894005">
                <a:tc>
                  <a:txBody>
                    <a:bodyPr/>
                    <a:lstStyle/>
                    <a:p>
                      <a:pPr algn="just"/>
                      <a:r>
                        <a:rPr lang="kk-KZ" sz="2000">
                          <a:effectLst/>
                          <a:latin typeface="Times New Roman" panose="02020603050405020304" pitchFamily="18" charset="0"/>
                          <a:cs typeface="Times New Roman" panose="02020603050405020304" pitchFamily="18" charset="0"/>
                        </a:rPr>
                        <a:t>2.</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ea typeface="Times New Roman" panose="02020603050405020304" pitchFamily="18" charset="0"/>
                          <a:cs typeface="Times New Roman" panose="02020603050405020304" pitchFamily="18" charset="0"/>
                        </a:rPr>
                        <a:t>Жазушы 1946 жылы армия қатарында жүріп-ақ «Курляндия» романын жазуға кіріспеген.</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1972180"/>
                  </a:ext>
                </a:extLst>
              </a:tr>
              <a:tr h="894005">
                <a:tc>
                  <a:txBody>
                    <a:bodyPr/>
                    <a:lstStyle/>
                    <a:p>
                      <a:pPr algn="just"/>
                      <a:r>
                        <a:rPr lang="kk-KZ" sz="2000">
                          <a:effectLst/>
                          <a:latin typeface="Times New Roman" panose="02020603050405020304" pitchFamily="18" charset="0"/>
                          <a:cs typeface="Times New Roman" panose="02020603050405020304" pitchFamily="18" charset="0"/>
                        </a:rPr>
                        <a:t>3.</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ea typeface="Times New Roman" panose="02020603050405020304" pitchFamily="18" charset="0"/>
                          <a:cs typeface="Times New Roman" panose="02020603050405020304" pitchFamily="18" charset="0"/>
                        </a:rPr>
                        <a:t>1954 жылы Мәскеудегі М.Горький атындағы Әдебиет институтына түсіп, оны 1956 жылы бітірді.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7060157"/>
                  </a:ext>
                </a:extLst>
              </a:tr>
              <a:tr h="1360641">
                <a:tc>
                  <a:txBody>
                    <a:bodyPr/>
                    <a:lstStyle/>
                    <a:p>
                      <a:pPr algn="just"/>
                      <a:r>
                        <a:rPr lang="kk-KZ" sz="2000">
                          <a:effectLst/>
                          <a:latin typeface="Times New Roman" panose="02020603050405020304" pitchFamily="18" charset="0"/>
                          <a:cs typeface="Times New Roman" panose="02020603050405020304" pitchFamily="18" charset="0"/>
                        </a:rPr>
                        <a:t>4.</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1962-1964 жылдары «Жұлдыз» журналының бас редакторы болып қызмет </a:t>
                      </a:r>
                      <a:r>
                        <a:rPr lang="kk-KZ"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етіп, </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Қазақ ССР-і Жоғарғы Кеңесінің депутаты болған жоқ.</a:t>
                      </a:r>
                      <a:endParaRPr lang="ru-RU" sz="2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a:effectLst/>
                          <a:latin typeface="Times New Roman" panose="02020603050405020304" pitchFamily="18" charset="0"/>
                          <a:cs typeface="Times New Roman" panose="02020603050405020304" pitchFamily="18" charset="0"/>
                        </a:rPr>
                        <a:t> </a:t>
                      </a:r>
                      <a:endParaRPr lang="ru-RU" sz="20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000" dirty="0">
                          <a:effectLst/>
                          <a:latin typeface="Times New Roman" panose="02020603050405020304" pitchFamily="18" charset="0"/>
                          <a:cs typeface="Times New Roman" panose="02020603050405020304" pitchFamily="18" charset="0"/>
                        </a:rPr>
                        <a:t> </a:t>
                      </a:r>
                      <a:endParaRPr lang="ru-RU" sz="2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0540470"/>
                  </a:ext>
                </a:extLst>
              </a:tr>
            </a:tbl>
          </a:graphicData>
        </a:graphic>
      </p:graphicFrame>
      <p:sp>
        <p:nvSpPr>
          <p:cNvPr id="4" name="Rectangle 1">
            <a:extLst>
              <a:ext uri="{FF2B5EF4-FFF2-40B4-BE49-F238E27FC236}">
                <a16:creationId xmlns:a16="http://schemas.microsoft.com/office/drawing/2014/main" xmlns="" id="{185739F5-0B1F-4FB2-B4C4-B7CB1CA8AFD5}"/>
              </a:ext>
            </a:extLst>
          </p:cNvPr>
          <p:cNvSpPr>
            <a:spLocks noGrp="1" noChangeArrowheads="1"/>
          </p:cNvSpPr>
          <p:nvPr>
            <p:ph type="title"/>
          </p:nvPr>
        </p:nvSpPr>
        <p:spPr bwMode="auto">
          <a:xfrm>
            <a:off x="677334" y="315893"/>
            <a:ext cx="5864747"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Өзіңді тексер!</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 тапсырма.</a:t>
            </a:r>
            <a:r>
              <a:rPr kumimoji="0" lang="kk-KZ" altLang="ru-RU"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Кестедегі ақпараттың мәтінге сәйкестігін тексер.</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Дескриптор:</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kk-KZ" altLang="ru-RU"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Кестедегі ақпарттың мәтінге сәйкестігін тексереді</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55789019"/>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608</TotalTime>
  <Words>224</Words>
  <Application>Microsoft Office PowerPoint</Application>
  <PresentationFormat>Широкоэкранный</PresentationFormat>
  <Paragraphs>70</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Times New Roman</vt:lpstr>
      <vt:lpstr>Trebuchet MS</vt:lpstr>
      <vt:lpstr>Wingdings 3</vt:lpstr>
      <vt:lpstr>Аспект</vt:lpstr>
      <vt:lpstr>Бөлім: 6  Қазақстанның су ресурстары  Ә. Нұрпейісов «Қан мен тер» (үзінді)    Сабақтың  тақырыбы:  Қорытынды.</vt:lpstr>
      <vt:lpstr>Оқу мақсаттары: 8.1.1.1 - мәтін тақырыбы, тірек сөздер, иллюстрациялар арқылы көтерілетін мәселені болжау;  8.1.2.1 - тыңдалған мәтіннің негізгі мазмұнын түсіну, детальді ақпараттарды анықтау.  Сабақ мақсаттары: Барлық оқушы: тірек сөздер арқылы мәтіннің негізгі мазмұнын түсінеді Оқушылардың басым бөлігі: көтерілген мәселені анықтайды, ақпаратты талдай алады Кейбір оқушы: сұхбат алады, мәтінге өзгеріс енгізеді.</vt:lpstr>
      <vt:lpstr>Бағалау критерийлері:   - Оқыған мәтіннің негізгі мазмұнын түсінеді,көтерілген мәселені болжай алады; - Сызба арқылы судың адам ағзасына пайдасын түсінеді; - Судың табиғаттағы , халықшаруашылығындағы маңызы туралы ой бөліседі,сусыз тіршілік жоқ екеніне ой түйеді.</vt:lpstr>
      <vt:lpstr>1-тапсырма. Мәтінді оқы.  Дескриптор:        * мәтін мазмұнын түсініп оқиды;        * мәтіндегі астарлы ойды анықтайды   Кейбір сулардың емдік қасиеті болады. Олардың құрамында әр түрлі минералды тұздар болғандықтан, ауруды емдеуге немесе алдын алуға пайдасы бар. Емдік сулардың шығып жатқан жерін арасан деп атайды. Арасан сулардың жер бетіне шығып жатқан жерінде Қазақстанның емдік санаторийлі кешендері орналасқан. Сарыағаш, Алмаарасын, Қапаларасан, Барлықарасан, Жаркентарасан және т.б. Судың тірі ағзалардың өмір сүруінде алатын орны зор. Адам,өсімдік,жануар су болмаса тіршілік ете алмайды. Су электр стансалары, фабрикалар, зауыттар да жұмыс істемейді. Су болмаса жаңбыр да болмас еді. </vt:lpstr>
      <vt:lpstr>2  - тапсырма. «Жинақтау кестесін» толтыр  Дескриптор: * Мәтіндегі тірек сөздерді таба алады. * Тірек сөзбен байланысты сөз тіркесін анықтай алады </vt:lpstr>
      <vt:lpstr> 3 - тапсырма.  Мәтінді түсініп оқы.   Дескриптор: * мәтін мазмұнын түсініп оқиды; * мәтіндегі астарлы ойды анықтайды.  Әбдіжәміл Нұрпейісов 1924 жылдың 22 қазанында Қызылорда облысының Арал ауданы Құланды поселкесіндегі Үшкөң ауылында дүниеге келген.  Ә. Нұрпейісов- драматург, публицист, әдебиет сыншысы, аудармашы, Қазақстанның халық жазушысы. Әбдіжәміл Кәрімұлы Нұрпейісов 1942 жылы орта мектепті бітіргеннен кейін әскерге шақырылып, Екінші дүниежүзілік соғысқа қатысқан.   Қысқа мерзімді курстарды бітіргеннен кейін Оңтүстік және Прибалтика майданында, Луганск түбінде миномёт ротасында саяси қызметкер, кейін штабист ретінде Балтық маңында Курлянд плацдармындағы шайқастарға қатысты.    Жазушы 1946 жылы армия қатарында жүріп-ақ «Курляндия» романын жазуға кіріскен. Еңбегін бітіріп баспаға берген соң, бір жыл Қазақ мемлекеттік университетінде оқыған. 1954 жылы Мәскеудегі М.Горький атындағы Әдебиет институтына түсіп, оны 1956 жылы бітірді.    </vt:lpstr>
      <vt:lpstr>      1962-1964 жылдары «Жұлдыз» журналының бас редакторы болып жұмыс істейді, Қазақ ССР-і Жоғарғы Кеңесінің депутаты болды. 1964 жылдан бері ұзақ жылдар бойы бірыңғай шығармашылық қызметпен шұғылданып, нарық заманында халықаралық  қазақ ПЕН  клубын ұйымдастырып, оған президент болды.   1974 жылы КСРО мемлекеттік сыйлығының лауреаты, 2001 жылы Мәскеудегі Халықаралық Әдеби қордың «За честь и достойнство», 2003 жылы Халықаралық М.Шолохов атындағы сыйлықтардың лауреаты атанған. Қызыл Жұлдыз, Еңбек Қызыл Ту, «Құрмет Белгісі» ордендерімен және медальдармен марапатталған.   XX ғасыр қазақ әдебиетіне мол үлес қосқан суреткерлердің бірі – Әбдіжәміл Нұрпейісовтің «Қан мен тер» трилогиясы, басқа да шығармалары отыз шақты шетел тіліне аударылып, ұлттық әдебиетімізді дүниежүзіне танытып, әлем әдебиетшілері қасқа-жайсаңдарының үздік бағасына ие болды. </vt:lpstr>
      <vt:lpstr>4- тапсырма.  Мәтін бойынша сұрақтарға жауап бер.  Дескриптор:  * Сұрақтарға жауап береді.   Әбдіжәміл Нұрпейісов – кім? Әбдіжәміл Нұрпейісовтың туған жылы? Әбдіжәміл Нұрпейісов туған жері? Әбдіжәміл Нұрпейісов білім алған ошағы?   </vt:lpstr>
      <vt:lpstr>Өзіңді тексер! 5- тапсырма.  Кестедегі ақпараттың мәтінге сәйкестігін тексер. Дескриптор: * Кестедегі ақпарттың мәтінге сәйкестігін тексереді </vt:lpstr>
      <vt:lpstr>6- тапсырма. « Қан мен тер» романынан берілген үш үзіндіге ат қой.Оны дәйектеп айт. Үш үзінді неден басталатынын, немен аяқталатынын өз сөзіңмен жаз.  Дескриптор: * « Қан мен тер» романынан берілген үш үзіндіге ат қояды; * Оны дәйектеп айтады; * Үш үзінді неден басталатынын, немен аяқталатынын өз сөзімен жазады.        </vt:lpstr>
      <vt:lpstr>7- тапсырма. Ә.Нұрпейісовтің «Қаң мен тер» романының үзіндесіне  арналған тест жұмысы. Тестілеу 1. «Қан мен тер» неше кітаптан тұрады? А. 2 Ә. 3 Б.1 2. «Қан мен тер» аудармасы : А. «Сумерки и мытарства» Ә. «Крушение и борьба» Б. «Кровь и пот» 3. «Қан мен тер» ненің символы? А. Соғыс пен қиындық Ә. Өмір үшін күрес пен қиындық Б. Өмір үшін күрес пен махаббат 4. Трилогияның негізгі кейіпкерлері А. Бәкизат, Әзім, Жәдігер Ә. Еламан, Ақбала, Ахмет Б. Еламан, Шофер, Жәдігер 5. «Қан мен тер» трилогиясында не суреттелген? А. Ұлы Отан соғысының зардаптары суреттелген Ә. Арал теңізінің болашағы жайлы тартыс Б. Трилогияда халқымыздың тәуелсіздік жолындағы күрес суреттелген.</vt:lpstr>
      <vt:lpstr>  Қорытынды                                                     тірек сөздер арқылы мәтіннің негізгі                                                    мазмұнын түсіндік                                                   көтерілген мәселені анықтадық,                                                  ақпаратты талдадық.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Қорытынды</dc:title>
  <dc:creator>admin</dc:creator>
  <cp:lastModifiedBy>Учетная запись Майкрософт</cp:lastModifiedBy>
  <cp:revision>17</cp:revision>
  <dcterms:created xsi:type="dcterms:W3CDTF">2020-11-18T16:00:44Z</dcterms:created>
  <dcterms:modified xsi:type="dcterms:W3CDTF">2020-11-21T06:58:26Z</dcterms:modified>
</cp:coreProperties>
</file>