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6"/>
  </p:notesMasterIdLst>
  <p:sldIdLst>
    <p:sldId id="260" r:id="rId2"/>
    <p:sldId id="266" r:id="rId3"/>
    <p:sldId id="286" r:id="rId4"/>
    <p:sldId id="261" r:id="rId5"/>
    <p:sldId id="296" r:id="rId6"/>
    <p:sldId id="271" r:id="rId7"/>
    <p:sldId id="285" r:id="rId8"/>
    <p:sldId id="273" r:id="rId9"/>
    <p:sldId id="289" r:id="rId10"/>
    <p:sldId id="294" r:id="rId11"/>
    <p:sldId id="297" r:id="rId12"/>
    <p:sldId id="298" r:id="rId13"/>
    <p:sldId id="291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95C"/>
    <a:srgbClr val="8FE2FF"/>
    <a:srgbClr val="D9F5FF"/>
    <a:srgbClr val="71DAFF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3755" autoAdjust="0"/>
  </p:normalViewPr>
  <p:slideViewPr>
    <p:cSldViewPr snapToGrid="0">
      <p:cViewPr varScale="1">
        <p:scale>
          <a:sx n="69" d="100"/>
          <a:sy n="69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F6D9-74BC-48B3-A980-D9C78563F1C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2B0-5123-4112-9DAB-FEF64EAB8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9157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17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74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572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390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93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38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77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56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1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203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5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669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0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6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14740" y="1962616"/>
            <a:ext cx="1390783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57194" y="1962616"/>
            <a:ext cx="1390783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899648" y="1962616"/>
            <a:ext cx="1390783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42102" y="1962616"/>
            <a:ext cx="1390783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093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33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36429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8;p34"/>
          <p:cNvPicPr preferRelativeResize="0"/>
          <p:nvPr userDrawn="1"/>
        </p:nvPicPr>
        <p:blipFill rotWithShape="1">
          <a:blip r:embed="rId2" cstate="print">
            <a:alphaModFix/>
          </a:blip>
          <a:srcRect l="34028" r="11059"/>
          <a:stretch/>
        </p:blipFill>
        <p:spPr>
          <a:xfrm>
            <a:off x="4298479" y="93"/>
            <a:ext cx="4845521" cy="685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34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3" y="1055507"/>
            <a:ext cx="2918635" cy="4814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77369" y="682388"/>
            <a:ext cx="3792372" cy="510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9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уро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 cstate="print">
            <a:alphaModFix/>
          </a:blip>
          <a:srcRect t="19517" b="68395"/>
          <a:stretch/>
        </p:blipFill>
        <p:spPr>
          <a:xfrm>
            <a:off x="-1" y="0"/>
            <a:ext cx="9144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" y="191382"/>
            <a:ext cx="671033" cy="895361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970313" y="2167244"/>
            <a:ext cx="7059689" cy="384760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0"/>
            <a:r>
              <a:rPr lang="ru-RU" dirty="0" smtClean="0"/>
              <a:t>Третий уровень</a:t>
            </a:r>
          </a:p>
          <a:p>
            <a:pPr lvl="0"/>
            <a:r>
              <a:rPr lang="ru-RU" dirty="0" smtClean="0"/>
              <a:t>Четвертый уровень</a:t>
            </a:r>
          </a:p>
          <a:p>
            <a:pPr lv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1"/>
          </p:nvPr>
        </p:nvSpPr>
        <p:spPr>
          <a:xfrm>
            <a:off x="970313" y="1543788"/>
            <a:ext cx="7059689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40378" y="1"/>
            <a:ext cx="78867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 cstate="print">
            <a:alphaModFix/>
          </a:blip>
          <a:srcRect t="19517" b="68395"/>
          <a:stretch/>
        </p:blipFill>
        <p:spPr>
          <a:xfrm>
            <a:off x="-1" y="0"/>
            <a:ext cx="9144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" y="191382"/>
            <a:ext cx="671033" cy="8953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40378" y="1"/>
            <a:ext cx="78867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970312" y="2167244"/>
            <a:ext cx="7075043" cy="38476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350" b="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b="1" dirty="0" smtClean="0"/>
              <a:t>Lorem Ipsum</a:t>
            </a:r>
            <a:r>
              <a:rPr lang="en-US" dirty="0" smtClean="0"/>
              <a:t>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 smtClean="0"/>
              <a:t>popularised</a:t>
            </a:r>
            <a:r>
              <a:rPr lang="en-US" dirty="0" smtClean="0"/>
              <a:t> in the 1960s with the release of </a:t>
            </a:r>
            <a:r>
              <a:rPr lang="en-US" dirty="0" err="1" smtClean="0"/>
              <a:t>Letraset</a:t>
            </a:r>
            <a:r>
              <a:rPr lang="en-US" dirty="0" smtClean="0"/>
              <a:t> sheets containing Lorem Ipsum passages, and more recently with desktop publishing software like Aldus PageMaker including versions of Lorem Ipsum.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1"/>
          </p:nvPr>
        </p:nvSpPr>
        <p:spPr>
          <a:xfrm>
            <a:off x="970312" y="1543788"/>
            <a:ext cx="7075043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08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4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6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16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53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6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4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8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733" r:id="rId21"/>
    <p:sldLayoutId id="2147483650" r:id="rId22"/>
    <p:sldLayoutId id="2147483721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2728" y="885373"/>
            <a:ext cx="7417730" cy="197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kk-KZ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Бөлім тақырыбы:</a:t>
            </a:r>
            <a:br>
              <a:rPr lang="kk-KZ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Адамзаттық құндылықтар және әлем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</a:t>
            </a:r>
            <a:r>
              <a:rPr lang="kk-KZ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2728" y="2771937"/>
            <a:ext cx="74177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тақырыбы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kk-KZ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Сөйлеу мәдениеті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96834" y="5233421"/>
            <a:ext cx="2044149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Қазақ тілі </a:t>
            </a:r>
            <a:r>
              <a:rPr lang="kk-KZ" sz="2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(Т1)</a:t>
            </a:r>
            <a:endParaRPr lang="ru-RU" sz="2100" b="1" dirty="0">
              <a:solidFill>
                <a:srgbClr val="002060"/>
              </a:solidFill>
            </a:endParaRPr>
          </a:p>
          <a:p>
            <a:pPr algn="ctr"/>
            <a:r>
              <a:rPr lang="kk-KZ" sz="2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8-сынып</a:t>
            </a:r>
          </a:p>
          <a:p>
            <a:pPr algn="ctr"/>
            <a:r>
              <a:rPr lang="kk-KZ" sz="2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5"/>
          <p:cNvSpPr txBox="1">
            <a:spLocks noGrp="1"/>
          </p:cNvSpPr>
          <p:nvPr>
            <p:ph type="body" idx="1"/>
          </p:nvPr>
        </p:nvSpPr>
        <p:spPr>
          <a:xfrm>
            <a:off x="872030" y="489111"/>
            <a:ext cx="7458539" cy="44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14297" indent="0" fontAlgn="base">
              <a:buNone/>
            </a:pP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Ықтимал жауап</a:t>
            </a:r>
            <a:endParaRPr lang="kk-KZ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fontAlgn="base">
              <a:buNone/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133571"/>
              </p:ext>
            </p:extLst>
          </p:nvPr>
        </p:nvGraphicFramePr>
        <p:xfrm>
          <a:off x="872029" y="1149929"/>
          <a:ext cx="7458539" cy="3881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8442">
                  <a:extLst>
                    <a:ext uri="{9D8B030D-6E8A-4147-A177-3AD203B41FA5}">
                      <a16:colId xmlns:a16="http://schemas.microsoft.com/office/drawing/2014/main" val="2651092798"/>
                    </a:ext>
                  </a:extLst>
                </a:gridCol>
                <a:gridCol w="4170097">
                  <a:extLst>
                    <a:ext uri="{9D8B030D-6E8A-4147-A177-3AD203B41FA5}">
                      <a16:colId xmlns:a16="http://schemas.microsoft.com/office/drawing/2014/main" val="3765811517"/>
                    </a:ext>
                  </a:extLst>
                </a:gridCol>
              </a:tblGrid>
              <a:tr h="727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Бос кідіріс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Әңгімені себепсіз созып, кейде әңгімелесушілердің бірін жалықтыруы мүмкін.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88338"/>
                  </a:ext>
                </a:extLst>
              </a:tr>
              <a:tr h="727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Ойлану кідірістері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Әңгіменің кез келген уақытында пайда болатын, сөзде орынды, қажет кідіріс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0453095"/>
                  </a:ext>
                </a:extLst>
              </a:tr>
              <a:tr h="48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Интонациялық- 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логикалық кідіріс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 сөз ырғағын </a:t>
                      </a: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екіншісінен 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ажыратып тұратын кідіріс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0050463"/>
                  </a:ext>
                </a:extLst>
              </a:tr>
              <a:tr h="233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Психологиялық кідіріс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Сана- сезімге қызмет ететін кідіріс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4865754"/>
                  </a:ext>
                </a:extLst>
              </a:tr>
              <a:tr h="48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Интонациялық- синтаксистік кідіріс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Кідіріс сөйлемде түсіп қалған сөздердің орнын толтырады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41132"/>
                  </a:ext>
                </a:extLst>
              </a:tr>
              <a:tr h="48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Жағдаяттық кідіріс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Түрлі жағдаяттарға сәйкес пайда болатын кідіріс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23896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27018" y="5123803"/>
            <a:ext cx="4572000" cy="12629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к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ідіріс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туралы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біледі;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к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ідіріс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түрлерін анықтай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алады;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0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5"/>
          <p:cNvSpPr txBox="1">
            <a:spLocks noGrp="1"/>
          </p:cNvSpPr>
          <p:nvPr>
            <p:ph type="body" idx="1"/>
          </p:nvPr>
        </p:nvSpPr>
        <p:spPr>
          <a:xfrm>
            <a:off x="872030" y="489111"/>
            <a:ext cx="7458539" cy="44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14297" indent="0" fontAlgn="base">
              <a:buNone/>
            </a:pP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-тапсырма</a:t>
            </a:r>
            <a:endParaRPr lang="kk-KZ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fontAlgn="base">
              <a:buNone/>
            </a:pP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Ережелердің дұрыс-бұрыстығын анықта.</a:t>
            </a:r>
            <a:endPara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fontAlgn="base">
              <a:buNone/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27973"/>
              </p:ext>
            </p:extLst>
          </p:nvPr>
        </p:nvGraphicFramePr>
        <p:xfrm>
          <a:off x="734291" y="1454728"/>
          <a:ext cx="7596278" cy="4281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1861">
                  <a:extLst>
                    <a:ext uri="{9D8B030D-6E8A-4147-A177-3AD203B41FA5}">
                      <a16:colId xmlns:a16="http://schemas.microsoft.com/office/drawing/2014/main" val="3423813496"/>
                    </a:ext>
                  </a:extLst>
                </a:gridCol>
                <a:gridCol w="787664">
                  <a:extLst>
                    <a:ext uri="{9D8B030D-6E8A-4147-A177-3AD203B41FA5}">
                      <a16:colId xmlns:a16="http://schemas.microsoft.com/office/drawing/2014/main" val="3225474149"/>
                    </a:ext>
                  </a:extLst>
                </a:gridCol>
                <a:gridCol w="946753">
                  <a:extLst>
                    <a:ext uri="{9D8B030D-6E8A-4147-A177-3AD203B41FA5}">
                      <a16:colId xmlns:a16="http://schemas.microsoft.com/office/drawing/2014/main" val="1435501865"/>
                    </a:ext>
                  </a:extLst>
                </a:gridCol>
              </a:tblGrid>
              <a:tr h="463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 dirty="0" smtClean="0">
                          <a:effectLst/>
                        </a:rPr>
                        <a:t>\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>
                          <a:effectLst/>
                        </a:rPr>
                        <a:t>Иә 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>
                          <a:effectLst/>
                        </a:rPr>
                        <a:t>Жоқ 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295834554"/>
                  </a:ext>
                </a:extLst>
              </a:tr>
              <a:tr h="842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  </a:t>
                      </a:r>
                      <a:r>
                        <a:rPr lang="kk-KZ" sz="1300">
                          <a:effectLst/>
                        </a:rPr>
                        <a:t>Интонация- </a:t>
                      </a:r>
                      <a:r>
                        <a:rPr lang="ru-RU" sz="1300">
                          <a:effectLst/>
                        </a:rPr>
                        <a:t>сөзді, сөз тіркесін, сөйлемді айтудағы дауыс мәнері,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36065813"/>
                  </a:ext>
                </a:extLst>
              </a:tr>
              <a:tr h="463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>
                          <a:effectLst/>
                        </a:rPr>
                        <a:t>  Әуен- сөз арасындағы ұзақ кідіріс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106046970"/>
                  </a:ext>
                </a:extLst>
              </a:tr>
              <a:tr h="842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>
                          <a:effectLst/>
                        </a:rPr>
                        <a:t>Ырғақ- музыкалық дыбыстардың зандылық өлшемде алмасуы.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218365370"/>
                  </a:ext>
                </a:extLst>
              </a:tr>
              <a:tr h="166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>
                          <a:effectLst/>
                        </a:rPr>
                        <a:t>  Кідіріс- </a:t>
                      </a:r>
                      <a:br>
                        <a:rPr lang="kk-KZ" sz="1300">
                          <a:effectLst/>
                        </a:rPr>
                      </a:br>
                      <a:r>
                        <a:rPr lang="kk-KZ" sz="1300">
                          <a:effectLst/>
                        </a:rPr>
                        <a:t>сұрату жасалғаннан бастап оның орындалуына (қанағаттандырылуына) дейінгі өткен уақыт;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46497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759508" y="63528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5"/>
          <p:cNvSpPr txBox="1">
            <a:spLocks noGrp="1"/>
          </p:cNvSpPr>
          <p:nvPr>
            <p:ph type="body" idx="1"/>
          </p:nvPr>
        </p:nvSpPr>
        <p:spPr>
          <a:xfrm>
            <a:off x="872030" y="489111"/>
            <a:ext cx="7458539" cy="44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14297" indent="0" fontAlgn="base">
              <a:buNone/>
            </a:pP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Ықтимал жауап</a:t>
            </a:r>
            <a:endParaRPr lang="kk-KZ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fontAlgn="base">
              <a:buNone/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3782" y="4932396"/>
            <a:ext cx="4572000" cy="1539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интонацияны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біледі;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әуен мен ырғақты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ажырата алады;</a:t>
            </a:r>
          </a:p>
          <a:p>
            <a:pPr marL="285750" indent="-285750">
              <a:buFontTx/>
              <a:buChar char="-"/>
            </a:pPr>
            <a:r>
              <a:rPr lang="kk-KZ" dirty="0">
                <a:latin typeface="Times New Roman" panose="02020603050405020304" pitchFamily="18" charset="0"/>
              </a:rPr>
              <a:t>к</a:t>
            </a:r>
            <a:r>
              <a:rPr lang="kk-KZ" dirty="0" smtClean="0">
                <a:latin typeface="Times New Roman" panose="02020603050405020304" pitchFamily="18" charset="0"/>
              </a:rPr>
              <a:t>ідірісті біледі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53139"/>
              </p:ext>
            </p:extLst>
          </p:nvPr>
        </p:nvGraphicFramePr>
        <p:xfrm>
          <a:off x="676261" y="1147463"/>
          <a:ext cx="7844283" cy="4338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3241">
                  <a:extLst>
                    <a:ext uri="{9D8B030D-6E8A-4147-A177-3AD203B41FA5}">
                      <a16:colId xmlns:a16="http://schemas.microsoft.com/office/drawing/2014/main" val="1606714221"/>
                    </a:ext>
                  </a:extLst>
                </a:gridCol>
                <a:gridCol w="813379">
                  <a:extLst>
                    <a:ext uri="{9D8B030D-6E8A-4147-A177-3AD203B41FA5}">
                      <a16:colId xmlns:a16="http://schemas.microsoft.com/office/drawing/2014/main" val="38724230"/>
                    </a:ext>
                  </a:extLst>
                </a:gridCol>
                <a:gridCol w="977663">
                  <a:extLst>
                    <a:ext uri="{9D8B030D-6E8A-4147-A177-3AD203B41FA5}">
                      <a16:colId xmlns:a16="http://schemas.microsoft.com/office/drawing/2014/main" val="1285714004"/>
                    </a:ext>
                  </a:extLst>
                </a:gridCol>
              </a:tblGrid>
              <a:tr h="477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Сұрақтар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Иә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88269430"/>
                  </a:ext>
                </a:extLst>
              </a:tr>
              <a:tr h="844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Интонация-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сөзді, сөз тіркесін, сөйлемді айтудағы дауыс мәнері,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80148967"/>
                  </a:ext>
                </a:extLst>
              </a:tr>
              <a:tr h="477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Әуен- сөз арасындағы ұзақ кідіріс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58420975"/>
                  </a:ext>
                </a:extLst>
              </a:tr>
              <a:tr h="844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Ырғақ-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музыкалық дыбыстардың зандылық өлшемде алмасуы.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22562447"/>
                  </a:ext>
                </a:extLst>
              </a:tr>
              <a:tr h="169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Кідіріс-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сұрату жасалғаннан бастап оның орындалуына (қанағаттандырылуына) дейінгі өткен уақыт;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97793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7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1475" y="625893"/>
            <a:ext cx="69057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kk-KZ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kk-KZ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2967" y="1242653"/>
            <a:ext cx="72042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kk-KZ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Егер </a:t>
            </a:r>
            <a:r>
              <a:rPr lang="kk-KZ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</a:t>
            </a:r>
            <a:r>
              <a:rPr lang="kk-KZ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сабағымызда берілген тапсырмаларды </a:t>
            </a:r>
            <a:r>
              <a:rPr lang="kk-KZ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 жасаған болсақ, 	онда алдымыздағы </a:t>
            </a:r>
            <a:r>
              <a:rPr lang="kk-KZ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есігінің </a:t>
            </a:r>
            <a:r>
              <a:rPr lang="kk-KZ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кілтін дәл тауып, </a:t>
            </a:r>
            <a:r>
              <a:rPr lang="kk-KZ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 </a:t>
            </a:r>
            <a:r>
              <a:rPr lang="kk-KZ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алдық </a:t>
            </a:r>
            <a:r>
              <a:rPr lang="kk-KZ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 ойлаңыздар</a:t>
            </a:r>
            <a:r>
              <a:rPr lang="kk-KZ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9238" y="2911390"/>
            <a:ext cx="4747678" cy="9150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defRPr/>
            </a:pP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әтіндегі 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негізгі </a:t>
            </a: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ойды ажыраттық </a:t>
            </a:r>
            <a:endParaRPr lang="kk-KZ" sz="2000" kern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2967" y="4187588"/>
            <a:ext cx="4747678" cy="10455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defRPr/>
            </a:pP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Кідіріс түрлерін ажыратып жазуға 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талпыныс жасадық</a:t>
            </a:r>
            <a:endParaRPr lang="kk-KZ" sz="2000" kern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69" y="2897322"/>
            <a:ext cx="2761926" cy="2429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36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556" y="1235910"/>
            <a:ext cx="6704973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kk-KZ" sz="2000" i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000" kern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1249" y="560484"/>
            <a:ext cx="58672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Қосымша </a:t>
            </a:r>
            <a:r>
              <a:rPr lang="kk-KZ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тапсырма</a:t>
            </a:r>
          </a:p>
          <a:p>
            <a:pPr algn="ctr"/>
            <a:endParaRPr lang="kk-KZ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Тіліміздің шұрайлылығына кері әсер етуші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</a:p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санамалап жазыңдар.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8191" y="745247"/>
            <a:ext cx="3870900" cy="6219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Оқу мақсаты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629" y="1533404"/>
            <a:ext cx="774567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algn="just" defTabSz="685800">
              <a:lnSpc>
                <a:spcPct val="90000"/>
              </a:lnSpc>
              <a:spcBef>
                <a:spcPts val="375"/>
              </a:spcBef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Т/А4. Мәтінде көтерілген мәселені (тұрмыстық, әлеуметтік)  талдай отырып, негізгі ойды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анықтау.</a:t>
            </a:r>
            <a:endParaRPr lang="kk-K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02882" y="2955387"/>
            <a:ext cx="3870900" cy="6219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Сабақ мақсаты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629" y="3743544"/>
            <a:ext cx="7745679" cy="130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algn="just" defTabSz="685800">
              <a:lnSpc>
                <a:spcPct val="90000"/>
              </a:lnSpc>
              <a:spcBef>
                <a:spcPts val="375"/>
              </a:spcBef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әтіндегі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көтерілген мәселені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талдауда негізгі ойды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анықтау.</a:t>
            </a:r>
          </a:p>
          <a:p>
            <a:pPr marL="342900" lvl="1" algn="just" defTabSz="685800">
              <a:lnSpc>
                <a:spcPct val="90000"/>
              </a:lnSpc>
              <a:spcBef>
                <a:spcPts val="375"/>
              </a:spcBef>
            </a:pPr>
            <a:r>
              <a:rPr lang="kk-KZ" sz="2800" dirty="0" smtClean="0">
                <a:solidFill>
                  <a:srgbClr val="17A9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800" dirty="0">
              <a:solidFill>
                <a:srgbClr val="17A9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1075" y="957024"/>
            <a:ext cx="4871397" cy="6219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000" dirty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Бағалау критерийлері: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4493" y="2197888"/>
            <a:ext cx="71069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ойын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анықтайды. </a:t>
            </a:r>
          </a:p>
          <a:p>
            <a:pPr lvl="0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мәдениетіне қойылатын талаптарды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біледі. </a:t>
            </a:r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Кідіріс түрлерін анықтай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алады.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2800" dirty="0" smtClean="0">
              <a:solidFill>
                <a:srgbClr val="17A9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329" y="795710"/>
            <a:ext cx="3669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kk-KZ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ТАСТАУ,  </a:t>
            </a:r>
            <a:r>
              <a:rPr lang="kk-KZ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ОЙЛАНУ</a:t>
            </a:r>
            <a:endParaRPr lang="ru-RU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965" y="1318930"/>
            <a:ext cx="788972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defTabSz="685800">
              <a:lnSpc>
                <a:spcPct val="115000"/>
              </a:lnSpc>
              <a:spcBef>
                <a:spcPts val="375"/>
              </a:spcBef>
            </a:pPr>
            <a:r>
              <a:rPr lang="kk-KZ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Көріп тұрған суреттеріңіздің </a:t>
            </a:r>
            <a:r>
              <a:rPr lang="kk-KZ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сөйлеу мәдениетіне  </a:t>
            </a:r>
            <a:r>
              <a:rPr lang="kk-KZ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 қатысы бар екендігін ойланыңыздар.</a:t>
            </a:r>
            <a:endParaRPr lang="ru-RU" sz="24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ипломаттың іскери сөйлеу мәдениеті» атты жаңа оқу құралының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58" y="2511612"/>
            <a:ext cx="2341887" cy="16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өйлеу мәдениеті - Право - ВУЗ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t="27381" r="57325" b="12922"/>
          <a:stretch/>
        </p:blipFill>
        <p:spPr bwMode="auto">
          <a:xfrm>
            <a:off x="3283527" y="3449782"/>
            <a:ext cx="2175164" cy="27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Қазақша шығарма: Ата, Менің атам » ZHARAR © 2020 туралы (ата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0"/>
          <a:stretch/>
        </p:blipFill>
        <p:spPr bwMode="auto">
          <a:xfrm>
            <a:off x="5708073" y="2511612"/>
            <a:ext cx="2341887" cy="16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Дипломаттың іскери сөйлеу мәдениеті» атты жаңа оқу құралының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5" y="2511612"/>
            <a:ext cx="2341887" cy="16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3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329" y="795710"/>
            <a:ext cx="2470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965" y="1318930"/>
            <a:ext cx="788972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0" algn="l" defTabSz="685800" rtl="0" eaLnBrk="1" fontAlgn="auto" latinLnBrk="0" hangingPunct="1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«Сәлем- сөздің анасы» дейді. Мәдениеттіліктің бастауы дұрыс амандаса білуден басталады. 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ипломаттың іскери сөйлеу мәдениеті» атты жаңа оқу құралының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58" y="2511612"/>
            <a:ext cx="2341887" cy="16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өйлеу мәдениеті - Право - ВУЗ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t="27381" r="57325" b="12922"/>
          <a:stretch/>
        </p:blipFill>
        <p:spPr bwMode="auto">
          <a:xfrm>
            <a:off x="3283527" y="3449782"/>
            <a:ext cx="2175164" cy="27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Қазақша шығарма: Ата, Менің атам » ZHARAR © 2020 туралы (ата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0"/>
          <a:stretch/>
        </p:blipFill>
        <p:spPr bwMode="auto">
          <a:xfrm>
            <a:off x="5708073" y="2511612"/>
            <a:ext cx="2341887" cy="16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8870" y="487025"/>
            <a:ext cx="777240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Мағынаны тану</a:t>
            </a:r>
          </a:p>
          <a:p>
            <a:pPr fontAlgn="base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Сөйлеу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адам санасының негізгі белгісі. Сөйлеу ежелден бері жеке адамның, қоғамның ой-санасын жетілдіруде аса маңызды рөл атқарады. Сөз ойлы әрі мәнерлі болуы тиіс. Онсыз ол көздеген мақсатына жете алмайды. Халқымызда сөйлеу әдебі жоғары жандарды «сөзі мірдің оғындай екен» деп дәріптейді.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мәдениеті, негізінен, ресми келіссөздер жүргізу, өндірістік мәселелерді шешу үдерісінде қолданылатын жалпыадамзаттық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қабылданған, қалыптасқан ережелерден тұрады. Олардың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қағидаларына айтылар ойдың дәлдігі, әріптестің қабылдауына сыйымдылығы және сыпайы жеткізілуі жатады.  Тіл мен ойдың, ой мен әрекеттің арасында тығыз байланыс бар. Тіл анық болмаса, ой анық емес деген сөз.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Тілдегі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сауатсыздық – адамның жалпы сауатсыздығының, мәдениеті төмендігінің көрінісі, рухани байлығының жетімсіздігі.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kk-K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kk-KZ" sz="1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47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3643" y="271582"/>
            <a:ext cx="865314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1-тапсырма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Мәтіннің негізгі ойын </a:t>
            </a:r>
            <a:r>
              <a:rPr lang="kk-KZ" sz="2000" b="1" kern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анықта. Кейіпкерлер </a:t>
            </a:r>
            <a:r>
              <a:rPr lang="kk-KZ" sz="2000" b="1" kern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диалогі сөйлеу мәдениетінің талаптарына сай ма? </a:t>
            </a:r>
            <a:endParaRPr kumimoji="0" lang="kk-KZ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kumimoji="0" lang="kk-K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Қызық өзі Аянның мінезі. 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Бірде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түн ортасында, дәл ұйқыға 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жатар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алдында, далаға шыққам.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-Жүр, ойнайсың ба?- деп дауыстай сөйледі.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-Қойшы, түн жарымында есі дұрыс адам ойнай ма?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-Ойнағанда қандай!? Түу, сен өзі мынадай айлы, жарық түнде шанамен сырғанаудың қандай керемет екенін білмейді екенсің ғой. Айлы түнде </a:t>
            </a:r>
            <a:endParaRPr lang="kk-KZ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шанаға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сиқырлы қанат бітеді...- деді де, Аян жүгіре жөнелді. Аян қолын көтеріп: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!- деп айқай 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7" name="Рисунок 6" descr="https://ru-static.z-dn.net/files/d99/2489def487b13919c0f3569682c5d90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4" t="36947" r="10268" b="28508"/>
          <a:stretch/>
        </p:blipFill>
        <p:spPr bwMode="auto">
          <a:xfrm>
            <a:off x="6430342" y="4064951"/>
            <a:ext cx="1685925" cy="1914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7823" y="481914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</a:t>
            </a: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әтін 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 </a:t>
            </a: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табады;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</a:t>
            </a: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егізгі 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ойды </a:t>
            </a: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анықтайды;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мәдениетіне қойылатын талаптарды </a:t>
            </a: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біледі;</a:t>
            </a:r>
            <a:endParaRPr lang="ru-RU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672" y="1169589"/>
            <a:ext cx="7329055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</a:t>
            </a:r>
            <a:endParaRPr kumimoji="0" lang="kk-KZ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Мәтін балалық бал кезеңнің есте қалған естелігіне құрылған.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Ойынның қызығына батқан Аян уақытқа қарамады. Ойынның еріктен тыс елітіп әкеткендігі сөз етіледі. Кейіпкерлердің диалогі сөйлеу мәдениетінің талаптарына 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сай.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5"/>
          <p:cNvSpPr txBox="1">
            <a:spLocks noGrp="1"/>
          </p:cNvSpPr>
          <p:nvPr>
            <p:ph type="body" idx="1"/>
          </p:nvPr>
        </p:nvSpPr>
        <p:spPr>
          <a:xfrm>
            <a:off x="872030" y="489111"/>
            <a:ext cx="7458539" cy="44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14297" indent="0" fontAlgn="base">
              <a:buNone/>
            </a:pP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</a:p>
          <a:p>
            <a:pPr marL="114297" indent="0" fontAlgn="base">
              <a:buNone/>
            </a:pP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Кідіріс түрлерін оқып, анықтаманы </a:t>
            </a: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сәйкестендір.</a:t>
            </a:r>
            <a:endPara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fontAlgn="base">
              <a:buNone/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732397"/>
              </p:ext>
            </p:extLst>
          </p:nvPr>
        </p:nvGraphicFramePr>
        <p:xfrm>
          <a:off x="872030" y="1620981"/>
          <a:ext cx="7458539" cy="4094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8442">
                  <a:extLst>
                    <a:ext uri="{9D8B030D-6E8A-4147-A177-3AD203B41FA5}">
                      <a16:colId xmlns:a16="http://schemas.microsoft.com/office/drawing/2014/main" val="2278704977"/>
                    </a:ext>
                  </a:extLst>
                </a:gridCol>
                <a:gridCol w="4170097">
                  <a:extLst>
                    <a:ext uri="{9D8B030D-6E8A-4147-A177-3AD203B41FA5}">
                      <a16:colId xmlns:a16="http://schemas.microsoft.com/office/drawing/2014/main" val="3072494232"/>
                    </a:ext>
                  </a:extLst>
                </a:gridCol>
              </a:tblGrid>
              <a:tr h="62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Бос кідіріс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Кідіріс сөйлемде түсіп қалған сөздердің орнын толтырады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3321426"/>
                  </a:ext>
                </a:extLst>
              </a:tr>
              <a:tr h="303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Ойлану кідірістері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Сана- сезімге қызмет ететін кідіріс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982575"/>
                  </a:ext>
                </a:extLst>
              </a:tr>
              <a:tr h="939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Интонациялық- 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логикалық кідіріс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Әңгімені себепсіз созып, кейде әңгімелесушілердің бірін жалықтыруы мүмкін.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816678"/>
                  </a:ext>
                </a:extLst>
              </a:tr>
              <a:tr h="62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Психологиялық кідіріс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Түрлі жағдаяттарға сәйкес пайда болатын кідіріс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888023"/>
                  </a:ext>
                </a:extLst>
              </a:tr>
              <a:tr h="939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Интонациялық- синтаксистік кідіріс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Әңгіменің кез келген уақытында пайда болатын, сөзде орынды, қажет кідіріс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664170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Жағдаяттық кідіріс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 сөз ырғағын </a:t>
                      </a: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екіншісінен 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ажыратып тұратын кідіріс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90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1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2256</TotalTime>
  <Words>701</Words>
  <Application>Microsoft Office PowerPoint</Application>
  <PresentationFormat>Экран (4:3)</PresentationFormat>
  <Paragraphs>104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Garamond</vt:lpstr>
      <vt:lpstr>Open Sans</vt:lpstr>
      <vt:lpstr>Open Sans Light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103</cp:revision>
  <dcterms:created xsi:type="dcterms:W3CDTF">2020-03-23T04:56:31Z</dcterms:created>
  <dcterms:modified xsi:type="dcterms:W3CDTF">2021-02-02T18:09:41Z</dcterms:modified>
</cp:coreProperties>
</file>