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4" r:id="rId2"/>
    <p:sldMasterId id="2147483711" r:id="rId3"/>
  </p:sldMasterIdLst>
  <p:notesMasterIdLst>
    <p:notesMasterId r:id="rId29"/>
  </p:notesMasterIdLst>
  <p:sldIdLst>
    <p:sldId id="290" r:id="rId4"/>
    <p:sldId id="291" r:id="rId5"/>
    <p:sldId id="292" r:id="rId6"/>
    <p:sldId id="293" r:id="rId7"/>
    <p:sldId id="294" r:id="rId8"/>
    <p:sldId id="274" r:id="rId9"/>
    <p:sldId id="273" r:id="rId10"/>
    <p:sldId id="260" r:id="rId11"/>
    <p:sldId id="262" r:id="rId12"/>
    <p:sldId id="261" r:id="rId13"/>
    <p:sldId id="297" r:id="rId14"/>
    <p:sldId id="278" r:id="rId15"/>
    <p:sldId id="272" r:id="rId16"/>
    <p:sldId id="281" r:id="rId17"/>
    <p:sldId id="271" r:id="rId18"/>
    <p:sldId id="282" r:id="rId19"/>
    <p:sldId id="283" r:id="rId20"/>
    <p:sldId id="285" r:id="rId21"/>
    <p:sldId id="284" r:id="rId22"/>
    <p:sldId id="286" r:id="rId23"/>
    <p:sldId id="287" r:id="rId24"/>
    <p:sldId id="288" r:id="rId25"/>
    <p:sldId id="295" r:id="rId26"/>
    <p:sldId id="265" r:id="rId27"/>
    <p:sldId id="275"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12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A3E80-8FE4-49D8-9D81-E53372492780}" type="datetimeFigureOut">
              <a:rPr lang="ru-RU" smtClean="0"/>
              <a:t>17.02.2021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0BAA9-F3BC-4215-B5F6-D6F01E569FF7}" type="slidenum">
              <a:rPr lang="ru-RU" smtClean="0"/>
              <a:t>‹#›</a:t>
            </a:fld>
            <a:endParaRPr lang="ru-RU"/>
          </a:p>
        </p:txBody>
      </p:sp>
    </p:spTree>
    <p:extLst>
      <p:ext uri="{BB962C8B-B14F-4D97-AF65-F5344CB8AC3E}">
        <p14:creationId xmlns:p14="http://schemas.microsoft.com/office/powerpoint/2010/main" val="235676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690BAA9-F3BC-4215-B5F6-D6F01E569FF7}" type="slidenum">
              <a:rPr lang="ru-RU" smtClean="0"/>
              <a:t>19</a:t>
            </a:fld>
            <a:endParaRPr lang="ru-RU"/>
          </a:p>
        </p:txBody>
      </p:sp>
    </p:spTree>
    <p:extLst>
      <p:ext uri="{BB962C8B-B14F-4D97-AF65-F5344CB8AC3E}">
        <p14:creationId xmlns:p14="http://schemas.microsoft.com/office/powerpoint/2010/main" val="158193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690BAA9-F3BC-4215-B5F6-D6F01E569FF7}" type="slidenum">
              <a:rPr lang="ru-RU" smtClean="0"/>
              <a:t>20</a:t>
            </a:fld>
            <a:endParaRPr lang="ru-RU"/>
          </a:p>
        </p:txBody>
      </p:sp>
    </p:spTree>
    <p:extLst>
      <p:ext uri="{BB962C8B-B14F-4D97-AF65-F5344CB8AC3E}">
        <p14:creationId xmlns:p14="http://schemas.microsoft.com/office/powerpoint/2010/main" val="420509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38994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76544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80094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45913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911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917473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631086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30539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947458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008296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78289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83707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317319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FFD3178-70BE-4D30-BE4F-A78303B27030}" type="datetimeFigureOut">
              <a:rPr lang="ru-RU" smtClean="0"/>
              <a:t>17.02.2021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468100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FFD3178-70BE-4D30-BE4F-A78303B27030}" type="datetimeFigureOut">
              <a:rPr lang="ru-RU" smtClean="0"/>
              <a:t>17.02.2021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901924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D3178-70BE-4D30-BE4F-A78303B27030}" type="datetimeFigureOut">
              <a:rPr lang="ru-RU" smtClean="0"/>
              <a:t>17.02.2021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5173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585904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62935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537015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01460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4086430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3906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125001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467970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979084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61755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65130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194218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596446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581122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FFD3178-70BE-4D30-BE4F-A78303B27030}" type="datetimeFigureOut">
              <a:rPr lang="ru-RU" smtClean="0"/>
              <a:t>17.02.2021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869440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FFD3178-70BE-4D30-BE4F-A78303B27030}" type="datetimeFigureOut">
              <a:rPr lang="ru-RU" smtClean="0"/>
              <a:t>17.02.2021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870612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D3178-70BE-4D30-BE4F-A78303B27030}" type="datetimeFigureOut">
              <a:rPr lang="ru-RU" smtClean="0"/>
              <a:t>17.02.2021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01721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49415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284641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789991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668765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6710C3-5D84-4E81-B369-EC2E0B1A8045}"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20362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962250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6710C3-5D84-4E81-B369-EC2E0B1A8045}"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9604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845457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113435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FFD3178-70BE-4D30-BE4F-A78303B27030}"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5103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FFD3178-70BE-4D30-BE4F-A78303B27030}" type="datetimeFigureOut">
              <a:rPr lang="ru-RU" smtClean="0"/>
              <a:t>17.02.2021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275954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FFD3178-70BE-4D30-BE4F-A78303B27030}" type="datetimeFigureOut">
              <a:rPr lang="ru-RU" smtClean="0"/>
              <a:t>17.02.2021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58419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D3178-70BE-4D30-BE4F-A78303B27030}" type="datetimeFigureOut">
              <a:rPr lang="ru-RU" smtClean="0"/>
              <a:t>17.02.2021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40213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378439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FFD3178-70BE-4D30-BE4F-A78303B27030}"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710C3-5D84-4E81-B369-EC2E0B1A8045}" type="slidenum">
              <a:rPr lang="ru-RU" smtClean="0"/>
              <a:t>‹#›</a:t>
            </a:fld>
            <a:endParaRPr lang="ru-RU"/>
          </a:p>
        </p:txBody>
      </p:sp>
    </p:spTree>
    <p:extLst>
      <p:ext uri="{BB962C8B-B14F-4D97-AF65-F5344CB8AC3E}">
        <p14:creationId xmlns:p14="http://schemas.microsoft.com/office/powerpoint/2010/main" val="1246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FD3178-70BE-4D30-BE4F-A78303B27030}" type="datetimeFigureOut">
              <a:rPr lang="ru-RU" smtClean="0"/>
              <a:t>17.02.2021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6710C3-5D84-4E81-B369-EC2E0B1A8045}" type="slidenum">
              <a:rPr lang="ru-RU" smtClean="0"/>
              <a:t>‹#›</a:t>
            </a:fld>
            <a:endParaRPr lang="ru-RU"/>
          </a:p>
        </p:txBody>
      </p:sp>
    </p:spTree>
    <p:extLst>
      <p:ext uri="{BB962C8B-B14F-4D97-AF65-F5344CB8AC3E}">
        <p14:creationId xmlns:p14="http://schemas.microsoft.com/office/powerpoint/2010/main" val="2506816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FD3178-70BE-4D30-BE4F-A78303B27030}" type="datetimeFigureOut">
              <a:rPr lang="ru-RU" smtClean="0"/>
              <a:t>17.02.2021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6710C3-5D84-4E81-B369-EC2E0B1A8045}" type="slidenum">
              <a:rPr lang="ru-RU" smtClean="0"/>
              <a:t>‹#›</a:t>
            </a:fld>
            <a:endParaRPr lang="ru-RU"/>
          </a:p>
        </p:txBody>
      </p:sp>
    </p:spTree>
    <p:extLst>
      <p:ext uri="{BB962C8B-B14F-4D97-AF65-F5344CB8AC3E}">
        <p14:creationId xmlns:p14="http://schemas.microsoft.com/office/powerpoint/2010/main" val="5453643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FFD3178-70BE-4D30-BE4F-A78303B27030}" type="datetimeFigureOut">
              <a:rPr lang="ru-RU" smtClean="0"/>
              <a:t>17.02.2021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6710C3-5D84-4E81-B369-EC2E0B1A8045}" type="slidenum">
              <a:rPr lang="ru-RU" smtClean="0"/>
              <a:t>‹#›</a:t>
            </a:fld>
            <a:endParaRPr lang="ru-RU"/>
          </a:p>
        </p:txBody>
      </p:sp>
    </p:spTree>
    <p:extLst>
      <p:ext uri="{BB962C8B-B14F-4D97-AF65-F5344CB8AC3E}">
        <p14:creationId xmlns:p14="http://schemas.microsoft.com/office/powerpoint/2010/main" val="9800419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0.xml"/><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DDEB41-1518-4734-825D-0F87E80AB8C4}"/>
              </a:ext>
            </a:extLst>
          </p:cNvPr>
          <p:cNvSpPr>
            <a:spLocks noGrp="1"/>
          </p:cNvSpPr>
          <p:nvPr>
            <p:ph type="title"/>
          </p:nvPr>
        </p:nvSpPr>
        <p:spPr>
          <a:xfrm>
            <a:off x="609600" y="609599"/>
            <a:ext cx="8664402" cy="5486401"/>
          </a:xfrm>
        </p:spPr>
        <p:txBody>
          <a:bodyPr>
            <a:normAutofit fontScale="90000"/>
          </a:bodyPr>
          <a:lstStyle/>
          <a:p>
            <a:pPr algn="ctr"/>
            <a:r>
              <a:rPr lang="kk-KZ" sz="4800" b="1" dirty="0">
                <a:latin typeface="Times New Roman" panose="02020603050405020304" pitchFamily="18" charset="0"/>
                <a:cs typeface="Times New Roman" panose="02020603050405020304" pitchFamily="18" charset="0"/>
              </a:rPr>
              <a:t>Сабақтың тақырыбы:   </a:t>
            </a:r>
            <a:br>
              <a:rPr lang="kk-KZ" sz="4800" b="1" dirty="0">
                <a:latin typeface="Times New Roman" panose="02020603050405020304" pitchFamily="18" charset="0"/>
                <a:cs typeface="Times New Roman" panose="02020603050405020304" pitchFamily="18" charset="0"/>
              </a:rPr>
            </a:br>
            <a:r>
              <a:rPr lang="kk-KZ" sz="4800" b="1" dirty="0">
                <a:latin typeface="Times New Roman" panose="02020603050405020304" pitchFamily="18" charset="0"/>
                <a:cs typeface="Times New Roman" panose="02020603050405020304" pitchFamily="18" charset="0"/>
              </a:rPr>
              <a:t>             </a:t>
            </a:r>
            <a:br>
              <a:rPr lang="kk-KZ" sz="4800" b="1" dirty="0">
                <a:latin typeface="Times New Roman" panose="02020603050405020304" pitchFamily="18" charset="0"/>
                <a:cs typeface="Times New Roman" panose="02020603050405020304" pitchFamily="18" charset="0"/>
              </a:rPr>
            </a:br>
            <a:r>
              <a:rPr lang="kk-KZ" sz="4800" b="1" dirty="0">
                <a:latin typeface="Times New Roman" panose="02020603050405020304" pitchFamily="18" charset="0"/>
                <a:cs typeface="Times New Roman" panose="02020603050405020304" pitchFamily="18" charset="0"/>
              </a:rPr>
              <a:t>Өмірлік құндылықтар</a:t>
            </a:r>
            <a:br>
              <a:rPr lang="kk-KZ" sz="4800" b="1" dirty="0">
                <a:latin typeface="Times New Roman" panose="02020603050405020304" pitchFamily="18" charset="0"/>
                <a:cs typeface="Times New Roman" panose="02020603050405020304" pitchFamily="18" charset="0"/>
              </a:rPr>
            </a:br>
            <a:br>
              <a:rPr lang="kk-KZ" sz="4800" b="1" dirty="0">
                <a:latin typeface="Times New Roman" panose="02020603050405020304" pitchFamily="18" charset="0"/>
                <a:cs typeface="Times New Roman" panose="02020603050405020304" pitchFamily="18" charset="0"/>
              </a:rPr>
            </a:br>
            <a:r>
              <a:rPr lang="kk-KZ" sz="4800" b="1" dirty="0">
                <a:latin typeface="Times New Roman" panose="02020603050405020304" pitchFamily="18" charset="0"/>
                <a:cs typeface="Times New Roman" panose="02020603050405020304" pitchFamily="18" charset="0"/>
              </a:rPr>
              <a:t>16- сабақ</a:t>
            </a:r>
            <a:br>
              <a:rPr lang="kk-KZ" sz="4800" b="1" dirty="0">
                <a:latin typeface="Times New Roman" panose="02020603050405020304" pitchFamily="18" charset="0"/>
                <a:cs typeface="Times New Roman" panose="02020603050405020304" pitchFamily="18" charset="0"/>
              </a:rPr>
            </a:br>
            <a:br>
              <a:rPr lang="kk-KZ" sz="4800" b="1" dirty="0">
                <a:latin typeface="Times New Roman" panose="02020603050405020304" pitchFamily="18" charset="0"/>
                <a:cs typeface="Times New Roman" panose="02020603050405020304" pitchFamily="18" charset="0"/>
              </a:rPr>
            </a:br>
            <a:br>
              <a:rPr lang="kk-KZ" sz="4800" b="1" dirty="0">
                <a:latin typeface="Times New Roman" panose="02020603050405020304" pitchFamily="18" charset="0"/>
                <a:cs typeface="Times New Roman" panose="02020603050405020304" pitchFamily="18" charset="0"/>
              </a:rPr>
            </a:br>
            <a:r>
              <a:rPr lang="kk-KZ" sz="3100" b="1" dirty="0">
                <a:latin typeface="Times New Roman" panose="02020603050405020304" pitchFamily="18" charset="0"/>
                <a:cs typeface="Times New Roman" panose="02020603050405020304" pitchFamily="18" charset="0"/>
              </a:rPr>
              <a:t>Қазақ тілі, 8-сынып</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51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7081" y="437295"/>
            <a:ext cx="3505199" cy="976312"/>
          </a:xfrm>
        </p:spPr>
        <p:txBody>
          <a:bodyPr/>
          <a:lstStyle/>
          <a:p>
            <a:pPr algn="ctr"/>
            <a:r>
              <a:rPr lang="kk-KZ" sz="2800" b="1" dirty="0">
                <a:solidFill>
                  <a:srgbClr val="7030A0"/>
                </a:solidFill>
                <a:latin typeface="Times New Roman" panose="02020603050405020304" pitchFamily="18" charset="0"/>
                <a:ea typeface="Times New Roman" panose="02020603050405020304" pitchFamily="18" charset="0"/>
              </a:rPr>
              <a:t>Өмірлік құндылықтар</a:t>
            </a:r>
            <a:endParaRPr lang="ru-RU" dirty="0">
              <a:solidFill>
                <a:srgbClr val="7030A0"/>
              </a:solidFill>
            </a:endParaRPr>
          </a:p>
        </p:txBody>
      </p:sp>
      <p:pic>
        <p:nvPicPr>
          <p:cNvPr id="6" name="Picture 4" descr="Похожее изображение"/>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893" b="8378"/>
          <a:stretch/>
        </p:blipFill>
        <p:spPr bwMode="auto">
          <a:xfrm>
            <a:off x="5477608" y="437295"/>
            <a:ext cx="6400800" cy="5811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Текст 4"/>
          <p:cNvSpPr>
            <a:spLocks noGrp="1"/>
          </p:cNvSpPr>
          <p:nvPr>
            <p:ph type="body" sz="half" idx="2"/>
          </p:nvPr>
        </p:nvSpPr>
        <p:spPr>
          <a:xfrm>
            <a:off x="250458" y="1106243"/>
            <a:ext cx="5051303" cy="4262436"/>
          </a:xfrm>
        </p:spPr>
        <p:txBody>
          <a:bodyPr/>
          <a:lstStyle/>
          <a:p>
            <a:pPr algn="ctr"/>
            <a:endParaRPr lang="ru-RU" sz="1800" dirty="0">
              <a:latin typeface="Times New Roman" panose="02020603050405020304" pitchFamily="18" charset="0"/>
              <a:cs typeface="Times New Roman" panose="02020603050405020304" pitchFamily="18" charset="0"/>
            </a:endParaRPr>
          </a:p>
          <a:p>
            <a:pPr algn="ctr"/>
            <a:endParaRPr lang="ru-RU" sz="1800" dirty="0">
              <a:latin typeface="Times New Roman" panose="02020603050405020304" pitchFamily="18" charset="0"/>
              <a:cs typeface="Times New Roman" panose="02020603050405020304" pitchFamily="18" charset="0"/>
            </a:endParaRPr>
          </a:p>
          <a:p>
            <a:pPr algn="ctr"/>
            <a:r>
              <a:rPr lang="ru-RU" sz="2000" b="1" dirty="0" err="1">
                <a:latin typeface="Times New Roman" panose="02020603050405020304" pitchFamily="18" charset="0"/>
                <a:cs typeface="Times New Roman" panose="02020603050405020304" pitchFamily="18" charset="0"/>
              </a:rPr>
              <a:t>Өмір,денсаулық,өмірдегі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қуаныш</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адамдармен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қарым-қатынас,еркіндік,адамгершілік,отбасы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жеке</a:t>
            </a:r>
            <a:r>
              <a:rPr lang="ru-RU" sz="2000" b="1" dirty="0">
                <a:latin typeface="Times New Roman" panose="02020603050405020304" pitchFamily="18" charset="0"/>
                <a:cs typeface="Times New Roman" panose="02020603050405020304" pitchFamily="18" charset="0"/>
              </a:rPr>
              <a:t> бақыт, ұрпақ </a:t>
            </a:r>
            <a:r>
              <a:rPr lang="ru-RU" sz="2000" b="1" dirty="0" err="1">
                <a:latin typeface="Times New Roman" panose="02020603050405020304" pitchFamily="18" charset="0"/>
                <a:cs typeface="Times New Roman" panose="02020603050405020304" pitchFamily="18" charset="0"/>
              </a:rPr>
              <a:t>көбейту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күнкөріс</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көзі</a:t>
            </a:r>
            <a:r>
              <a:rPr lang="ru-RU" sz="2000" b="1" dirty="0">
                <a:latin typeface="Times New Roman" panose="02020603050405020304" pitchFamily="18" charset="0"/>
                <a:cs typeface="Times New Roman" panose="02020603050405020304" pitchFamily="18" charset="0"/>
              </a:rPr>
              <a:t> және </a:t>
            </a:r>
            <a:r>
              <a:rPr lang="ru-RU" sz="2000" b="1" dirty="0" err="1">
                <a:latin typeface="Times New Roman" panose="02020603050405020304" pitchFamily="18" charset="0"/>
                <a:cs typeface="Times New Roman" panose="02020603050405020304" pitchFamily="18" charset="0"/>
              </a:rPr>
              <a:t>жеке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әрекет</a:t>
            </a:r>
            <a:r>
              <a:rPr lang="ru-RU" sz="2000" b="1" dirty="0">
                <a:latin typeface="Times New Roman" panose="02020603050405020304" pitchFamily="18" charset="0"/>
                <a:cs typeface="Times New Roman" panose="02020603050405020304" pitchFamily="18" charset="0"/>
              </a:rPr>
              <a:t> мәні </a:t>
            </a:r>
            <a:r>
              <a:rPr lang="ru-RU" sz="2000" b="1" dirty="0" err="1">
                <a:latin typeface="Times New Roman" panose="02020603050405020304" pitchFamily="18" charset="0"/>
                <a:cs typeface="Times New Roman" panose="02020603050405020304" pitchFamily="18" charset="0"/>
              </a:rPr>
              <a:t>ретіндегі</a:t>
            </a:r>
            <a:r>
              <a:rPr lang="ru-RU" sz="2000" b="1" dirty="0">
                <a:latin typeface="Times New Roman" panose="02020603050405020304" pitchFamily="18" charset="0"/>
                <a:cs typeface="Times New Roman" panose="02020603050405020304" pitchFamily="18" charset="0"/>
              </a:rPr>
              <a:t> жұмыс, </a:t>
            </a:r>
            <a:r>
              <a:rPr lang="ru-RU" sz="2000" b="1" dirty="0" err="1">
                <a:latin typeface="Times New Roman" panose="02020603050405020304" pitchFamily="18" charset="0"/>
                <a:cs typeface="Times New Roman" panose="02020603050405020304" pitchFamily="18" charset="0"/>
              </a:rPr>
              <a:t>игілік</a:t>
            </a:r>
            <a:r>
              <a:rPr lang="ru-RU" sz="2000" b="1" dirty="0">
                <a:latin typeface="Times New Roman" panose="02020603050405020304" pitchFamily="18" charset="0"/>
                <a:cs typeface="Times New Roman" panose="02020603050405020304" pitchFamily="18" charset="0"/>
              </a:rPr>
              <a:t>, уақыт, </a:t>
            </a:r>
            <a:r>
              <a:rPr lang="ru-RU" sz="2000" b="1" dirty="0" err="1">
                <a:latin typeface="Times New Roman" panose="02020603050405020304" pitchFamily="18" charset="0"/>
                <a:cs typeface="Times New Roman" panose="02020603050405020304" pitchFamily="18" charset="0"/>
              </a:rPr>
              <a:t>беделділік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заңдылық</a:t>
            </a:r>
            <a:r>
              <a:rPr lang="ru-RU" sz="2000" b="1" dirty="0">
                <a:latin typeface="Times New Roman" panose="02020603050405020304" pitchFamily="18" charset="0"/>
                <a:cs typeface="Times New Roman" panose="02020603050405020304" pitchFamily="18" charset="0"/>
              </a:rPr>
              <a:t>, мейірімділік, </a:t>
            </a:r>
            <a:r>
              <a:rPr lang="ru-RU" sz="2000" b="1" dirty="0" err="1">
                <a:latin typeface="Times New Roman" panose="02020603050405020304" pitchFamily="18" charset="0"/>
                <a:cs typeface="Times New Roman" panose="02020603050405020304" pitchFamily="18" charset="0"/>
              </a:rPr>
              <a:t>тәуелсіздік</a:t>
            </a:r>
            <a:r>
              <a:rPr lang="ru-RU" sz="2000" b="1" dirty="0">
                <a:latin typeface="Times New Roman" panose="02020603050405020304" pitchFamily="18" charset="0"/>
                <a:cs typeface="Times New Roman" panose="02020603050405020304" pitchFamily="18" charset="0"/>
              </a:rPr>
              <a:t>. </a:t>
            </a:r>
          </a:p>
          <a:p>
            <a:endParaRPr lang="ru-RU" dirty="0"/>
          </a:p>
          <a:p>
            <a:endParaRPr lang="ru-RU" dirty="0"/>
          </a:p>
        </p:txBody>
      </p:sp>
    </p:spTree>
    <p:extLst>
      <p:ext uri="{BB962C8B-B14F-4D97-AF65-F5344CB8AC3E}">
        <p14:creationId xmlns:p14="http://schemas.microsoft.com/office/powerpoint/2010/main" val="906540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2FDD378-1412-4194-B345-81BB1B98561D}"/>
              </a:ext>
            </a:extLst>
          </p:cNvPr>
          <p:cNvSpPr>
            <a:spLocks noGrp="1"/>
          </p:cNvSpPr>
          <p:nvPr>
            <p:ph idx="1"/>
          </p:nvPr>
        </p:nvSpPr>
        <p:spPr>
          <a:xfrm>
            <a:off x="1154243" y="404088"/>
            <a:ext cx="8424472" cy="5526437"/>
          </a:xfrm>
        </p:spPr>
        <p:txBody>
          <a:bodyPr>
            <a:normAutofit/>
          </a:bodyPr>
          <a:lstStyle/>
          <a:p>
            <a:pPr marL="0" indent="0">
              <a:buNone/>
            </a:pPr>
            <a:endParaRPr lang="kk-KZ" sz="4000" b="1" dirty="0">
              <a:latin typeface="Times New Roman" panose="02020603050405020304" pitchFamily="18" charset="0"/>
              <a:cs typeface="Times New Roman" panose="02020603050405020304" pitchFamily="18" charset="0"/>
            </a:endParaRPr>
          </a:p>
          <a:p>
            <a:pPr marL="0" indent="0">
              <a:buNone/>
            </a:pPr>
            <a:r>
              <a:rPr lang="kk-KZ" sz="4000" b="1" dirty="0">
                <a:latin typeface="Times New Roman" panose="02020603050405020304" pitchFamily="18" charset="0"/>
                <a:cs typeface="Times New Roman" panose="02020603050405020304" pitchFamily="18" charset="0"/>
              </a:rPr>
              <a:t>1 </a:t>
            </a:r>
            <a:r>
              <a:rPr lang="en-US" sz="4000" b="1" dirty="0">
                <a:latin typeface="Times New Roman" panose="02020603050405020304" pitchFamily="18" charset="0"/>
                <a:cs typeface="Times New Roman" panose="02020603050405020304" pitchFamily="18" charset="0"/>
              </a:rPr>
              <a:t>http</a:t>
            </a:r>
            <a:r>
              <a:rPr lang="kk-KZ"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//youtu.be/cde5ttkoxGE</a:t>
            </a:r>
            <a:endParaRPr lang="kk-KZ" sz="4000" b="1" dirty="0">
              <a:latin typeface="Times New Roman" panose="02020603050405020304" pitchFamily="18" charset="0"/>
              <a:cs typeface="Times New Roman" panose="02020603050405020304" pitchFamily="18" charset="0"/>
            </a:endParaRPr>
          </a:p>
          <a:p>
            <a:endParaRPr lang="kk-KZ"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358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Адами құндылықтар">
            <a:hlinkClick r:id="" action="ppaction://media"/>
            <a:extLst>
              <a:ext uri="{FF2B5EF4-FFF2-40B4-BE49-F238E27FC236}">
                <a16:creationId xmlns:a16="http://schemas.microsoft.com/office/drawing/2014/main" id="{623C0981-027B-4B71-9EEC-F391F3F86A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9818" y="514350"/>
            <a:ext cx="8534400" cy="5527675"/>
          </a:xfrm>
        </p:spPr>
      </p:pic>
    </p:spTree>
    <p:extLst>
      <p:ext uri="{BB962C8B-B14F-4D97-AF65-F5344CB8AC3E}">
        <p14:creationId xmlns:p14="http://schemas.microsoft.com/office/powerpoint/2010/main" val="18634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42751682"/>
              </p:ext>
            </p:extLst>
          </p:nvPr>
        </p:nvGraphicFramePr>
        <p:xfrm>
          <a:off x="914400" y="399806"/>
          <a:ext cx="8894617" cy="6287135"/>
        </p:xfrm>
        <a:graphic>
          <a:graphicData uri="http://schemas.openxmlformats.org/drawingml/2006/table">
            <a:tbl>
              <a:tblPr/>
              <a:tblGrid>
                <a:gridCol w="8894617">
                  <a:extLst>
                    <a:ext uri="{9D8B030D-6E8A-4147-A177-3AD203B41FA5}">
                      <a16:colId xmlns:a16="http://schemas.microsoft.com/office/drawing/2014/main" val="3454890014"/>
                    </a:ext>
                  </a:extLst>
                </a:gridCol>
              </a:tblGrid>
              <a:tr h="6028703">
                <a:tc>
                  <a:txBody>
                    <a:bodyPr/>
                    <a:lstStyle/>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1-тапсырма.</a:t>
                      </a:r>
                      <a:r>
                        <a:rPr lang="kk-KZ" sz="2000" dirty="0">
                          <a:effectLst/>
                          <a:latin typeface="Times New Roman" panose="02020603050405020304" pitchFamily="18" charset="0"/>
                          <a:ea typeface="Times New Roman" panose="02020603050405020304" pitchFamily="18" charset="0"/>
                          <a:cs typeface="Times New Roman" panose="02020603050405020304" pitchFamily="18" charset="0"/>
                        </a:rPr>
                        <a:t> Мәтіндерді мұқият оқып,мәтіннің тақырыбы мен түрі,жанры бойынша ажыратып талдаңыз </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 1 -мәтін</a:t>
                      </a:r>
                      <a:endParaRPr lang="ru-RU"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  Адам өмірінің  өзегі- құндылықтар, ал басқа мақсаттар оған жеткізетін баспалдақтар ғана. Осы қағидаға сүйенсек,қоғамның жаңару кезеңіндегі жаңаша көзқарастардың бірі- құндылық бағдар.</a:t>
                      </a:r>
                    </a:p>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  Қазіргі заманда ғылым мен білім,ақпараттық технология, техника қаншалықты қарыштап дамыған сайын,адамның бойында рухани-адамгершілік қасиеттерінің соншалықты төмендеп бара жатқанын күнделікті өмірде көріп отырмыз.Атап айтар болсақ,тастанды бала, қарттар үйі,қатыгездік,табиғатты ластау,жемқорлық сияқты келеңсіздіктер толып жатыр.</a:t>
                      </a:r>
                    </a:p>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  Адамзаттың ең асылы «адам» деп  қарайтын болсақ,онда адамның азғындауына не себеп? Әлде заман кінәлі ме? Көпшілігі «заманына қарай адамы» деген ұстаныммен өмір сүреді. Ал заманды құрайтын адам емес пе? Міне, сонда барлығы қайтадан адамға келіп тіреледі,сондықтан күллі әлемді сақтап қалатын бірден-бір жол рухани адамгершілік білім екені даусыз. </a:t>
                      </a:r>
                      <a:endParaRPr lang="ru-RU"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010" marR="60010" marT="0" marB="0">
                    <a:lnL>
                      <a:noFill/>
                    </a:lnL>
                    <a:lnR>
                      <a:noFill/>
                    </a:lnR>
                    <a:lnT>
                      <a:noFill/>
                    </a:lnT>
                    <a:lnB>
                      <a:noFill/>
                    </a:lnB>
                  </a:tcPr>
                </a:tc>
                <a:extLst>
                  <a:ext uri="{0D108BD9-81ED-4DB2-BD59-A6C34878D82A}">
                    <a16:rowId xmlns:a16="http://schemas.microsoft.com/office/drawing/2014/main" val="2175566021"/>
                  </a:ext>
                </a:extLst>
              </a:tr>
            </a:tbl>
          </a:graphicData>
        </a:graphic>
      </p:graphicFrame>
    </p:spTree>
    <p:extLst>
      <p:ext uri="{BB962C8B-B14F-4D97-AF65-F5344CB8AC3E}">
        <p14:creationId xmlns:p14="http://schemas.microsoft.com/office/powerpoint/2010/main" val="181738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BC4A775-8734-488B-87E7-0A1C58911878}"/>
              </a:ext>
            </a:extLst>
          </p:cNvPr>
          <p:cNvSpPr>
            <a:spLocks noGrp="1"/>
          </p:cNvSpPr>
          <p:nvPr>
            <p:ph idx="1"/>
          </p:nvPr>
        </p:nvSpPr>
        <p:spPr>
          <a:xfrm>
            <a:off x="1080655" y="514924"/>
            <a:ext cx="8193347" cy="5526437"/>
          </a:xfrm>
        </p:spPr>
        <p:txBody>
          <a:bodyPr>
            <a:normAutofit/>
          </a:bodyPr>
          <a:lstStyle/>
          <a:p>
            <a:pPr marL="0" indent="0">
              <a:buNone/>
            </a:pPr>
            <a:r>
              <a:rPr lang="kk-KZ" sz="2000" b="1" dirty="0">
                <a:solidFill>
                  <a:schemeClr val="tx1"/>
                </a:solidFill>
                <a:latin typeface="Times New Roman" panose="02020603050405020304" pitchFamily="18" charset="0"/>
                <a:cs typeface="Times New Roman" panose="02020603050405020304" pitchFamily="18" charset="0"/>
              </a:rPr>
              <a:t>     Рухани-адамгершілік білімнің негізі болып табылатын «Өзін-өзі тану» жобасының авторы С.А.Назарбаева «Өмір әдебі» деген кітабында: «Рухани кәусар бұлаққа барар жол іздеу- әр адамның міндеттерінің міндеті екендігіне сенімдімін» дей келе,  оған тек жалпыадамзаттық құндылықтарды оқыту арқылы ғана жетуге болатынын атап көрсетті...</a:t>
            </a:r>
            <a:endParaRPr lang="ru-RU"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12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629079977"/>
              </p:ext>
            </p:extLst>
          </p:nvPr>
        </p:nvGraphicFramePr>
        <p:xfrm>
          <a:off x="399930" y="492368"/>
          <a:ext cx="9104556" cy="4783016"/>
        </p:xfrm>
        <a:graphic>
          <a:graphicData uri="http://schemas.openxmlformats.org/drawingml/2006/table">
            <a:tbl>
              <a:tblPr/>
              <a:tblGrid>
                <a:gridCol w="9104556">
                  <a:extLst>
                    <a:ext uri="{9D8B030D-6E8A-4147-A177-3AD203B41FA5}">
                      <a16:colId xmlns:a16="http://schemas.microsoft.com/office/drawing/2014/main" val="239557363"/>
                    </a:ext>
                  </a:extLst>
                </a:gridCol>
              </a:tblGrid>
              <a:tr h="4783016">
                <a:tc>
                  <a:txBody>
                    <a:bodyPr/>
                    <a:lstStyle/>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2-мәтін</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Құндылықтар категориясы- философиядағы,әлеуметтанудағы, психология мен педагогикадағы ең күрделі мәселелердің бірі болып табылады. Сонымен, құндылық- философиялық және әлеуметтік ұғым,біріншіден, қандай да бір объектінің сапалық сипаттарымен салыстырғандағы оң және теріс әсерін, екіншіден,қоғамдық сана құбылысының нормативті, ұйғарымдық-бағалаушылық жағын білдіретін философиялық және әлеуметтік түсінік екені анықталған.</a:t>
                      </a:r>
                    </a:p>
                    <a:p>
                      <a:pPr algn="just">
                        <a:lnSpc>
                          <a:spcPct val="115000"/>
                        </a:lnSpc>
                        <a:spcAft>
                          <a:spcPts val="0"/>
                        </a:spcAft>
                      </a:pPr>
                      <a:r>
                        <a:rPr lang="kk-KZ" sz="2000" b="1" dirty="0">
                          <a:effectLst/>
                          <a:latin typeface="Times New Roman" panose="02020603050405020304" pitchFamily="18" charset="0"/>
                          <a:ea typeface="Times New Roman" panose="02020603050405020304" pitchFamily="18" charset="0"/>
                          <a:cs typeface="Times New Roman" panose="02020603050405020304" pitchFamily="18" charset="0"/>
                        </a:rPr>
                        <a:t>    Ғылыми еңбектерге талдау жасау барысында 14 құндылықтың бар екендігі байқалды: адам өмірі, еркіндік,адамгершілік, қарым-қатынас, отбасы,жеке бақыт,ұрпақ көбейту, әрекет мәні мен күнкөріс көзі ретіндегі жұмыс, игілік, инициативтілік, тәуелсіздік,мейірімділік, беделділік, заңдылық.</a:t>
                      </a:r>
                      <a:endParaRPr lang="ru-RU"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0010" marR="60010" marT="0" marB="0">
                    <a:lnL>
                      <a:noFill/>
                    </a:lnL>
                    <a:lnR>
                      <a:noFill/>
                    </a:lnR>
                    <a:lnT>
                      <a:noFill/>
                    </a:lnT>
                    <a:lnB>
                      <a:noFill/>
                    </a:lnB>
                  </a:tcPr>
                </a:tc>
                <a:extLst>
                  <a:ext uri="{0D108BD9-81ED-4DB2-BD59-A6C34878D82A}">
                    <a16:rowId xmlns:a16="http://schemas.microsoft.com/office/drawing/2014/main" val="736591478"/>
                  </a:ext>
                </a:extLst>
              </a:tr>
            </a:tbl>
          </a:graphicData>
        </a:graphic>
      </p:graphicFrame>
    </p:spTree>
    <p:extLst>
      <p:ext uri="{BB962C8B-B14F-4D97-AF65-F5344CB8AC3E}">
        <p14:creationId xmlns:p14="http://schemas.microsoft.com/office/powerpoint/2010/main" val="249138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4223A86-5288-4561-935B-D3A21DFC3D6A}"/>
              </a:ext>
            </a:extLst>
          </p:cNvPr>
          <p:cNvSpPr>
            <a:spLocks noGrp="1"/>
          </p:cNvSpPr>
          <p:nvPr>
            <p:ph idx="1"/>
          </p:nvPr>
        </p:nvSpPr>
        <p:spPr>
          <a:xfrm>
            <a:off x="692727" y="514924"/>
            <a:ext cx="8581276" cy="5526437"/>
          </a:xfrm>
        </p:spPr>
        <p:txBody>
          <a:bodyPr>
            <a:normAutofit/>
          </a:bodyPr>
          <a:lstStyle/>
          <a:p>
            <a:pPr marL="0" indent="0">
              <a:buNone/>
            </a:pPr>
            <a:r>
              <a:rPr lang="kk-KZ" sz="2000" b="1" dirty="0">
                <a:solidFill>
                  <a:schemeClr val="tx1"/>
                </a:solidFill>
                <a:latin typeface="Times New Roman" panose="02020603050405020304" pitchFamily="18" charset="0"/>
                <a:cs typeface="Times New Roman" panose="02020603050405020304" pitchFamily="18" charset="0"/>
              </a:rPr>
              <a:t>      Сондай-ақ құндылықтарды біріншіден, өмірге,еңбекке, шығармашылыққа, адамгершілік насихаттарға, адам өмірінің мәніне деген бағалаушы қатынас және материалдық, рухани қажеттіліктерді өтеу процесіндегі қалыпты нәрселер деп анықтасақ, екіншіден, құндылықтар- адамдық қасиеттер. Ол қасиеттер бала кезден ана сүтімен бірге, өзінің ана тілі арқылы адамгершілік негіздері ретінде тарихын, мәдениетін, әдет-ғұрыптары мен салт-дәстүрлерін игеру нәтижесінде орнығады.</a:t>
            </a:r>
          </a:p>
          <a:p>
            <a:pPr marL="0" indent="0">
              <a:buNone/>
            </a:pPr>
            <a:r>
              <a:rPr lang="kk-KZ" sz="2000" b="1" dirty="0">
                <a:solidFill>
                  <a:schemeClr val="tx1"/>
                </a:solidFill>
                <a:latin typeface="Times New Roman" panose="02020603050405020304" pitchFamily="18" charset="0"/>
                <a:cs typeface="Times New Roman" panose="02020603050405020304" pitchFamily="18" charset="0"/>
              </a:rPr>
              <a:t>     Қорыта айтқанда, осы қасиеттер, адам  бойына моральдық жауапкершіліктер жүктеп, оның сезімін айқындата түседі.</a:t>
            </a:r>
            <a:endParaRPr lang="ru-RU"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861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8">
            <a:extLst>
              <a:ext uri="{FF2B5EF4-FFF2-40B4-BE49-F238E27FC236}">
                <a16:creationId xmlns:a16="http://schemas.microsoft.com/office/drawing/2014/main" id="{EA649380-C8FE-47E5-80A0-5869284F7764}"/>
              </a:ext>
            </a:extLst>
          </p:cNvPr>
          <p:cNvGraphicFramePr>
            <a:graphicFrameLocks noGrp="1"/>
          </p:cNvGraphicFramePr>
          <p:nvPr>
            <p:ph idx="1"/>
            <p:extLst>
              <p:ext uri="{D42A27DB-BD31-4B8C-83A1-F6EECF244321}">
                <p14:modId xmlns:p14="http://schemas.microsoft.com/office/powerpoint/2010/main" val="3188717893"/>
              </p:ext>
            </p:extLst>
          </p:nvPr>
        </p:nvGraphicFramePr>
        <p:xfrm>
          <a:off x="360219" y="458932"/>
          <a:ext cx="9531930" cy="5844540"/>
        </p:xfrm>
        <a:graphic>
          <a:graphicData uri="http://schemas.openxmlformats.org/drawingml/2006/table">
            <a:tbl>
              <a:tblPr firstRow="1" bandRow="1">
                <a:tableStyleId>{5C22544A-7EE6-4342-B048-85BDC9FD1C3A}</a:tableStyleId>
              </a:tblPr>
              <a:tblGrid>
                <a:gridCol w="2355272">
                  <a:extLst>
                    <a:ext uri="{9D8B030D-6E8A-4147-A177-3AD203B41FA5}">
                      <a16:colId xmlns:a16="http://schemas.microsoft.com/office/drawing/2014/main" val="176065804"/>
                    </a:ext>
                  </a:extLst>
                </a:gridCol>
                <a:gridCol w="3456605">
                  <a:extLst>
                    <a:ext uri="{9D8B030D-6E8A-4147-A177-3AD203B41FA5}">
                      <a16:colId xmlns:a16="http://schemas.microsoft.com/office/drawing/2014/main" val="196246180"/>
                    </a:ext>
                  </a:extLst>
                </a:gridCol>
                <a:gridCol w="3720053">
                  <a:extLst>
                    <a:ext uri="{9D8B030D-6E8A-4147-A177-3AD203B41FA5}">
                      <a16:colId xmlns:a16="http://schemas.microsoft.com/office/drawing/2014/main" val="3592584257"/>
                    </a:ext>
                  </a:extLst>
                </a:gridCol>
              </a:tblGrid>
              <a:tr h="1657350">
                <a:tc>
                  <a:txBody>
                    <a:bodyPr/>
                    <a:lstStyle/>
                    <a:p>
                      <a:endParaRPr lang="kk-KZ"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pPr algn="ctr"/>
                      <a:r>
                        <a:rPr lang="ru-RU" sz="24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Талдау</a:t>
                      </a:r>
                      <a:endParaRPr lang="ru-RU" sz="3600" dirty="0">
                        <a:latin typeface="Times New Roman" panose="02020603050405020304" pitchFamily="18" charset="0"/>
                        <a:cs typeface="Times New Roman" panose="02020603050405020304" pitchFamily="18" charset="0"/>
                      </a:endParaRPr>
                    </a:p>
                  </a:txBody>
                  <a:tcPr/>
                </a:tc>
                <a:tc>
                  <a:txBody>
                    <a:bodyPr/>
                    <a:lstStyle/>
                    <a:p>
                      <a:endParaRPr lang="kk-KZ" dirty="0"/>
                    </a:p>
                    <a:p>
                      <a:r>
                        <a:rPr lang="ru-RU" dirty="0"/>
                        <a:t>      </a:t>
                      </a:r>
                    </a:p>
                    <a:p>
                      <a:pPr algn="ctr"/>
                      <a:endParaRPr lang="ru-RU" sz="1800" dirty="0">
                        <a:latin typeface="+mn-lt"/>
                        <a:cs typeface="+mn-cs"/>
                      </a:endParaRPr>
                    </a:p>
                    <a:p>
                      <a:pPr algn="ctr"/>
                      <a:r>
                        <a:rPr lang="ru-RU" sz="3600" dirty="0">
                          <a:latin typeface="Times New Roman" panose="02020603050405020304" pitchFamily="18" charset="0"/>
                          <a:cs typeface="Times New Roman" panose="02020603050405020304" pitchFamily="18" charset="0"/>
                        </a:rPr>
                        <a:t>  1-мәтін</a:t>
                      </a:r>
                    </a:p>
                  </a:txBody>
                  <a:tcPr/>
                </a:tc>
                <a:tc>
                  <a:txBody>
                    <a:bodyPr/>
                    <a:lstStyle/>
                    <a:p>
                      <a:pPr algn="ctr"/>
                      <a:endParaRPr lang="kk-KZ" sz="2400" dirty="0">
                        <a:latin typeface="Times New Roman" panose="02020603050405020304" pitchFamily="18" charset="0"/>
                        <a:cs typeface="Times New Roman" panose="02020603050405020304" pitchFamily="18" charset="0"/>
                      </a:endParaRPr>
                    </a:p>
                    <a:p>
                      <a:pPr algn="ctr"/>
                      <a:endParaRPr lang="kk-KZ" sz="2400" dirty="0">
                        <a:latin typeface="Times New Roman" panose="02020603050405020304" pitchFamily="18" charset="0"/>
                        <a:cs typeface="Times New Roman" panose="02020603050405020304" pitchFamily="18" charset="0"/>
                      </a:endParaRPr>
                    </a:p>
                    <a:p>
                      <a:pPr algn="ctr"/>
                      <a:r>
                        <a:rPr lang="kk-KZ" sz="3600" dirty="0">
                          <a:latin typeface="Times New Roman" panose="02020603050405020304" pitchFamily="18" charset="0"/>
                          <a:cs typeface="Times New Roman" panose="02020603050405020304" pitchFamily="18" charset="0"/>
                        </a:rPr>
                        <a:t>2- мәтін</a:t>
                      </a:r>
                      <a:endParaRPr lang="ru-RU"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79959296"/>
                  </a:ext>
                </a:extLst>
              </a:tr>
              <a:tr h="1657350">
                <a:tc>
                  <a:txBody>
                    <a:bodyPr/>
                    <a:lstStyle/>
                    <a:p>
                      <a:endParaRPr lang="kk-KZ" dirty="0"/>
                    </a:p>
                    <a:p>
                      <a:r>
                        <a:rPr lang="ru-RU" sz="3200" b="1" dirty="0" err="1">
                          <a:latin typeface="Times New Roman" panose="02020603050405020304" pitchFamily="18" charset="0"/>
                          <a:cs typeface="Times New Roman" panose="02020603050405020304" pitchFamily="18" charset="0"/>
                        </a:rPr>
                        <a:t>Тақырыбы</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824293013"/>
                  </a:ext>
                </a:extLst>
              </a:tr>
              <a:tr h="1657350">
                <a:tc>
                  <a:txBody>
                    <a:bodyPr/>
                    <a:lstStyle/>
                    <a:p>
                      <a:r>
                        <a:rPr lang="kk-KZ" dirty="0"/>
                        <a:t> </a:t>
                      </a:r>
                      <a:r>
                        <a:rPr lang="kk-KZ" sz="3200" b="1" dirty="0">
                          <a:latin typeface="Times New Roman" panose="02020603050405020304" pitchFamily="18" charset="0"/>
                          <a:cs typeface="Times New Roman" panose="02020603050405020304" pitchFamily="18" charset="0"/>
                        </a:rPr>
                        <a:t>Түрі</a:t>
                      </a:r>
                    </a:p>
                    <a:p>
                      <a:endParaRPr lang="kk-KZ" sz="3200" b="1" dirty="0">
                        <a:latin typeface="Times New Roman" panose="02020603050405020304" pitchFamily="18" charset="0"/>
                        <a:cs typeface="Times New Roman" panose="02020603050405020304" pitchFamily="18" charset="0"/>
                      </a:endParaRPr>
                    </a:p>
                    <a:p>
                      <a:endParaRPr lang="kk-KZ" sz="3200" b="1" dirty="0">
                        <a:latin typeface="Times New Roman" panose="02020603050405020304" pitchFamily="18" charset="0"/>
                        <a:cs typeface="Times New Roman" panose="02020603050405020304" pitchFamily="18" charset="0"/>
                      </a:endParaRPr>
                    </a:p>
                    <a:p>
                      <a:endParaRPr lang="kk-KZ" sz="3200" b="1" dirty="0">
                        <a:latin typeface="Times New Roman" panose="02020603050405020304" pitchFamily="18" charset="0"/>
                        <a:cs typeface="Times New Roman" panose="02020603050405020304" pitchFamily="18" charset="0"/>
                      </a:endParaRPr>
                    </a:p>
                    <a:p>
                      <a:r>
                        <a:rPr lang="kk-KZ" sz="3200" b="1" dirty="0">
                          <a:latin typeface="Times New Roman" panose="02020603050405020304" pitchFamily="18" charset="0"/>
                          <a:cs typeface="Times New Roman" panose="02020603050405020304" pitchFamily="18" charset="0"/>
                        </a:rPr>
                        <a:t>Жанры </a:t>
                      </a:r>
                      <a:endParaRPr lang="ru-RU" sz="3200" b="1" dirty="0">
                        <a:latin typeface="Times New Roman" panose="02020603050405020304" pitchFamily="18" charset="0"/>
                        <a:cs typeface="Times New Roman" panose="02020603050405020304" pitchFamily="18" charset="0"/>
                      </a:endParaRPr>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1679112631"/>
                  </a:ext>
                </a:extLst>
              </a:tr>
            </a:tbl>
          </a:graphicData>
        </a:graphic>
      </p:graphicFrame>
    </p:spTree>
    <p:extLst>
      <p:ext uri="{BB962C8B-B14F-4D97-AF65-F5344CB8AC3E}">
        <p14:creationId xmlns:p14="http://schemas.microsoft.com/office/powerpoint/2010/main" val="1783998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7">
            <a:extLst>
              <a:ext uri="{FF2B5EF4-FFF2-40B4-BE49-F238E27FC236}">
                <a16:creationId xmlns:a16="http://schemas.microsoft.com/office/drawing/2014/main" id="{A1EF91B1-ECFD-4E45-8A0E-6B00931D86C7}"/>
              </a:ext>
            </a:extLst>
          </p:cNvPr>
          <p:cNvGraphicFramePr>
            <a:graphicFrameLocks noGrp="1"/>
          </p:cNvGraphicFramePr>
          <p:nvPr>
            <p:ph idx="1"/>
            <p:extLst>
              <p:ext uri="{D42A27DB-BD31-4B8C-83A1-F6EECF244321}">
                <p14:modId xmlns:p14="http://schemas.microsoft.com/office/powerpoint/2010/main" val="3259379052"/>
              </p:ext>
            </p:extLst>
          </p:nvPr>
        </p:nvGraphicFramePr>
        <p:xfrm>
          <a:off x="886691" y="514350"/>
          <a:ext cx="8387485" cy="5726314"/>
        </p:xfrm>
        <a:graphic>
          <a:graphicData uri="http://schemas.openxmlformats.org/drawingml/2006/table">
            <a:tbl>
              <a:tblPr firstRow="1" bandRow="1">
                <a:tableStyleId>{5C22544A-7EE6-4342-B048-85BDC9FD1C3A}</a:tableStyleId>
              </a:tblPr>
              <a:tblGrid>
                <a:gridCol w="2535003">
                  <a:extLst>
                    <a:ext uri="{9D8B030D-6E8A-4147-A177-3AD203B41FA5}">
                      <a16:colId xmlns:a16="http://schemas.microsoft.com/office/drawing/2014/main" val="688746004"/>
                    </a:ext>
                  </a:extLst>
                </a:gridCol>
                <a:gridCol w="2926241">
                  <a:extLst>
                    <a:ext uri="{9D8B030D-6E8A-4147-A177-3AD203B41FA5}">
                      <a16:colId xmlns:a16="http://schemas.microsoft.com/office/drawing/2014/main" val="689072132"/>
                    </a:ext>
                  </a:extLst>
                </a:gridCol>
                <a:gridCol w="2926241">
                  <a:extLst>
                    <a:ext uri="{9D8B030D-6E8A-4147-A177-3AD203B41FA5}">
                      <a16:colId xmlns:a16="http://schemas.microsoft.com/office/drawing/2014/main" val="4007554793"/>
                    </a:ext>
                  </a:extLst>
                </a:gridCol>
              </a:tblGrid>
              <a:tr h="1842077">
                <a:tc>
                  <a:txBody>
                    <a:bodyPr/>
                    <a:lstStyle/>
                    <a:p>
                      <a:endParaRPr lang="kk-KZ"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Талдау</a:t>
                      </a:r>
                      <a:endParaRPr lang="ru-RU" sz="3200" dirty="0">
                        <a:latin typeface="Times New Roman" panose="02020603050405020304" pitchFamily="18" charset="0"/>
                        <a:cs typeface="Times New Roman" panose="02020603050405020304" pitchFamily="18" charset="0"/>
                      </a:endParaRPr>
                    </a:p>
                  </a:txBody>
                  <a:tcPr/>
                </a:tc>
                <a:tc>
                  <a:txBody>
                    <a:bodyPr/>
                    <a:lstStyle/>
                    <a:p>
                      <a:endParaRPr lang="kk-KZ" sz="3200" dirty="0">
                        <a:latin typeface="Times New Roman" panose="02020603050405020304" pitchFamily="18" charset="0"/>
                        <a:cs typeface="Times New Roman" panose="02020603050405020304" pitchFamily="18" charset="0"/>
                      </a:endParaRPr>
                    </a:p>
                    <a:p>
                      <a:pPr algn="ctr"/>
                      <a:r>
                        <a:rPr lang="ru-RU" sz="3200" dirty="0">
                          <a:latin typeface="Times New Roman" panose="02020603050405020304" pitchFamily="18" charset="0"/>
                          <a:cs typeface="Times New Roman" panose="02020603050405020304" pitchFamily="18" charset="0"/>
                        </a:rPr>
                        <a:t>1-мәтін</a:t>
                      </a:r>
                    </a:p>
                  </a:txBody>
                  <a:tcPr/>
                </a:tc>
                <a:tc>
                  <a:txBody>
                    <a:bodyPr/>
                    <a:lstStyle/>
                    <a:p>
                      <a:endParaRPr lang="kk-KZ" sz="3200" dirty="0">
                        <a:latin typeface="Times New Roman" panose="02020603050405020304" pitchFamily="18" charset="0"/>
                        <a:cs typeface="Times New Roman" panose="02020603050405020304" pitchFamily="18" charset="0"/>
                      </a:endParaRPr>
                    </a:p>
                    <a:p>
                      <a:pPr algn="ctr"/>
                      <a:r>
                        <a:rPr lang="ru-RU" sz="3200" dirty="0">
                          <a:latin typeface="Times New Roman" panose="02020603050405020304" pitchFamily="18" charset="0"/>
                          <a:cs typeface="Times New Roman" panose="02020603050405020304" pitchFamily="18" charset="0"/>
                        </a:rPr>
                        <a:t>2-мәтін</a:t>
                      </a:r>
                    </a:p>
                  </a:txBody>
                  <a:tcPr/>
                </a:tc>
                <a:extLst>
                  <a:ext uri="{0D108BD9-81ED-4DB2-BD59-A6C34878D82A}">
                    <a16:rowId xmlns:a16="http://schemas.microsoft.com/office/drawing/2014/main" val="3182298066"/>
                  </a:ext>
                </a:extLst>
              </a:tr>
              <a:tr h="1842077">
                <a:tc>
                  <a:txBody>
                    <a:bodyPr/>
                    <a:lstStyle/>
                    <a:p>
                      <a:pPr algn="ctr"/>
                      <a:r>
                        <a:rPr lang="kk-KZ" sz="3200" b="1" dirty="0">
                          <a:latin typeface="Times New Roman" panose="02020603050405020304" pitchFamily="18" charset="0"/>
                          <a:cs typeface="Times New Roman" panose="02020603050405020304" pitchFamily="18" charset="0"/>
                        </a:rPr>
                        <a:t> Тақырыбы</a:t>
                      </a:r>
                      <a:endParaRPr lang="ru-RU" sz="3200" b="1" dirty="0">
                        <a:latin typeface="Times New Roman" panose="02020603050405020304" pitchFamily="18" charset="0"/>
                        <a:cs typeface="Times New Roman" panose="02020603050405020304" pitchFamily="18" charset="0"/>
                      </a:endParaRPr>
                    </a:p>
                  </a:txBody>
                  <a:tcPr/>
                </a:tc>
                <a:tc>
                  <a:txBody>
                    <a:bodyPr/>
                    <a:lstStyle/>
                    <a:p>
                      <a:pPr algn="ctr"/>
                      <a:r>
                        <a:rPr lang="kk-KZ" sz="3200" b="1" dirty="0">
                          <a:latin typeface="Times New Roman" panose="02020603050405020304" pitchFamily="18" charset="0"/>
                          <a:cs typeface="Times New Roman" panose="02020603050405020304" pitchFamily="18" charset="0"/>
                        </a:rPr>
                        <a:t>  Құндылық</a:t>
                      </a:r>
                      <a:endParaRPr lang="ru-RU" sz="3200" b="1" dirty="0">
                        <a:latin typeface="Times New Roman" panose="02020603050405020304" pitchFamily="18" charset="0"/>
                        <a:cs typeface="Times New Roman" panose="02020603050405020304" pitchFamily="18" charset="0"/>
                      </a:endParaRPr>
                    </a:p>
                  </a:txBody>
                  <a:tcPr/>
                </a:tc>
                <a:tc>
                  <a:txBody>
                    <a:bodyPr/>
                    <a:lstStyle/>
                    <a:p>
                      <a:pPr algn="ctr"/>
                      <a:r>
                        <a:rPr lang="kk-KZ" sz="3200" b="1" dirty="0">
                          <a:latin typeface="Times New Roman" panose="02020603050405020304" pitchFamily="18" charset="0"/>
                          <a:cs typeface="Times New Roman" panose="02020603050405020304" pitchFamily="18" charset="0"/>
                        </a:rPr>
                        <a:t> Құндылық</a:t>
                      </a:r>
                      <a:endParaRPr lang="ru-RU"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94190907"/>
                  </a:ext>
                </a:extLst>
              </a:tr>
              <a:tr h="1842077">
                <a:tc>
                  <a:txBody>
                    <a:bodyPr/>
                    <a:lstStyle/>
                    <a:p>
                      <a:r>
                        <a:rPr lang="kk-KZ" b="1" dirty="0"/>
                        <a:t> </a:t>
                      </a:r>
                      <a:r>
                        <a:rPr lang="kk-KZ" sz="3200" b="1" dirty="0">
                          <a:latin typeface="Times New Roman" panose="02020603050405020304" pitchFamily="18" charset="0"/>
                          <a:cs typeface="Times New Roman" panose="02020603050405020304" pitchFamily="18" charset="0"/>
                        </a:rPr>
                        <a:t>       Түрі</a:t>
                      </a:r>
                    </a:p>
                    <a:p>
                      <a:endParaRPr lang="kk-KZ" sz="3200" b="1" dirty="0">
                        <a:latin typeface="Times New Roman" panose="02020603050405020304" pitchFamily="18" charset="0"/>
                        <a:cs typeface="Times New Roman" panose="02020603050405020304" pitchFamily="18" charset="0"/>
                      </a:endParaRPr>
                    </a:p>
                    <a:p>
                      <a:r>
                        <a:rPr lang="kk-KZ" sz="3200" b="1" dirty="0">
                          <a:latin typeface="Times New Roman" panose="02020603050405020304" pitchFamily="18" charset="0"/>
                          <a:cs typeface="Times New Roman" panose="02020603050405020304" pitchFamily="18" charset="0"/>
                        </a:rPr>
                        <a:t>   Жанры </a:t>
                      </a:r>
                      <a:endParaRPr lang="ru-RU" b="1" dirty="0"/>
                    </a:p>
                  </a:txBody>
                  <a:tcPr/>
                </a:tc>
                <a:tc>
                  <a:txBody>
                    <a:bodyPr/>
                    <a:lstStyle/>
                    <a:p>
                      <a:pPr algn="ctr"/>
                      <a:r>
                        <a:rPr lang="kk-KZ" sz="3200" b="1" dirty="0">
                          <a:latin typeface="Times New Roman" panose="02020603050405020304" pitchFamily="18" charset="0"/>
                          <a:cs typeface="Times New Roman" panose="02020603050405020304" pitchFamily="18" charset="0"/>
                        </a:rPr>
                        <a:t>Пайымдау</a:t>
                      </a:r>
                    </a:p>
                    <a:p>
                      <a:pPr algn="ctr"/>
                      <a:endParaRPr lang="kk-KZ" sz="3200" b="1" dirty="0">
                        <a:latin typeface="Times New Roman" panose="02020603050405020304" pitchFamily="18" charset="0"/>
                        <a:cs typeface="Times New Roman" panose="02020603050405020304" pitchFamily="18" charset="0"/>
                      </a:endParaRPr>
                    </a:p>
                    <a:p>
                      <a:pPr algn="ctr"/>
                      <a:r>
                        <a:rPr lang="kk-KZ" sz="3200" b="1" dirty="0">
                          <a:latin typeface="Times New Roman" panose="02020603050405020304" pitchFamily="18" charset="0"/>
                          <a:cs typeface="Times New Roman" panose="02020603050405020304" pitchFamily="18" charset="0"/>
                        </a:rPr>
                        <a:t>мақала</a:t>
                      </a:r>
                      <a:endParaRPr lang="ru-RU" sz="3200" b="1" dirty="0">
                        <a:latin typeface="Times New Roman" panose="02020603050405020304" pitchFamily="18" charset="0"/>
                        <a:cs typeface="Times New Roman" panose="02020603050405020304" pitchFamily="18" charset="0"/>
                      </a:endParaRPr>
                    </a:p>
                  </a:txBody>
                  <a:tcPr/>
                </a:tc>
                <a:tc>
                  <a:txBody>
                    <a:bodyPr/>
                    <a:lstStyle/>
                    <a:p>
                      <a:pPr algn="ctr"/>
                      <a:r>
                        <a:rPr lang="kk-KZ" sz="3200" b="1" dirty="0">
                          <a:latin typeface="Times New Roman" panose="02020603050405020304" pitchFamily="18" charset="0"/>
                          <a:cs typeface="Times New Roman" panose="02020603050405020304" pitchFamily="18" charset="0"/>
                        </a:rPr>
                        <a:t> Сипаттау</a:t>
                      </a:r>
                    </a:p>
                    <a:p>
                      <a:pPr algn="ctr"/>
                      <a:endParaRPr lang="kk-KZ" sz="3200" b="1" dirty="0">
                        <a:latin typeface="Times New Roman" panose="02020603050405020304" pitchFamily="18" charset="0"/>
                        <a:cs typeface="Times New Roman" panose="02020603050405020304" pitchFamily="18" charset="0"/>
                      </a:endParaRPr>
                    </a:p>
                    <a:p>
                      <a:pPr algn="ctr"/>
                      <a:r>
                        <a:rPr lang="kk-KZ" sz="3200" b="1" dirty="0">
                          <a:latin typeface="Times New Roman" panose="02020603050405020304" pitchFamily="18" charset="0"/>
                          <a:cs typeface="Times New Roman" panose="02020603050405020304" pitchFamily="18" charset="0"/>
                        </a:rPr>
                        <a:t>ғылыми мақала</a:t>
                      </a:r>
                      <a:endParaRPr lang="ru-RU"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7451196"/>
                  </a:ext>
                </a:extLst>
              </a:tr>
            </a:tbl>
          </a:graphicData>
        </a:graphic>
      </p:graphicFrame>
    </p:spTree>
    <p:extLst>
      <p:ext uri="{BB962C8B-B14F-4D97-AF65-F5344CB8AC3E}">
        <p14:creationId xmlns:p14="http://schemas.microsoft.com/office/powerpoint/2010/main" val="2177680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CCFED65-79E4-4AD1-94F4-8B1BD0234FC8}"/>
              </a:ext>
            </a:extLst>
          </p:cNvPr>
          <p:cNvSpPr>
            <a:spLocks noGrp="1"/>
          </p:cNvSpPr>
          <p:nvPr>
            <p:ph idx="1"/>
          </p:nvPr>
        </p:nvSpPr>
        <p:spPr>
          <a:xfrm>
            <a:off x="775855" y="665781"/>
            <a:ext cx="8498147" cy="5526437"/>
          </a:xfrm>
        </p:spPr>
        <p:txBody>
          <a:bodyPr>
            <a:normAutofit fontScale="85000" lnSpcReduction="20000"/>
          </a:bodyPr>
          <a:lstStyle/>
          <a:p>
            <a:pPr marL="0" indent="0">
              <a:buNone/>
            </a:pPr>
            <a:r>
              <a:rPr lang="kk-KZ" sz="3300" dirty="0">
                <a:solidFill>
                  <a:schemeClr val="tx1"/>
                </a:solidFill>
              </a:rPr>
              <a:t> 2-</a:t>
            </a:r>
            <a:r>
              <a:rPr lang="kk-KZ" sz="3300" b="1" dirty="0">
                <a:solidFill>
                  <a:schemeClr val="tx1"/>
                </a:solidFill>
                <a:latin typeface="Times New Roman" panose="02020603050405020304" pitchFamily="18" charset="0"/>
                <a:cs typeface="Times New Roman" panose="02020603050405020304" pitchFamily="18" charset="0"/>
              </a:rPr>
              <a:t>тапсырма</a:t>
            </a:r>
          </a:p>
          <a:p>
            <a:pPr marL="0" indent="0">
              <a:buNone/>
            </a:pPr>
            <a:r>
              <a:rPr lang="kk-KZ" sz="3000" b="1" dirty="0">
                <a:solidFill>
                  <a:schemeClr val="tx1"/>
                </a:solidFill>
                <a:latin typeface="Times New Roman" panose="02020603050405020304" pitchFamily="18" charset="0"/>
                <a:cs typeface="Times New Roman" panose="02020603050405020304" pitchFamily="18" charset="0"/>
              </a:rPr>
              <a:t>Мәтіндердің стилін тілдік құралдар арқылы анықтаңыз</a:t>
            </a:r>
          </a:p>
          <a:p>
            <a:pPr marL="0" indent="0">
              <a:buNone/>
            </a:pPr>
            <a:r>
              <a:rPr lang="kk-KZ" sz="3000" b="1" dirty="0">
                <a:solidFill>
                  <a:schemeClr val="tx1"/>
                </a:solidFill>
                <a:latin typeface="Times New Roman" panose="02020603050405020304" pitchFamily="18" charset="0"/>
                <a:cs typeface="Times New Roman" panose="02020603050405020304" pitchFamily="18" charset="0"/>
              </a:rPr>
              <a:t>1- мәтін                                                             2-мәтін                                               </a:t>
            </a: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endParaRPr lang="kk-KZ" sz="2400" b="1" dirty="0">
              <a:latin typeface="Times New Roman" panose="02020603050405020304" pitchFamily="18" charset="0"/>
              <a:cs typeface="Times New Roman" panose="02020603050405020304" pitchFamily="18" charset="0"/>
            </a:endParaRPr>
          </a:p>
          <a:p>
            <a:pPr marL="0" indent="0">
              <a:buNone/>
            </a:pPr>
            <a:r>
              <a:rPr lang="kk-KZ" sz="2400" b="1" dirty="0">
                <a:latin typeface="Times New Roman" panose="02020603050405020304" pitchFamily="18" charset="0"/>
                <a:cs typeface="Times New Roman" panose="02020603050405020304" pitchFamily="18" charset="0"/>
              </a:rPr>
              <a:t>  </a:t>
            </a:r>
          </a:p>
        </p:txBody>
      </p:sp>
      <p:graphicFrame>
        <p:nvGraphicFramePr>
          <p:cNvPr id="5" name="Таблица 5">
            <a:extLst>
              <a:ext uri="{FF2B5EF4-FFF2-40B4-BE49-F238E27FC236}">
                <a16:creationId xmlns:a16="http://schemas.microsoft.com/office/drawing/2014/main" id="{59F11362-3D78-4FCB-AD87-79DE139D72ED}"/>
              </a:ext>
            </a:extLst>
          </p:cNvPr>
          <p:cNvGraphicFramePr>
            <a:graphicFrameLocks noGrp="1"/>
          </p:cNvGraphicFramePr>
          <p:nvPr>
            <p:extLst>
              <p:ext uri="{D42A27DB-BD31-4B8C-83A1-F6EECF244321}">
                <p14:modId xmlns:p14="http://schemas.microsoft.com/office/powerpoint/2010/main" val="1745226945"/>
              </p:ext>
            </p:extLst>
          </p:nvPr>
        </p:nvGraphicFramePr>
        <p:xfrm>
          <a:off x="942109" y="2244435"/>
          <a:ext cx="3629891" cy="3269673"/>
        </p:xfrm>
        <a:graphic>
          <a:graphicData uri="http://schemas.openxmlformats.org/drawingml/2006/table">
            <a:tbl>
              <a:tblPr firstRow="1" bandRow="1">
                <a:tableStyleId>{5C22544A-7EE6-4342-B048-85BDC9FD1C3A}</a:tableStyleId>
              </a:tblPr>
              <a:tblGrid>
                <a:gridCol w="1460664">
                  <a:extLst>
                    <a:ext uri="{9D8B030D-6E8A-4147-A177-3AD203B41FA5}">
                      <a16:colId xmlns:a16="http://schemas.microsoft.com/office/drawing/2014/main" val="3683210291"/>
                    </a:ext>
                  </a:extLst>
                </a:gridCol>
                <a:gridCol w="2169227">
                  <a:extLst>
                    <a:ext uri="{9D8B030D-6E8A-4147-A177-3AD203B41FA5}">
                      <a16:colId xmlns:a16="http://schemas.microsoft.com/office/drawing/2014/main" val="1581387727"/>
                    </a:ext>
                  </a:extLst>
                </a:gridCol>
              </a:tblGrid>
              <a:tr h="1656349">
                <a:tc>
                  <a:txBody>
                    <a:bodyPr/>
                    <a:lstStyle/>
                    <a:p>
                      <a:r>
                        <a:rPr lang="kk-KZ" sz="3200" dirty="0">
                          <a:latin typeface="Times New Roman" panose="02020603050405020304" pitchFamily="18" charset="0"/>
                          <a:cs typeface="Times New Roman" panose="02020603050405020304" pitchFamily="18" charset="0"/>
                        </a:rPr>
                        <a:t>Стиль</a:t>
                      </a:r>
                      <a:endParaRPr lang="ru-RU" sz="3200" dirty="0">
                        <a:latin typeface="Times New Roman" panose="02020603050405020304" pitchFamily="18" charset="0"/>
                        <a:cs typeface="Times New Roman" panose="02020603050405020304" pitchFamily="18" charset="0"/>
                      </a:endParaRPr>
                    </a:p>
                  </a:txBody>
                  <a:tcPr/>
                </a:tc>
                <a:tc>
                  <a:txBody>
                    <a:bodyPr/>
                    <a:lstStyle/>
                    <a:p>
                      <a:r>
                        <a:rPr lang="kk-KZ" sz="3200" dirty="0">
                          <a:latin typeface="Times New Roman" panose="02020603050405020304" pitchFamily="18" charset="0"/>
                          <a:cs typeface="Times New Roman" panose="02020603050405020304" pitchFamily="18" charset="0"/>
                        </a:rPr>
                        <a:t>Тілдік құрал</a:t>
                      </a:r>
                      <a:endParaRPr lang="ru-RU"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390288"/>
                  </a:ext>
                </a:extLst>
              </a:tr>
              <a:tr h="1613324">
                <a:tc>
                  <a:txBody>
                    <a:bodyPr/>
                    <a:lstStyle/>
                    <a:p>
                      <a:endParaRPr lang="ru-RU" dirty="0"/>
                    </a:p>
                  </a:txBody>
                  <a:tcPr/>
                </a:tc>
                <a:tc>
                  <a:txBody>
                    <a:bodyPr/>
                    <a:lstStyle/>
                    <a:p>
                      <a:endParaRPr lang="ru-RU" dirty="0"/>
                    </a:p>
                  </a:txBody>
                  <a:tcPr/>
                </a:tc>
                <a:extLst>
                  <a:ext uri="{0D108BD9-81ED-4DB2-BD59-A6C34878D82A}">
                    <a16:rowId xmlns:a16="http://schemas.microsoft.com/office/drawing/2014/main" val="448414281"/>
                  </a:ext>
                </a:extLst>
              </a:tr>
            </a:tbl>
          </a:graphicData>
        </a:graphic>
      </p:graphicFrame>
      <p:graphicFrame>
        <p:nvGraphicFramePr>
          <p:cNvPr id="7" name="Таблица 6">
            <a:extLst>
              <a:ext uri="{FF2B5EF4-FFF2-40B4-BE49-F238E27FC236}">
                <a16:creationId xmlns:a16="http://schemas.microsoft.com/office/drawing/2014/main" id="{E349CF63-A3C3-4E0D-AF74-5E1A211BF19A}"/>
              </a:ext>
            </a:extLst>
          </p:cNvPr>
          <p:cNvGraphicFramePr>
            <a:graphicFrameLocks noGrp="1"/>
          </p:cNvGraphicFramePr>
          <p:nvPr>
            <p:extLst>
              <p:ext uri="{D42A27DB-BD31-4B8C-83A1-F6EECF244321}">
                <p14:modId xmlns:p14="http://schemas.microsoft.com/office/powerpoint/2010/main" val="1809608379"/>
              </p:ext>
            </p:extLst>
          </p:nvPr>
        </p:nvGraphicFramePr>
        <p:xfrm>
          <a:off x="5477858" y="2244436"/>
          <a:ext cx="3796146" cy="3269672"/>
        </p:xfrm>
        <a:graphic>
          <a:graphicData uri="http://schemas.openxmlformats.org/drawingml/2006/table">
            <a:tbl>
              <a:tblPr firstRow="1" bandRow="1">
                <a:tableStyleId>{5C22544A-7EE6-4342-B048-85BDC9FD1C3A}</a:tableStyleId>
              </a:tblPr>
              <a:tblGrid>
                <a:gridCol w="1898073">
                  <a:extLst>
                    <a:ext uri="{9D8B030D-6E8A-4147-A177-3AD203B41FA5}">
                      <a16:colId xmlns:a16="http://schemas.microsoft.com/office/drawing/2014/main" val="1923393904"/>
                    </a:ext>
                  </a:extLst>
                </a:gridCol>
                <a:gridCol w="1898073">
                  <a:extLst>
                    <a:ext uri="{9D8B030D-6E8A-4147-A177-3AD203B41FA5}">
                      <a16:colId xmlns:a16="http://schemas.microsoft.com/office/drawing/2014/main" val="2822159623"/>
                    </a:ext>
                  </a:extLst>
                </a:gridCol>
              </a:tblGrid>
              <a:tr h="1916354">
                <a:tc>
                  <a:txBody>
                    <a:bodyPr/>
                    <a:lstStyle/>
                    <a:p>
                      <a:r>
                        <a:rPr lang="kk-KZ" sz="3200" dirty="0">
                          <a:latin typeface="Times New Roman" panose="02020603050405020304" pitchFamily="18" charset="0"/>
                          <a:cs typeface="Times New Roman" panose="02020603050405020304" pitchFamily="18" charset="0"/>
                        </a:rPr>
                        <a:t>Стиль</a:t>
                      </a:r>
                      <a:endParaRPr lang="ru-RU" sz="3200" dirty="0">
                        <a:latin typeface="Times New Roman" panose="02020603050405020304" pitchFamily="18" charset="0"/>
                        <a:cs typeface="Times New Roman" panose="02020603050405020304" pitchFamily="18" charset="0"/>
                      </a:endParaRPr>
                    </a:p>
                  </a:txBody>
                  <a:tcPr/>
                </a:tc>
                <a:tc>
                  <a:txBody>
                    <a:bodyPr/>
                    <a:lstStyle/>
                    <a:p>
                      <a:r>
                        <a:rPr lang="kk-KZ" sz="3200" dirty="0">
                          <a:latin typeface="Times New Roman" panose="02020603050405020304" pitchFamily="18" charset="0"/>
                          <a:cs typeface="Times New Roman" panose="02020603050405020304" pitchFamily="18" charset="0"/>
                        </a:rPr>
                        <a:t>Тілдік құрал</a:t>
                      </a:r>
                      <a:endParaRPr lang="ru-RU"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285995"/>
                  </a:ext>
                </a:extLst>
              </a:tr>
              <a:tr h="1353318">
                <a:tc>
                  <a:txBody>
                    <a:bodyPr/>
                    <a:lstStyle/>
                    <a:p>
                      <a:endParaRPr lang="ru-RU" dirty="0"/>
                    </a:p>
                  </a:txBody>
                  <a:tcPr/>
                </a:tc>
                <a:tc>
                  <a:txBody>
                    <a:bodyPr/>
                    <a:lstStyle/>
                    <a:p>
                      <a:endParaRPr lang="ru-RU" dirty="0"/>
                    </a:p>
                  </a:txBody>
                  <a:tcPr/>
                </a:tc>
                <a:extLst>
                  <a:ext uri="{0D108BD9-81ED-4DB2-BD59-A6C34878D82A}">
                    <a16:rowId xmlns:a16="http://schemas.microsoft.com/office/drawing/2014/main" val="4099343379"/>
                  </a:ext>
                </a:extLst>
              </a:tr>
            </a:tbl>
          </a:graphicData>
        </a:graphic>
      </p:graphicFrame>
    </p:spTree>
    <p:extLst>
      <p:ext uri="{BB962C8B-B14F-4D97-AF65-F5344CB8AC3E}">
        <p14:creationId xmlns:p14="http://schemas.microsoft.com/office/powerpoint/2010/main" val="166510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5CCCB6-E208-487D-804C-DA9C59BB9CEA}"/>
              </a:ext>
            </a:extLst>
          </p:cNvPr>
          <p:cNvSpPr>
            <a:spLocks noGrp="1"/>
          </p:cNvSpPr>
          <p:nvPr>
            <p:ph type="title"/>
          </p:nvPr>
        </p:nvSpPr>
        <p:spPr/>
        <p:txBody>
          <a:bodyPr/>
          <a:lstStyle/>
          <a:p>
            <a:r>
              <a:rPr lang="kk-KZ" dirty="0"/>
              <a:t> </a:t>
            </a:r>
            <a:r>
              <a:rPr lang="kk-KZ" sz="4400" b="1" dirty="0">
                <a:latin typeface="Times New Roman" panose="02020603050405020304" pitchFamily="18" charset="0"/>
                <a:cs typeface="Times New Roman" panose="02020603050405020304" pitchFamily="18" charset="0"/>
              </a:rPr>
              <a:t>Оқу мақсаттары</a:t>
            </a:r>
            <a:endParaRPr lang="ru-RU" sz="4400"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B2A2242-CAE5-47B6-9717-032F00DFC1E0}"/>
              </a:ext>
            </a:extLst>
          </p:cNvPr>
          <p:cNvSpPr>
            <a:spLocks noGrp="1"/>
          </p:cNvSpPr>
          <p:nvPr>
            <p:ph idx="1"/>
          </p:nvPr>
        </p:nvSpPr>
        <p:spPr>
          <a:xfrm>
            <a:off x="677334" y="1634837"/>
            <a:ext cx="8596668" cy="4406526"/>
          </a:xfrm>
        </p:spPr>
        <p:txBody>
          <a:bodyPr/>
          <a:lstStyle/>
          <a:p>
            <a:pPr marL="0" marR="0" lvl="0" indent="0" algn="l" defTabSz="457200" rtl="0" eaLnBrk="1" fontAlgn="auto" latinLnBrk="0" hangingPunct="1">
              <a:lnSpc>
                <a:spcPct val="100000"/>
              </a:lnSpc>
              <a:spcBef>
                <a:spcPts val="1000"/>
              </a:spcBef>
              <a:spcAft>
                <a:spcPts val="0"/>
              </a:spcAft>
              <a:buClr>
                <a:srgbClr val="90C226"/>
              </a:buClr>
              <a:buSzPct val="80000"/>
              <a:buNone/>
              <a:tabLst/>
              <a:defRPr/>
            </a:pPr>
            <a:r>
              <a:rPr kumimoji="0" lang="kk-KZ" sz="4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Ж8.3.2.1 -жанрлық және стильдік ерекшеліктеріне сай тілдік құралдарды орынды қолданып, аннотация, тезис құрастырып жазу</a:t>
            </a:r>
            <a:endParaRPr kumimoji="0" lang="ru-RU" sz="4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ru-RU" dirty="0"/>
          </a:p>
        </p:txBody>
      </p:sp>
    </p:spTree>
    <p:extLst>
      <p:ext uri="{BB962C8B-B14F-4D97-AF65-F5344CB8AC3E}">
        <p14:creationId xmlns:p14="http://schemas.microsoft.com/office/powerpoint/2010/main" val="2507183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8D878B9-F220-4472-9248-D92EF5E18948}"/>
              </a:ext>
            </a:extLst>
          </p:cNvPr>
          <p:cNvSpPr>
            <a:spLocks noGrp="1"/>
          </p:cNvSpPr>
          <p:nvPr>
            <p:ph idx="1"/>
          </p:nvPr>
        </p:nvSpPr>
        <p:spPr>
          <a:xfrm>
            <a:off x="858983" y="514924"/>
            <a:ext cx="8415020" cy="5526437"/>
          </a:xfrm>
        </p:spPr>
        <p:txBody>
          <a:bodyPr/>
          <a:lstStyle/>
          <a:p>
            <a:pPr marL="0" algn="l" rtl="0" eaLnBrk="1" fontAlgn="t" latinLnBrk="0" hangingPunct="1">
              <a:spcBef>
                <a:spcPts val="0"/>
              </a:spcBef>
              <a:spcAft>
                <a:spcPts val="0"/>
              </a:spcAft>
            </a:pPr>
            <a:endParaRPr lang="ru-RU"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ru-RU" sz="1800" b="0" i="0" u="none" strike="noStrike" dirty="0">
              <a:effectLst/>
              <a:latin typeface="Arial" panose="020B0604020202020204" pitchFamily="34" charset="0"/>
            </a:endParaRPr>
          </a:p>
        </p:txBody>
      </p:sp>
      <p:graphicFrame>
        <p:nvGraphicFramePr>
          <p:cNvPr id="5" name="Таблица 5">
            <a:extLst>
              <a:ext uri="{FF2B5EF4-FFF2-40B4-BE49-F238E27FC236}">
                <a16:creationId xmlns:a16="http://schemas.microsoft.com/office/drawing/2014/main" id="{4F62746D-B7D1-4BE2-951C-EF5F34BB0DAE}"/>
              </a:ext>
            </a:extLst>
          </p:cNvPr>
          <p:cNvGraphicFramePr>
            <a:graphicFrameLocks noGrp="1"/>
          </p:cNvGraphicFramePr>
          <p:nvPr>
            <p:extLst>
              <p:ext uri="{D42A27DB-BD31-4B8C-83A1-F6EECF244321}">
                <p14:modId xmlns:p14="http://schemas.microsoft.com/office/powerpoint/2010/main" val="3391209565"/>
              </p:ext>
            </p:extLst>
          </p:nvPr>
        </p:nvGraphicFramePr>
        <p:xfrm>
          <a:off x="224852" y="193964"/>
          <a:ext cx="4624240" cy="5679391"/>
        </p:xfrm>
        <a:graphic>
          <a:graphicData uri="http://schemas.openxmlformats.org/drawingml/2006/table">
            <a:tbl>
              <a:tblPr firstRow="1" bandRow="1">
                <a:tableStyleId>{5C22544A-7EE6-4342-B048-85BDC9FD1C3A}</a:tableStyleId>
              </a:tblPr>
              <a:tblGrid>
                <a:gridCol w="2308486">
                  <a:extLst>
                    <a:ext uri="{9D8B030D-6E8A-4147-A177-3AD203B41FA5}">
                      <a16:colId xmlns:a16="http://schemas.microsoft.com/office/drawing/2014/main" val="3479130127"/>
                    </a:ext>
                  </a:extLst>
                </a:gridCol>
                <a:gridCol w="2315754">
                  <a:extLst>
                    <a:ext uri="{9D8B030D-6E8A-4147-A177-3AD203B41FA5}">
                      <a16:colId xmlns:a16="http://schemas.microsoft.com/office/drawing/2014/main" val="2342190119"/>
                    </a:ext>
                  </a:extLst>
                </a:gridCol>
              </a:tblGrid>
              <a:tr h="3038892">
                <a:tc>
                  <a:txBody>
                    <a:bodyPr/>
                    <a:lstStyle/>
                    <a:p>
                      <a:pPr algn="ctr"/>
                      <a:r>
                        <a:rPr lang="kk-KZ" sz="2400" dirty="0">
                          <a:solidFill>
                            <a:schemeClr val="tx1"/>
                          </a:solidFill>
                          <a:latin typeface="Times New Roman" panose="02020603050405020304" pitchFamily="18" charset="0"/>
                          <a:cs typeface="Times New Roman" panose="02020603050405020304" pitchFamily="18" charset="0"/>
                        </a:rPr>
                        <a:t>Публицистикалық стиль</a:t>
                      </a:r>
                      <a:endParaRPr lang="ru-RU"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t> </a:t>
                      </a:r>
                      <a:r>
                        <a:rPr lang="kk-KZ" sz="2400" dirty="0">
                          <a:solidFill>
                            <a:schemeClr val="tx1"/>
                          </a:solidFill>
                          <a:latin typeface="Times New Roman" panose="02020603050405020304" pitchFamily="18" charset="0"/>
                          <a:cs typeface="Times New Roman" panose="02020603050405020304" pitchFamily="18" charset="0"/>
                        </a:rPr>
                        <a:t>1.Мақал-мәтел</a:t>
                      </a:r>
                    </a:p>
                    <a:p>
                      <a:r>
                        <a:rPr lang="kk-KZ" sz="2400" dirty="0">
                          <a:solidFill>
                            <a:schemeClr val="tx1"/>
                          </a:solidFill>
                          <a:latin typeface="Times New Roman" panose="02020603050405020304" pitchFamily="18" charset="0"/>
                          <a:cs typeface="Times New Roman" panose="02020603050405020304" pitchFamily="18" charset="0"/>
                        </a:rPr>
                        <a:t>2.Тыңдаушының көңілін аударатын сұраулы сөйлем</a:t>
                      </a:r>
                      <a:endParaRPr lang="ru-RU"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11322122"/>
                  </a:ext>
                </a:extLst>
              </a:tr>
              <a:tr h="2640499">
                <a:tc>
                  <a:txBody>
                    <a:bodyPr/>
                    <a:lstStyle/>
                    <a:p>
                      <a:r>
                        <a:rPr lang="kk-KZ" sz="2800" b="1" dirty="0">
                          <a:latin typeface="Times New Roman" panose="02020603050405020304" pitchFamily="18" charset="0"/>
                          <a:cs typeface="Times New Roman" panose="02020603050405020304" pitchFamily="18" charset="0"/>
                        </a:rPr>
                        <a:t>«Заманына қарай адамы»</a:t>
                      </a:r>
                      <a:endParaRPr lang="ru-RU" sz="2800" b="1" dirty="0">
                        <a:latin typeface="Times New Roman" panose="02020603050405020304" pitchFamily="18" charset="0"/>
                        <a:cs typeface="Times New Roman" panose="02020603050405020304" pitchFamily="18" charset="0"/>
                      </a:endParaRPr>
                    </a:p>
                  </a:txBody>
                  <a:tcPr/>
                </a:tc>
                <a:tc>
                  <a:txBody>
                    <a:bodyPr/>
                    <a:lstStyle/>
                    <a:p>
                      <a:r>
                        <a:rPr lang="kk-KZ" sz="2000" dirty="0">
                          <a:latin typeface="Times New Roman" panose="02020603050405020304" pitchFamily="18" charset="0"/>
                          <a:cs typeface="Times New Roman" panose="02020603050405020304" pitchFamily="18" charset="0"/>
                        </a:rPr>
                        <a:t>2</a:t>
                      </a:r>
                      <a:r>
                        <a:rPr lang="kk-KZ" sz="2000" b="1" dirty="0">
                          <a:latin typeface="Times New Roman" panose="02020603050405020304" pitchFamily="18" charset="0"/>
                          <a:cs typeface="Times New Roman" panose="02020603050405020304" pitchFamily="18" charset="0"/>
                        </a:rPr>
                        <a:t>. Адамзаттың ең асылы «адам» деп қарайтын болсақ, онда адамның азғындауына не себеп? Әлде заман кінәлі ме?</a:t>
                      </a:r>
                      <a:endParaRPr lang="ru-RU"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1068457"/>
                  </a:ext>
                </a:extLst>
              </a:tr>
            </a:tbl>
          </a:graphicData>
        </a:graphic>
      </p:graphicFrame>
      <p:graphicFrame>
        <p:nvGraphicFramePr>
          <p:cNvPr id="6" name="Таблица 5">
            <a:extLst>
              <a:ext uri="{FF2B5EF4-FFF2-40B4-BE49-F238E27FC236}">
                <a16:creationId xmlns:a16="http://schemas.microsoft.com/office/drawing/2014/main" id="{6D759F6D-9957-49BA-A628-A146E32F5305}"/>
              </a:ext>
            </a:extLst>
          </p:cNvPr>
          <p:cNvGraphicFramePr>
            <a:graphicFrameLocks noGrp="1"/>
          </p:cNvGraphicFramePr>
          <p:nvPr>
            <p:extLst>
              <p:ext uri="{D42A27DB-BD31-4B8C-83A1-F6EECF244321}">
                <p14:modId xmlns:p14="http://schemas.microsoft.com/office/powerpoint/2010/main" val="3821564014"/>
              </p:ext>
            </p:extLst>
          </p:nvPr>
        </p:nvGraphicFramePr>
        <p:xfrm>
          <a:off x="5375566" y="56847"/>
          <a:ext cx="6151419" cy="6744306"/>
        </p:xfrm>
        <a:graphic>
          <a:graphicData uri="http://schemas.openxmlformats.org/drawingml/2006/table">
            <a:tbl>
              <a:tblPr firstRow="1" bandRow="1">
                <a:tableStyleId>{5C22544A-7EE6-4342-B048-85BDC9FD1C3A}</a:tableStyleId>
              </a:tblPr>
              <a:tblGrid>
                <a:gridCol w="2801729">
                  <a:extLst>
                    <a:ext uri="{9D8B030D-6E8A-4147-A177-3AD203B41FA5}">
                      <a16:colId xmlns:a16="http://schemas.microsoft.com/office/drawing/2014/main" val="206389645"/>
                    </a:ext>
                  </a:extLst>
                </a:gridCol>
                <a:gridCol w="3349690">
                  <a:extLst>
                    <a:ext uri="{9D8B030D-6E8A-4147-A177-3AD203B41FA5}">
                      <a16:colId xmlns:a16="http://schemas.microsoft.com/office/drawing/2014/main" val="1231725740"/>
                    </a:ext>
                  </a:extLst>
                </a:gridCol>
              </a:tblGrid>
              <a:tr h="2770909">
                <a:tc>
                  <a:txBody>
                    <a:bodyPr/>
                    <a:lstStyle/>
                    <a:p>
                      <a:r>
                        <a:rPr lang="kk-KZ" sz="2800" dirty="0">
                          <a:solidFill>
                            <a:schemeClr val="tx1"/>
                          </a:solidFill>
                          <a:latin typeface="Times New Roman" panose="02020603050405020304" pitchFamily="18" charset="0"/>
                          <a:cs typeface="Times New Roman" panose="02020603050405020304" pitchFamily="18" charset="0"/>
                        </a:rPr>
                        <a:t>Ғылыми стиль</a:t>
                      </a:r>
                      <a:endParaRPr lang="ru-RU"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sz="2400" dirty="0">
                          <a:solidFill>
                            <a:schemeClr val="tx1"/>
                          </a:solidFill>
                          <a:latin typeface="Times New Roman" panose="02020603050405020304" pitchFamily="18" charset="0"/>
                          <a:cs typeface="Times New Roman" panose="02020603050405020304" pitchFamily="18" charset="0"/>
                        </a:rPr>
                        <a:t> 1.Термин сөздер</a:t>
                      </a:r>
                    </a:p>
                    <a:p>
                      <a:r>
                        <a:rPr lang="kk-KZ" sz="2400" dirty="0">
                          <a:solidFill>
                            <a:schemeClr val="tx1"/>
                          </a:solidFill>
                          <a:latin typeface="Times New Roman" panose="02020603050405020304" pitchFamily="18" charset="0"/>
                          <a:cs typeface="Times New Roman" panose="02020603050405020304" pitchFamily="18" charset="0"/>
                        </a:rPr>
                        <a:t>2. Өткен шақ формалы баяндауыштар</a:t>
                      </a:r>
                      <a:endParaRPr lang="ru-RU"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0474715"/>
                  </a:ext>
                </a:extLst>
              </a:tr>
              <a:tr h="3973397">
                <a:tc>
                  <a:txBody>
                    <a:bodyPr/>
                    <a:lstStyle/>
                    <a:p>
                      <a:r>
                        <a:rPr lang="kk-KZ" sz="2000" b="1" dirty="0">
                          <a:latin typeface="Times New Roman" panose="02020603050405020304" pitchFamily="18" charset="0"/>
                          <a:cs typeface="Times New Roman" panose="02020603050405020304" pitchFamily="18" charset="0"/>
                        </a:rPr>
                        <a:t>1.Құндылықтар категориясы,құнды</a:t>
                      </a:r>
                    </a:p>
                    <a:p>
                      <a:r>
                        <a:rPr lang="kk-KZ" sz="2000" b="1" dirty="0">
                          <a:latin typeface="Times New Roman" panose="02020603050405020304" pitchFamily="18" charset="0"/>
                          <a:cs typeface="Times New Roman" panose="02020603050405020304" pitchFamily="18" charset="0"/>
                        </a:rPr>
                        <a:t>лық бағдар, бағалаушы қатынас, материалдық, рухани қажеттіліктер, т.б.</a:t>
                      </a:r>
                      <a:endParaRPr lang="ru-RU" sz="2000" b="1" dirty="0">
                        <a:latin typeface="Times New Roman" panose="02020603050405020304" pitchFamily="18" charset="0"/>
                        <a:cs typeface="Times New Roman" panose="02020603050405020304" pitchFamily="18" charset="0"/>
                      </a:endParaRPr>
                    </a:p>
                  </a:txBody>
                  <a:tcPr/>
                </a:tc>
                <a:tc>
                  <a:txBody>
                    <a:bodyPr/>
                    <a:lstStyle/>
                    <a:p>
                      <a:r>
                        <a:rPr lang="kk-KZ" sz="1800" b="1" dirty="0">
                          <a:solidFill>
                            <a:schemeClr val="tx1"/>
                          </a:solidFill>
                          <a:latin typeface="Times New Roman" panose="02020603050405020304" pitchFamily="18" charset="0"/>
                          <a:cs typeface="Times New Roman" panose="02020603050405020304" pitchFamily="18" charset="0"/>
                        </a:rPr>
                        <a:t>2.Құндылық-бұл философиялық және әлеуметтік ұғым,біріншіден, қандай да бір объектінің сапалы сипаттар мен салыстырғандағы оң және теріс маңыздылығын, екіншіден, қоғамдық сана құбылысының нормативті, ұйғарымдық-бағалаушылық жағынан  білдіретін философиялық және әлеуметтік түсінік екені анықталған.</a:t>
                      </a:r>
                      <a:endParaRPr lang="ru-RU" sz="18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5364936"/>
                  </a:ext>
                </a:extLst>
              </a:tr>
            </a:tbl>
          </a:graphicData>
        </a:graphic>
      </p:graphicFrame>
    </p:spTree>
    <p:extLst>
      <p:ext uri="{BB962C8B-B14F-4D97-AF65-F5344CB8AC3E}">
        <p14:creationId xmlns:p14="http://schemas.microsoft.com/office/powerpoint/2010/main" val="222199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E2DF09-26DB-4F0F-8BC1-AD12191CFCFC}"/>
              </a:ext>
            </a:extLst>
          </p:cNvPr>
          <p:cNvSpPr>
            <a:spLocks noGrp="1"/>
          </p:cNvSpPr>
          <p:nvPr>
            <p:ph idx="1"/>
          </p:nvPr>
        </p:nvSpPr>
        <p:spPr>
          <a:xfrm>
            <a:off x="720437" y="514924"/>
            <a:ext cx="8553566" cy="5526437"/>
          </a:xfrm>
        </p:spPr>
        <p:txBody>
          <a:bodyPr/>
          <a:lstStyle/>
          <a:p>
            <a:pPr marL="0" indent="0">
              <a:lnSpc>
                <a:spcPct val="107000"/>
              </a:lnSpc>
              <a:spcAft>
                <a:spcPts val="800"/>
              </a:spcAft>
              <a:buNone/>
            </a:pPr>
            <a:endParaRPr lang="ru-RU" sz="3600" b="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3600" b="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Аннотация, </a:t>
            </a:r>
            <a:r>
              <a:rPr lang="ru-RU" sz="3600" b="1"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аңдатпа</a:t>
            </a:r>
            <a:r>
              <a:rPr lang="ru-RU" sz="3600" b="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600" b="1" i="1"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лат.annotatіo</a:t>
            </a:r>
            <a:r>
              <a:rPr lang="ru-RU" sz="3600" b="1" i="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 </a:t>
            </a:r>
            <a:r>
              <a:rPr lang="ru-RU" sz="3600" b="1" i="1"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ескерту</a:t>
            </a:r>
            <a:r>
              <a:rPr lang="ru-RU" sz="3600" b="1" i="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3600" b="1" i="1"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аңдату</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дегеніміз</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мақаланың</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баяндаманың</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негізгі</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мәселелерінің</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тізімін</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қамтитын</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жұмыстың</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қысқаша</a:t>
            </a:r>
            <a:r>
              <a:rPr lang="ru-RU" sz="3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3600" b="1" spc="-15"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сипаттамасы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u-RU" sz="2800" dirty="0">
                <a:solidFill>
                  <a:srgbClr val="202122"/>
                </a:solidFill>
                <a:effectLst/>
                <a:latin typeface="Times New Roman" panose="02020603050405020304" pitchFamily="18" charset="0"/>
                <a:ea typeface="Calibri" panose="020F0502020204030204" pitchFamily="34" charset="0"/>
              </a:rPr>
              <a:t> </a:t>
            </a:r>
            <a:r>
              <a:rPr lang="ru-RU" sz="2400" b="1" dirty="0">
                <a:solidFill>
                  <a:srgbClr val="202122"/>
                </a:solidFill>
                <a:effectLst/>
                <a:latin typeface="Times New Roman" panose="02020603050405020304" pitchFamily="18" charset="0"/>
                <a:ea typeface="Calibri" panose="020F0502020204030204" pitchFamily="34" charset="0"/>
              </a:rPr>
              <a:t>«</a:t>
            </a:r>
            <a:r>
              <a:rPr lang="ru-RU" sz="3600" b="1" dirty="0">
                <a:solidFill>
                  <a:srgbClr val="202122"/>
                </a:solidFill>
                <a:effectLst/>
                <a:latin typeface="Times New Roman" panose="02020603050405020304" pitchFamily="18" charset="0"/>
                <a:ea typeface="Calibri" panose="020F0502020204030204" pitchFamily="34" charset="0"/>
              </a:rPr>
              <a:t>Аннотация - </a:t>
            </a:r>
            <a:r>
              <a:rPr lang="ru-RU" sz="3600" b="1" dirty="0" err="1">
                <a:solidFill>
                  <a:srgbClr val="202122"/>
                </a:solidFill>
                <a:effectLst/>
                <a:latin typeface="Times New Roman" panose="02020603050405020304" pitchFamily="18" charset="0"/>
                <a:ea typeface="Calibri" panose="020F0502020204030204" pitchFamily="34" charset="0"/>
              </a:rPr>
              <a:t>шығарманың</a:t>
            </a:r>
            <a:r>
              <a:rPr lang="ru-RU" sz="3600" b="1" dirty="0">
                <a:solidFill>
                  <a:srgbClr val="202122"/>
                </a:solidFill>
                <a:effectLst/>
                <a:latin typeface="Times New Roman" panose="02020603050405020304" pitchFamily="18" charset="0"/>
                <a:ea typeface="Calibri" panose="020F0502020204030204" pitchFamily="34" charset="0"/>
              </a:rPr>
              <a:t> </a:t>
            </a:r>
            <a:r>
              <a:rPr lang="ru-RU" sz="3600" b="1" dirty="0" err="1">
                <a:solidFill>
                  <a:srgbClr val="202122"/>
                </a:solidFill>
                <a:effectLst/>
                <a:latin typeface="Times New Roman" panose="02020603050405020304" pitchFamily="18" charset="0"/>
                <a:ea typeface="Calibri" panose="020F0502020204030204" pitchFamily="34" charset="0"/>
              </a:rPr>
              <a:t>қысқаша</a:t>
            </a:r>
            <a:r>
              <a:rPr lang="ru-RU" sz="3600" b="1" dirty="0">
                <a:solidFill>
                  <a:srgbClr val="202122"/>
                </a:solidFill>
                <a:effectLst/>
                <a:latin typeface="Times New Roman" panose="02020603050405020304" pitchFamily="18" charset="0"/>
                <a:ea typeface="Calibri" panose="020F0502020204030204" pitchFamily="34" charset="0"/>
              </a:rPr>
              <a:t> </a:t>
            </a:r>
            <a:r>
              <a:rPr lang="ru-RU" sz="3600" b="1" dirty="0" err="1">
                <a:solidFill>
                  <a:srgbClr val="202122"/>
                </a:solidFill>
                <a:effectLst/>
                <a:latin typeface="Times New Roman" panose="02020603050405020304" pitchFamily="18" charset="0"/>
                <a:ea typeface="Calibri" panose="020F0502020204030204" pitchFamily="34" charset="0"/>
              </a:rPr>
              <a:t>мазмұны</a:t>
            </a:r>
            <a:r>
              <a:rPr lang="ru-RU" sz="3600" dirty="0">
                <a:solidFill>
                  <a:srgbClr val="202122"/>
                </a:solidFill>
                <a:effectLst/>
                <a:latin typeface="Times New Roman" panose="02020603050405020304" pitchFamily="18" charset="0"/>
                <a:ea typeface="Calibri" panose="020F0502020204030204" pitchFamily="34" charset="0"/>
              </a:rPr>
              <a:t>» </a:t>
            </a:r>
            <a:endParaRPr lang="ru-RU" sz="3600" dirty="0"/>
          </a:p>
        </p:txBody>
      </p:sp>
    </p:spTree>
    <p:extLst>
      <p:ext uri="{BB962C8B-B14F-4D97-AF65-F5344CB8AC3E}">
        <p14:creationId xmlns:p14="http://schemas.microsoft.com/office/powerpoint/2010/main" val="1947707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BDFA757-C43B-451F-8E1E-F727F075C8AD}"/>
              </a:ext>
            </a:extLst>
          </p:cNvPr>
          <p:cNvSpPr>
            <a:spLocks noGrp="1"/>
          </p:cNvSpPr>
          <p:nvPr>
            <p:ph idx="1"/>
          </p:nvPr>
        </p:nvSpPr>
        <p:spPr>
          <a:xfrm>
            <a:off x="581891" y="514924"/>
            <a:ext cx="9365673" cy="5913585"/>
          </a:xfrm>
        </p:spPr>
        <p:txBody>
          <a:bodyPr>
            <a:normAutofit/>
          </a:bodyPr>
          <a:lstStyle/>
          <a:p>
            <a:pPr marL="0" indent="0">
              <a:buNone/>
            </a:pPr>
            <a:endParaRPr lang="kk-KZ" sz="4400" b="1" dirty="0">
              <a:solidFill>
                <a:srgbClr val="202122"/>
              </a:solidFill>
              <a:effectLst/>
              <a:latin typeface="Times New Roman" panose="02020603050405020304" pitchFamily="18" charset="0"/>
              <a:ea typeface="Calibri" panose="020F0502020204030204" pitchFamily="34" charset="0"/>
            </a:endParaRPr>
          </a:p>
          <a:p>
            <a:pPr marL="0" indent="0">
              <a:buNone/>
            </a:pPr>
            <a:r>
              <a:rPr lang="kk-KZ" sz="4400" b="1" dirty="0">
                <a:solidFill>
                  <a:srgbClr val="202122"/>
                </a:solidFill>
                <a:effectLst/>
                <a:latin typeface="Times New Roman" panose="02020603050405020304" pitchFamily="18" charset="0"/>
                <a:ea typeface="Calibri" panose="020F0502020204030204" pitchFamily="34" charset="0"/>
              </a:rPr>
              <a:t>Т</a:t>
            </a:r>
            <a:r>
              <a:rPr lang="ru-RU" sz="4400" b="1" dirty="0" err="1">
                <a:solidFill>
                  <a:srgbClr val="202122"/>
                </a:solidFill>
                <a:effectLst/>
                <a:latin typeface="Times New Roman" panose="02020603050405020304" pitchFamily="18" charset="0"/>
                <a:ea typeface="Calibri" panose="020F0502020204030204" pitchFamily="34" charset="0"/>
              </a:rPr>
              <a:t>езис</a:t>
            </a:r>
            <a:r>
              <a:rPr lang="ru-RU" sz="4400" b="1" dirty="0">
                <a:solidFill>
                  <a:srgbClr val="202122"/>
                </a:solidFill>
                <a:effectLst/>
                <a:latin typeface="Times New Roman" panose="02020603050405020304" pitchFamily="18" charset="0"/>
                <a:ea typeface="Calibri" panose="020F0502020204030204" pitchFamily="34" charset="0"/>
              </a:rPr>
              <a:t> – </a:t>
            </a:r>
            <a:r>
              <a:rPr lang="ru-RU" sz="4400" b="1" dirty="0" err="1">
                <a:solidFill>
                  <a:srgbClr val="202122"/>
                </a:solidFill>
                <a:effectLst/>
                <a:latin typeface="Times New Roman" panose="02020603050405020304" pitchFamily="18" charset="0"/>
                <a:ea typeface="Calibri" panose="020F0502020204030204" pitchFamily="34" charset="0"/>
              </a:rPr>
              <a:t>бұл</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дәлелдейтін</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немесе</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жоққа</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шығаратын</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i="1" dirty="0" err="1">
                <a:solidFill>
                  <a:srgbClr val="202122"/>
                </a:solidFill>
                <a:effectLst/>
                <a:latin typeface="Times New Roman" panose="02020603050405020304" pitchFamily="18" charset="0"/>
                <a:ea typeface="Calibri" panose="020F0502020204030204" pitchFamily="34" charset="0"/>
              </a:rPr>
              <a:t>тұжырымдама-пайымдаулар</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Тезистің</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басты</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ерекшелігі</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ұсынылатын</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дәйектерге</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дәлелдер</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келтірілуі</a:t>
            </a:r>
            <a:r>
              <a:rPr lang="ru-RU" sz="4400" b="1" dirty="0">
                <a:solidFill>
                  <a:srgbClr val="202122"/>
                </a:solidFill>
                <a:effectLst/>
                <a:latin typeface="Times New Roman" panose="02020603050405020304" pitchFamily="18" charset="0"/>
                <a:ea typeface="Calibri" panose="020F0502020204030204" pitchFamily="34" charset="0"/>
              </a:rPr>
              <a:t> </a:t>
            </a:r>
            <a:r>
              <a:rPr lang="ru-RU" sz="4400" b="1" dirty="0" err="1">
                <a:solidFill>
                  <a:srgbClr val="202122"/>
                </a:solidFill>
                <a:effectLst/>
                <a:latin typeface="Times New Roman" panose="02020603050405020304" pitchFamily="18" charset="0"/>
                <a:ea typeface="Calibri" panose="020F0502020204030204" pitchFamily="34" charset="0"/>
              </a:rPr>
              <a:t>тиіс</a:t>
            </a:r>
            <a:endParaRPr lang="ru-RU" sz="4400" b="1" dirty="0"/>
          </a:p>
        </p:txBody>
      </p:sp>
    </p:spTree>
    <p:extLst>
      <p:ext uri="{BB962C8B-B14F-4D97-AF65-F5344CB8AC3E}">
        <p14:creationId xmlns:p14="http://schemas.microsoft.com/office/powerpoint/2010/main" val="1732623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A92631-018C-4B2B-9865-FE8A0ACA686F}"/>
              </a:ext>
            </a:extLst>
          </p:cNvPr>
          <p:cNvSpPr>
            <a:spLocks noGrp="1"/>
          </p:cNvSpPr>
          <p:nvPr>
            <p:ph idx="1"/>
          </p:nvPr>
        </p:nvSpPr>
        <p:spPr>
          <a:xfrm>
            <a:off x="997527" y="514924"/>
            <a:ext cx="8276475" cy="5526437"/>
          </a:xfrm>
        </p:spPr>
        <p:txBody>
          <a:bodyPr>
            <a:normAutofit/>
          </a:bodyPr>
          <a:lstStyle/>
          <a:p>
            <a:pPr marL="0" indent="0">
              <a:buNone/>
            </a:pPr>
            <a:endParaRPr lang="kk-KZ" sz="4000" b="1" dirty="0">
              <a:solidFill>
                <a:schemeClr val="tx1"/>
              </a:solidFill>
              <a:latin typeface="Times New Roman" panose="02020603050405020304" pitchFamily="18" charset="0"/>
              <a:cs typeface="Times New Roman" panose="02020603050405020304" pitchFamily="18" charset="0"/>
            </a:endParaRPr>
          </a:p>
          <a:p>
            <a:pPr marL="0" indent="0">
              <a:buNone/>
            </a:pPr>
            <a:r>
              <a:rPr lang="kk-KZ" sz="4000" b="1" dirty="0">
                <a:solidFill>
                  <a:schemeClr val="tx1"/>
                </a:solidFill>
                <a:latin typeface="Times New Roman" panose="02020603050405020304" pitchFamily="18" charset="0"/>
                <a:cs typeface="Times New Roman" panose="02020603050405020304" pitchFamily="18" charset="0"/>
              </a:rPr>
              <a:t>3-тапсырма </a:t>
            </a:r>
          </a:p>
          <a:p>
            <a:pPr marL="0" indent="0">
              <a:buNone/>
            </a:pPr>
            <a:r>
              <a:rPr lang="kk-KZ" sz="4000" b="1" dirty="0">
                <a:solidFill>
                  <a:schemeClr val="tx1"/>
                </a:solidFill>
                <a:latin typeface="Times New Roman" panose="02020603050405020304" pitchFamily="18" charset="0"/>
                <a:cs typeface="Times New Roman" panose="02020603050405020304" pitchFamily="18" charset="0"/>
              </a:rPr>
              <a:t> Берілген екі мәтін бойынша аннотация, тезис құрастырып жазыңыз</a:t>
            </a:r>
            <a:endParaRPr lang="ru-RU"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79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Объект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4788"/>
            <a:ext cx="4862445" cy="4088423"/>
          </a:xfrm>
          <a:prstGeom prst="ellipse">
            <a:avLst/>
          </a:prstGeom>
          <a:ln>
            <a:noFill/>
          </a:ln>
          <a:effectLst>
            <a:softEdge rad="112500"/>
          </a:effectLst>
        </p:spPr>
      </p:pic>
      <p:sp>
        <p:nvSpPr>
          <p:cNvPr id="7" name="Прямоугольник 6"/>
          <p:cNvSpPr/>
          <p:nvPr/>
        </p:nvSpPr>
        <p:spPr>
          <a:xfrm>
            <a:off x="2694991" y="415292"/>
            <a:ext cx="6884377" cy="1938992"/>
          </a:xfrm>
          <a:prstGeom prst="rect">
            <a:avLst/>
          </a:prstGeom>
        </p:spPr>
        <p:txBody>
          <a:bodyPr wrap="square">
            <a:spAutoFit/>
          </a:bodyPr>
          <a:lstStyle/>
          <a:p>
            <a:r>
              <a:rPr lang="ru-RU" sz="2400" b="1" dirty="0">
                <a:solidFill>
                  <a:srgbClr val="7030A0"/>
                </a:solidFill>
                <a:latin typeface="Times New Roman" panose="02020603050405020304" pitchFamily="18" charset="0"/>
                <a:cs typeface="Times New Roman" panose="02020603050405020304" pitchFamily="18" charset="0"/>
              </a:rPr>
              <a:t>-</a:t>
            </a:r>
            <a:r>
              <a:rPr lang="ru-RU" sz="2400" b="1" dirty="0" err="1">
                <a:solidFill>
                  <a:schemeClr val="accent1"/>
                </a:solidFill>
                <a:latin typeface="Times New Roman" panose="02020603050405020304" pitchFamily="18" charset="0"/>
                <a:cs typeface="Times New Roman" panose="02020603050405020304" pitchFamily="18" charset="0"/>
              </a:rPr>
              <a:t>Өмірде</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қандай</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жақсылық</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болса,соны</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көре</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біл</a:t>
            </a:r>
            <a:r>
              <a:rPr lang="ru-RU" sz="2400" b="1" dirty="0">
                <a:solidFill>
                  <a:schemeClr val="accent1"/>
                </a:solidFill>
                <a:latin typeface="Times New Roman" panose="02020603050405020304" pitchFamily="18" charset="0"/>
                <a:cs typeface="Times New Roman" panose="02020603050405020304" pitchFamily="18" charset="0"/>
              </a:rPr>
              <a:t>!</a:t>
            </a:r>
          </a:p>
          <a:p>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Барлық</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құбылысты</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жүрекпен</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қабылда</a:t>
            </a:r>
            <a:r>
              <a:rPr lang="ru-RU" sz="2400" b="1" dirty="0">
                <a:solidFill>
                  <a:schemeClr val="accent1"/>
                </a:solidFill>
                <a:latin typeface="Times New Roman" panose="02020603050405020304" pitchFamily="18" charset="0"/>
                <a:cs typeface="Times New Roman" panose="02020603050405020304" pitchFamily="18" charset="0"/>
              </a:rPr>
              <a:t>!</a:t>
            </a:r>
          </a:p>
          <a:p>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Өмірде</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кездесетін</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ұқсастыққа</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назар</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аударма</a:t>
            </a:r>
            <a:r>
              <a:rPr lang="ru-RU" sz="2400" b="1" dirty="0">
                <a:solidFill>
                  <a:schemeClr val="accent1"/>
                </a:solidFill>
                <a:latin typeface="Times New Roman" panose="02020603050405020304" pitchFamily="18" charset="0"/>
                <a:cs typeface="Times New Roman" panose="02020603050405020304" pitchFamily="18" charset="0"/>
              </a:rPr>
              <a:t>!</a:t>
            </a:r>
          </a:p>
          <a:p>
            <a:r>
              <a:rPr lang="ru-RU" sz="2400" b="1" dirty="0">
                <a:solidFill>
                  <a:schemeClr val="accent1"/>
                </a:solidFill>
                <a:latin typeface="Times New Roman" panose="02020603050405020304" pitchFamily="18" charset="0"/>
                <a:cs typeface="Times New Roman" panose="02020603050405020304" pitchFamily="18" charset="0"/>
              </a:rPr>
              <a:t>  Өмірдің ең </a:t>
            </a:r>
            <a:r>
              <a:rPr lang="ru-RU" sz="2400" b="1" dirty="0" err="1">
                <a:solidFill>
                  <a:schemeClr val="accent1"/>
                </a:solidFill>
                <a:latin typeface="Times New Roman" panose="02020603050405020304" pitchFamily="18" charset="0"/>
                <a:cs typeface="Times New Roman" panose="02020603050405020304" pitchFamily="18" charset="0"/>
              </a:rPr>
              <a:t>құнды</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жақтарын</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алуға</a:t>
            </a:r>
            <a:r>
              <a:rPr lang="ru-RU" sz="2400" b="1" dirty="0">
                <a:solidFill>
                  <a:schemeClr val="accent1"/>
                </a:solidFill>
                <a:latin typeface="Times New Roman" panose="02020603050405020304" pitchFamily="18" charset="0"/>
                <a:cs typeface="Times New Roman" panose="02020603050405020304" pitchFamily="18" charset="0"/>
              </a:rPr>
              <a:t> </a:t>
            </a:r>
            <a:r>
              <a:rPr lang="ru-RU" sz="2400" b="1" dirty="0" err="1">
                <a:solidFill>
                  <a:schemeClr val="accent1"/>
                </a:solidFill>
                <a:latin typeface="Times New Roman" panose="02020603050405020304" pitchFamily="18" charset="0"/>
                <a:cs typeface="Times New Roman" panose="02020603050405020304" pitchFamily="18" charset="0"/>
              </a:rPr>
              <a:t>тырыс</a:t>
            </a:r>
            <a:r>
              <a:rPr lang="ru-RU" sz="2400" b="1" dirty="0">
                <a:solidFill>
                  <a:schemeClr val="accent1"/>
                </a:solidFill>
                <a:latin typeface="Times New Roman" panose="02020603050405020304" pitchFamily="18" charset="0"/>
                <a:cs typeface="Times New Roman" panose="02020603050405020304" pitchFamily="18" charset="0"/>
              </a:rPr>
              <a:t>!</a:t>
            </a:r>
          </a:p>
          <a:p>
            <a:r>
              <a:rPr lang="ru-RU" sz="2400" b="1" dirty="0">
                <a:solidFill>
                  <a:srgbClr val="7030A0"/>
                </a:solidFill>
                <a:latin typeface="Times New Roman" panose="02020603050405020304" pitchFamily="18" charset="0"/>
                <a:cs typeface="Times New Roman" panose="02020603050405020304" pitchFamily="18" charset="0"/>
              </a:rPr>
              <a:t>  </a:t>
            </a:r>
            <a:endParaRPr lang="ru-RU" sz="2400" b="1" dirty="0">
              <a:solidFill>
                <a:srgbClr val="7030A0"/>
              </a:solidFill>
            </a:endParaRPr>
          </a:p>
        </p:txBody>
      </p:sp>
      <p:pic>
        <p:nvPicPr>
          <p:cNvPr id="15" name="Рисунок 14"/>
          <p:cNvPicPr>
            <a:picLocks noChangeAspect="1"/>
          </p:cNvPicPr>
          <p:nvPr/>
        </p:nvPicPr>
        <p:blipFill>
          <a:blip r:embed="rId3"/>
          <a:stretch>
            <a:fillRect/>
          </a:stretch>
        </p:blipFill>
        <p:spPr>
          <a:xfrm>
            <a:off x="4862445" y="2461846"/>
            <a:ext cx="6421353" cy="3613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345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6D6B16-F22B-40CB-B31E-CEEA338C866C}"/>
              </a:ext>
            </a:extLst>
          </p:cNvPr>
          <p:cNvSpPr>
            <a:spLocks noGrp="1"/>
          </p:cNvSpPr>
          <p:nvPr>
            <p:ph idx="1"/>
          </p:nvPr>
        </p:nvSpPr>
        <p:spPr>
          <a:xfrm>
            <a:off x="1191491" y="514924"/>
            <a:ext cx="8082511" cy="5526437"/>
          </a:xfrm>
        </p:spPr>
        <p:txBody>
          <a:bodyPr>
            <a:normAutofit/>
          </a:bodyPr>
          <a:lstStyle/>
          <a:p>
            <a:pPr marL="0" indent="0" algn="ctr">
              <a:buNone/>
            </a:pPr>
            <a:r>
              <a:rPr lang="kk-KZ" sz="5400" b="1" dirty="0">
                <a:latin typeface="Times New Roman" panose="02020603050405020304" pitchFamily="18" charset="0"/>
                <a:cs typeface="Times New Roman" panose="02020603050405020304" pitchFamily="18" charset="0"/>
              </a:rPr>
              <a:t> Қорытынды</a:t>
            </a:r>
          </a:p>
          <a:p>
            <a:pPr marL="0" indent="0">
              <a:buNone/>
            </a:pPr>
            <a:r>
              <a:rPr lang="kk-KZ" sz="5200" b="1" dirty="0">
                <a:latin typeface="Times New Roman" panose="02020603050405020304" pitchFamily="18" charset="0"/>
                <a:cs typeface="Times New Roman" panose="02020603050405020304" pitchFamily="18" charset="0"/>
              </a:rPr>
              <a:t> Әр  адамның бағасы  оның ой- ниетінің құндылығымен анықталады</a:t>
            </a:r>
          </a:p>
          <a:p>
            <a:pPr marL="0" indent="0">
              <a:buNone/>
            </a:pPr>
            <a:r>
              <a:rPr lang="kk-KZ" sz="5200" b="1" dirty="0">
                <a:latin typeface="Times New Roman" panose="02020603050405020304" pitchFamily="18" charset="0"/>
                <a:cs typeface="Times New Roman" panose="02020603050405020304" pitchFamily="18" charset="0"/>
              </a:rPr>
              <a:t>                   Марк Аврелий</a:t>
            </a:r>
            <a:endParaRPr lang="ru-RU" sz="5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799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555CA3-E8C9-4D9D-B43E-FC797428A9E7}"/>
              </a:ext>
            </a:extLst>
          </p:cNvPr>
          <p:cNvSpPr>
            <a:spLocks noGrp="1"/>
          </p:cNvSpPr>
          <p:nvPr>
            <p:ph type="title"/>
          </p:nvPr>
        </p:nvSpPr>
        <p:spPr/>
        <p:txBody>
          <a:bodyPr>
            <a:normAutofit/>
          </a:bodyPr>
          <a:lstStyle/>
          <a:p>
            <a:r>
              <a:rPr lang="kk-KZ" sz="4400" dirty="0">
                <a:latin typeface="Times New Roman" panose="02020603050405020304" pitchFamily="18" charset="0"/>
                <a:cs typeface="Times New Roman" panose="02020603050405020304" pitchFamily="18" charset="0"/>
              </a:rPr>
              <a:t>Сабақ мақсаты:</a:t>
            </a:r>
            <a:endParaRPr lang="ru-RU"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0727070-B912-476B-9056-F652EEE05D56}"/>
              </a:ext>
            </a:extLst>
          </p:cNvPr>
          <p:cNvSpPr txBox="1"/>
          <p:nvPr/>
        </p:nvSpPr>
        <p:spPr>
          <a:xfrm>
            <a:off x="677333" y="1579418"/>
            <a:ext cx="9103975" cy="4657685"/>
          </a:xfrm>
          <a:prstGeom prst="rect">
            <a:avLst/>
          </a:prstGeom>
          <a:noFill/>
        </p:spPr>
        <p:txBody>
          <a:bodyPr wrap="square">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Барлық</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оқушылар</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орындай</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алады</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өмірлік</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kk-KZ"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құндылықтар туралы түсінеді,</a:t>
            </a:r>
            <a:r>
              <a:rPr kumimoji="0" lang="kk-KZ"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аннотация, тезис құрастырып жазады</a:t>
            </a:r>
            <a:endPar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ru-RU" sz="2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2</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.Оқушылардың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көпшілігі</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орындай</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алады</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kk-KZ"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жанрлық және стильдік ерекшеліктеріне сай тілдік құралдарды  қолданып, аннотация, тезис құрастырып жазады</a:t>
            </a:r>
            <a:endPar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ru-RU" sz="2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3</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.Кейбір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оқушылар</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орындай</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алады:жанрлық</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және</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стильдік</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ерекшеліктеріне</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ru-RU" sz="2800" b="1" dirty="0">
                <a:solidFill>
                  <a:prstClr val="black"/>
                </a:solidFill>
                <a:latin typeface="Times New Roman" panose="02020603050405020304" pitchFamily="18" charset="0"/>
                <a:cs typeface="Times New Roman" panose="02020603050405020304" pitchFamily="18" charset="0"/>
              </a:rPr>
              <a:t>сай </a:t>
            </a:r>
            <a:r>
              <a:rPr lang="ru-RU" sz="2800" b="1" dirty="0" err="1">
                <a:solidFill>
                  <a:prstClr val="black"/>
                </a:solidFill>
                <a:latin typeface="Times New Roman" panose="02020603050405020304" pitchFamily="18" charset="0"/>
                <a:cs typeface="Times New Roman" panose="02020603050405020304" pitchFamily="18" charset="0"/>
              </a:rPr>
              <a:t>тілдік</a:t>
            </a:r>
            <a:r>
              <a:rPr lang="ru-RU" sz="2800" b="1" dirty="0">
                <a:solidFill>
                  <a:prstClr val="black"/>
                </a:solidFill>
                <a:latin typeface="Times New Roman" panose="02020603050405020304" pitchFamily="18" charset="0"/>
                <a:cs typeface="Times New Roman" panose="02020603050405020304" pitchFamily="18" charset="0"/>
              </a:rPr>
              <a:t> </a:t>
            </a:r>
            <a:r>
              <a:rPr lang="ru-RU" sz="2800" b="1" dirty="0" err="1">
                <a:solidFill>
                  <a:prstClr val="black"/>
                </a:solidFill>
                <a:latin typeface="Times New Roman" panose="02020603050405020304" pitchFamily="18" charset="0"/>
                <a:cs typeface="Times New Roman" panose="02020603050405020304" pitchFamily="18" charset="0"/>
              </a:rPr>
              <a:t>құралдарды</a:t>
            </a:r>
            <a:r>
              <a:rPr lang="ru-RU" sz="2800" b="1" dirty="0">
                <a:solidFill>
                  <a:prstClr val="black"/>
                </a:solidFill>
                <a:latin typeface="Times New Roman" panose="02020603050405020304" pitchFamily="18" charset="0"/>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қолданып</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аннотация, тезис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дұрыс</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құрастырып</a:t>
            </a:r>
            <a:r>
              <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жазады</a:t>
            </a:r>
            <a:endParaRPr kumimoji="0" lang="ru-RU"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0365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576513-A80D-42CD-B8E4-C6621BD8C485}"/>
              </a:ext>
            </a:extLst>
          </p:cNvPr>
          <p:cNvSpPr>
            <a:spLocks noGrp="1"/>
          </p:cNvSpPr>
          <p:nvPr>
            <p:ph type="title"/>
          </p:nvPr>
        </p:nvSpPr>
        <p:spPr/>
        <p:txBody>
          <a:bodyPr>
            <a:normAutofit/>
          </a:bodyPr>
          <a:lstStyle/>
          <a:p>
            <a:r>
              <a:rPr lang="kk-KZ" sz="4400" dirty="0">
                <a:latin typeface="Times New Roman" panose="02020603050405020304" pitchFamily="18" charset="0"/>
                <a:cs typeface="Times New Roman" panose="02020603050405020304" pitchFamily="18" charset="0"/>
              </a:rPr>
              <a:t>Бағалау критерийлері: </a:t>
            </a:r>
            <a:endParaRPr lang="ru-RU" sz="44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8EB7DD4-B8F8-4CFA-8357-AA3867D2698B}"/>
              </a:ext>
            </a:extLst>
          </p:cNvPr>
          <p:cNvSpPr>
            <a:spLocks noGrp="1"/>
          </p:cNvSpPr>
          <p:nvPr>
            <p:ph idx="1"/>
          </p:nvPr>
        </p:nvSpPr>
        <p:spPr>
          <a:xfrm>
            <a:off x="899007" y="1717243"/>
            <a:ext cx="8596668" cy="3880773"/>
          </a:xfrm>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kk-KZ" sz="3200" b="1" i="0" u="none" strike="noStrike" kern="1200" cap="none" spc="0" normalizeH="0" baseline="0" noProof="0" dirty="0">
                <a:ln>
                  <a:noFill/>
                </a:ln>
                <a:solidFill>
                  <a:srgbClr val="C42F1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-жанрлық және стильдік ерекшеліктеріне сай тілдік құралдары орынды қолданады.</a:t>
            </a:r>
            <a:endParaRPr kumimoji="0" lang="ru-RU" sz="3200" b="1" i="0" u="none" strike="noStrike" kern="1200" cap="none" spc="0" normalizeH="0" baseline="0" noProof="0" dirty="0">
              <a:ln>
                <a:noFill/>
              </a:ln>
              <a:solidFill>
                <a:srgbClr val="C42F1A"/>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kk-KZ"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kk-KZ" sz="3200" b="1" i="0" u="none" strike="noStrike" kern="1200" cap="none" spc="0" normalizeH="0" baseline="0" noProof="0" dirty="0">
                <a:ln>
                  <a:noFill/>
                </a:ln>
                <a:solidFill>
                  <a:srgbClr val="C42F1A"/>
                </a:solidFill>
                <a:effectLst/>
                <a:uLnTx/>
                <a:uFillTx/>
                <a:latin typeface="Times New Roman" panose="02020603050405020304" pitchFamily="18" charset="0"/>
                <a:ea typeface="Calibri" panose="020F0502020204030204" pitchFamily="34" charset="0"/>
                <a:cs typeface="+mn-cs"/>
              </a:rPr>
              <a:t> аннотация, тезис құрастырып жазады</a:t>
            </a:r>
            <a:endParaRPr lang="ru-RU" dirty="0"/>
          </a:p>
        </p:txBody>
      </p:sp>
    </p:spTree>
    <p:extLst>
      <p:ext uri="{BB962C8B-B14F-4D97-AF65-F5344CB8AC3E}">
        <p14:creationId xmlns:p14="http://schemas.microsoft.com/office/powerpoint/2010/main" val="32091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1ADA96-CA6E-444E-B143-C8DAF7CFD906}"/>
              </a:ext>
            </a:extLst>
          </p:cNvPr>
          <p:cNvSpPr>
            <a:spLocks noGrp="1"/>
          </p:cNvSpPr>
          <p:nvPr>
            <p:ph type="title"/>
          </p:nvPr>
        </p:nvSpPr>
        <p:spPr/>
        <p:txBody>
          <a:bodyPr>
            <a:normAutofit/>
          </a:bodyPr>
          <a:lstStyle/>
          <a:p>
            <a:r>
              <a:rPr lang="ru-RU" b="1" dirty="0" err="1">
                <a:latin typeface="Times New Roman" panose="02020603050405020304" pitchFamily="18" charset="0"/>
                <a:cs typeface="Times New Roman" panose="02020603050405020304" pitchFamily="18" charset="0"/>
              </a:rPr>
              <a:t>Өткен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сабаққа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кері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байланыс</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20EEB29-9C01-43B5-9665-50B0EAA6CEDA}"/>
              </a:ext>
            </a:extLst>
          </p:cNvPr>
          <p:cNvSpPr>
            <a:spLocks noGrp="1"/>
          </p:cNvSpPr>
          <p:nvPr>
            <p:ph idx="1"/>
          </p:nvPr>
        </p:nvSpPr>
        <p:spPr/>
        <p:txBody>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ru-RU"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Адам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өмірінің</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мәні</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мен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мағынасы</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неде</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ru-RU" sz="3200" b="1" dirty="0">
                <a:solidFill>
                  <a:prstClr val="black"/>
                </a:solidFill>
                <a:latin typeface="Times New Roman" panose="02020603050405020304" pitchFamily="18" charset="0"/>
                <a:cs typeface="Times New Roman" panose="02020603050405020304" pitchFamily="18" charset="0"/>
              </a:rPr>
              <a:t>2</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.Неліктен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адамды</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ең</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жоғарғы</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құндылық</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дейді</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Не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себепті</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құндылық</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адамзатпен</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бірге</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келе</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жатқан</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үрдіс</a:t>
            </a:r>
            <a:r>
              <a:rPr kumimoji="0" lang="ru-RU"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ru-RU" dirty="0"/>
          </a:p>
        </p:txBody>
      </p:sp>
    </p:spTree>
    <p:extLst>
      <p:ext uri="{BB962C8B-B14F-4D97-AF65-F5344CB8AC3E}">
        <p14:creationId xmlns:p14="http://schemas.microsoft.com/office/powerpoint/2010/main" val="247953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843008F-81B7-4E1C-A152-02D895A65C3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3782" y="581891"/>
            <a:ext cx="8340436" cy="5377007"/>
          </a:xfrm>
          <a:prstGeom prst="rect">
            <a:avLst/>
          </a:prstGeom>
          <a:noFill/>
          <a:ln>
            <a:noFill/>
          </a:ln>
        </p:spPr>
      </p:pic>
    </p:spTree>
    <p:extLst>
      <p:ext uri="{BB962C8B-B14F-4D97-AF65-F5344CB8AC3E}">
        <p14:creationId xmlns:p14="http://schemas.microsoft.com/office/powerpoint/2010/main" val="305135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AD9ED42A-A490-4724-9A45-78BE7DFD47A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4641" y="387927"/>
            <a:ext cx="8596668" cy="5543261"/>
          </a:xfrm>
          <a:prstGeom prst="rect">
            <a:avLst/>
          </a:prstGeom>
          <a:noFill/>
          <a:ln>
            <a:noFill/>
          </a:ln>
        </p:spPr>
      </p:pic>
    </p:spTree>
    <p:extLst>
      <p:ext uri="{BB962C8B-B14F-4D97-AF65-F5344CB8AC3E}">
        <p14:creationId xmlns:p14="http://schemas.microsoft.com/office/powerpoint/2010/main" val="360406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9692" y="443277"/>
            <a:ext cx="4541105" cy="864822"/>
          </a:xfrm>
        </p:spPr>
        <p:txBody>
          <a:bodyPr>
            <a:noAutofit/>
          </a:bodyPr>
          <a:lstStyle/>
          <a:p>
            <a:pPr algn="ctr"/>
            <a:r>
              <a:rPr lang="kk-KZ" sz="3600" b="1" dirty="0">
                <a:solidFill>
                  <a:srgbClr val="7030A0"/>
                </a:solidFill>
                <a:latin typeface="Times New Roman" panose="02020603050405020304" pitchFamily="18" charset="0"/>
                <a:ea typeface="Times New Roman" panose="02020603050405020304" pitchFamily="18" charset="0"/>
              </a:rPr>
              <a:t>Өмірлік құндылықтар</a:t>
            </a:r>
            <a:endParaRPr lang="ru-RU" sz="3600" b="1" dirty="0">
              <a:solidFill>
                <a:srgbClr val="7030A0"/>
              </a:solidFill>
            </a:endParaRPr>
          </a:p>
        </p:txBody>
      </p:sp>
      <p:pic>
        <p:nvPicPr>
          <p:cNvPr id="2056" name="Picture 8" descr="Картинки по запросу табиғат туралы суреттер"/>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80030" y="1386563"/>
            <a:ext cx="4791013" cy="5154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өмірлік құндылықтар суретте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47" y="197093"/>
            <a:ext cx="4609319" cy="309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4"/>
          <a:stretch>
            <a:fillRect/>
          </a:stretch>
        </p:blipFill>
        <p:spPr>
          <a:xfrm>
            <a:off x="455074" y="3547697"/>
            <a:ext cx="2736533" cy="2993780"/>
          </a:xfrm>
          <a:prstGeom prst="rect">
            <a:avLst/>
          </a:prstGeom>
          <a:ln>
            <a:noFill/>
          </a:ln>
          <a:effectLst>
            <a:outerShdw blurRad="190500" algn="tl" rotWithShape="0">
              <a:srgbClr val="000000">
                <a:alpha val="70000"/>
              </a:srgbClr>
            </a:outerShdw>
          </a:effectLst>
        </p:spPr>
      </p:pic>
      <p:pic>
        <p:nvPicPr>
          <p:cNvPr id="2058" name="Picture 10" descr="Картинки по запросу астана туралы суреттер"/>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780" y="3613638"/>
            <a:ext cx="3474254" cy="2927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714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3D9D98D5-DEB8-4B03-B020-1BC4299D2504}"/>
              </a:ext>
            </a:extLst>
          </p:cNvPr>
          <p:cNvSpPr>
            <a:spLocks noGrp="1"/>
          </p:cNvSpPr>
          <p:nvPr>
            <p:ph idx="1"/>
          </p:nvPr>
        </p:nvSpPr>
        <p:spPr>
          <a:xfrm>
            <a:off x="637309" y="665781"/>
            <a:ext cx="9892146" cy="5526437"/>
          </a:xfrm>
        </p:spPr>
        <p:txBody>
          <a:bodyPr>
            <a:normAutofit fontScale="62500" lnSpcReduction="20000"/>
          </a:bodyPr>
          <a:lstStyle/>
          <a:p>
            <a:pPr marL="0" indent="0">
              <a:lnSpc>
                <a:spcPct val="107000"/>
              </a:lnSpc>
              <a:spcAft>
                <a:spcPts val="800"/>
              </a:spcAft>
              <a:buNone/>
            </a:pPr>
            <a:r>
              <a:rPr lang="kk-KZ"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Өмірлік құндылықтар - өмір,денсаулық,өмірдегі қуаныш, адамдармен қарым-қатынас,еркіндік,адамгершілік,отбасы, жеке бақыт, ұрпақ көбейту, күнкөріс көзі және жеке әрекет мәні ретіндегі жұмыс, игілік, уақыт, беделділік, заңдылық, мейірімділік, тәуелсіздік</a:t>
            </a:r>
            <a:endParaRPr lang="ru-RU" sz="6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kk-KZ"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b="1" dirty="0"/>
          </a:p>
        </p:txBody>
      </p:sp>
    </p:spTree>
    <p:extLst>
      <p:ext uri="{BB962C8B-B14F-4D97-AF65-F5344CB8AC3E}">
        <p14:creationId xmlns:p14="http://schemas.microsoft.com/office/powerpoint/2010/main" val="1520100494"/>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665</TotalTime>
  <Words>934</Words>
  <Application>Microsoft Office PowerPoint</Application>
  <PresentationFormat>Широкоэкранный</PresentationFormat>
  <Paragraphs>115</Paragraphs>
  <Slides>25</Slides>
  <Notes>2</Notes>
  <HiddenSlides>0</HiddenSlides>
  <MMClips>1</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25</vt:i4>
      </vt:variant>
    </vt:vector>
  </HeadingPairs>
  <TitlesOfParts>
    <vt:vector size="34" baseType="lpstr">
      <vt:lpstr>Arial</vt:lpstr>
      <vt:lpstr>Calibri</vt:lpstr>
      <vt:lpstr>Century Gothic</vt:lpstr>
      <vt:lpstr>Times New Roman</vt:lpstr>
      <vt:lpstr>Trebuchet MS</vt:lpstr>
      <vt:lpstr>Wingdings 3</vt:lpstr>
      <vt:lpstr>Аспект</vt:lpstr>
      <vt:lpstr>1_Аспект</vt:lpstr>
      <vt:lpstr>Легкий дым</vt:lpstr>
      <vt:lpstr>Сабақтың тақырыбы:                  Өмірлік құндылықтар  16- сабақ   Қазақ тілі, 8-сынып</vt:lpstr>
      <vt:lpstr> Оқу мақсаттары</vt:lpstr>
      <vt:lpstr>Сабақ мақсаты:</vt:lpstr>
      <vt:lpstr>Бағалау критерийлері: </vt:lpstr>
      <vt:lpstr>Өткен сабаққа  кері байланыс </vt:lpstr>
      <vt:lpstr>Презентация PowerPoint</vt:lpstr>
      <vt:lpstr>Презентация PowerPoint</vt:lpstr>
      <vt:lpstr>Өмірлік құндылықтар</vt:lpstr>
      <vt:lpstr>Презентация PowerPoint</vt:lpstr>
      <vt:lpstr>Өмірлік құндылықтар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Өмірлік құндылықтар</dc:title>
  <dc:creator>15</dc:creator>
  <cp:lastModifiedBy>Сауле Айтжанова</cp:lastModifiedBy>
  <cp:revision>102</cp:revision>
  <dcterms:created xsi:type="dcterms:W3CDTF">2019-10-01T06:30:34Z</dcterms:created>
  <dcterms:modified xsi:type="dcterms:W3CDTF">2021-02-17T18:02:02Z</dcterms:modified>
</cp:coreProperties>
</file>