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2" r:id="rId9"/>
    <p:sldId id="273" r:id="rId10"/>
    <p:sldId id="274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4CC23A-915A-49FA-8A9C-96C64D35CE01}" type="doc">
      <dgm:prSet loTypeId="urn:microsoft.com/office/officeart/2005/8/layout/cycle7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EC91A06-142A-4314-9131-E2ED50B1EF56}">
      <dgm:prSet phldrT="[Текст]"/>
      <dgm:spPr/>
      <dgm:t>
        <a:bodyPr/>
        <a:lstStyle/>
        <a:p>
          <a:r>
            <a:rPr lang="ru-RU" dirty="0" err="1" smtClean="0"/>
            <a:t>Қауіпті</a:t>
          </a:r>
          <a:r>
            <a:rPr lang="ru-RU" dirty="0" smtClean="0"/>
            <a:t> </a:t>
          </a:r>
          <a:r>
            <a:rPr lang="ru-RU" dirty="0" err="1" smtClean="0"/>
            <a:t>гидрологиялық</a:t>
          </a:r>
          <a:r>
            <a:rPr lang="ru-RU" dirty="0" smtClean="0"/>
            <a:t> </a:t>
          </a:r>
          <a:r>
            <a:rPr lang="ru-RU" dirty="0" err="1" smtClean="0"/>
            <a:t>құбылыстардың</a:t>
          </a:r>
          <a:r>
            <a:rPr lang="ru-RU" dirty="0" smtClean="0"/>
            <a:t> </a:t>
          </a:r>
          <a:r>
            <a:rPr lang="ru-RU" dirty="0" err="1" smtClean="0"/>
            <a:t>жіктелімі</a:t>
          </a:r>
          <a:endParaRPr lang="ru-RU" dirty="0"/>
        </a:p>
      </dgm:t>
    </dgm:pt>
    <dgm:pt modelId="{01DE354F-FCD3-40E9-8745-14238B759D93}" type="parTrans" cxnId="{DA6D7A73-FB60-40CB-AF84-BA0B5376C289}">
      <dgm:prSet/>
      <dgm:spPr/>
      <dgm:t>
        <a:bodyPr/>
        <a:lstStyle/>
        <a:p>
          <a:endParaRPr lang="ru-RU"/>
        </a:p>
      </dgm:t>
    </dgm:pt>
    <dgm:pt modelId="{71BA42D9-71EC-49CD-A9EB-39416A1D2B6C}" type="sibTrans" cxnId="{DA6D7A73-FB60-40CB-AF84-BA0B5376C289}">
      <dgm:prSet/>
      <dgm:spPr/>
      <dgm:t>
        <a:bodyPr/>
        <a:lstStyle/>
        <a:p>
          <a:endParaRPr lang="ru-RU"/>
        </a:p>
      </dgm:t>
    </dgm:pt>
    <dgm:pt modelId="{9354C05C-9BE8-44E8-A4D4-D6B28ABEFB1F}">
      <dgm:prSet phldrT="[Текст]" custT="1"/>
      <dgm:spPr/>
      <dgm:t>
        <a:bodyPr/>
        <a:lstStyle/>
        <a:p>
          <a:r>
            <a: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Құрлық суларының гидрологиялық режиміне қатысы бар төтенше жағдайлар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93656D-635F-4DF4-ACD0-FAFE1779FA60}" type="parTrans" cxnId="{CDD147FD-B3DC-4253-9C06-D1D1E471E56E}">
      <dgm:prSet/>
      <dgm:spPr/>
      <dgm:t>
        <a:bodyPr/>
        <a:lstStyle/>
        <a:p>
          <a:endParaRPr lang="ru-RU"/>
        </a:p>
      </dgm:t>
    </dgm:pt>
    <dgm:pt modelId="{E6BE753F-241D-4984-89CE-3DCD69118CF5}" type="sibTrans" cxnId="{CDD147FD-B3DC-4253-9C06-D1D1E471E56E}">
      <dgm:prSet/>
      <dgm:spPr/>
      <dgm:t>
        <a:bodyPr/>
        <a:lstStyle/>
        <a:p>
          <a:endParaRPr lang="ru-RU"/>
        </a:p>
      </dgm:t>
    </dgm:pt>
    <dgm:pt modelId="{BDD78786-C70B-4139-B248-15A952937F2D}">
      <dgm:prSet phldrT="[Текст]" custT="1"/>
      <dgm:spPr/>
      <dgm:t>
        <a:bodyPr/>
        <a:lstStyle/>
        <a:p>
          <a:r>
            <a: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Гидросфера жағдайының өзгеруімен байланысты орын алатын төтенше жағдайлар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66D4EF-F2F2-424E-8F6D-8808C81283BA}" type="parTrans" cxnId="{B660BB29-8388-4F1A-BEAE-E1770E07819D}">
      <dgm:prSet/>
      <dgm:spPr/>
      <dgm:t>
        <a:bodyPr/>
        <a:lstStyle/>
        <a:p>
          <a:endParaRPr lang="ru-RU"/>
        </a:p>
      </dgm:t>
    </dgm:pt>
    <dgm:pt modelId="{994038A0-76DE-4F82-AA69-651FB77D8CC3}" type="sibTrans" cxnId="{B660BB29-8388-4F1A-BEAE-E1770E07819D}">
      <dgm:prSet/>
      <dgm:spPr/>
      <dgm:t>
        <a:bodyPr/>
        <a:lstStyle/>
        <a:p>
          <a:endParaRPr lang="ru-RU"/>
        </a:p>
      </dgm:t>
    </dgm:pt>
    <dgm:pt modelId="{14CC7D4C-33B9-4BBD-9BA9-B0297D871B7E}" type="pres">
      <dgm:prSet presAssocID="{D04CC23A-915A-49FA-8A9C-96C64D35CE0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ED8AA9-1F65-431D-AFC2-C56F5E9C9B8E}" type="pres">
      <dgm:prSet presAssocID="{AEC91A06-142A-4314-9131-E2ED50B1EF56}" presName="node" presStyleLbl="node1" presStyleIdx="0" presStyleCnt="3" custScaleX="225834" custScaleY="106501" custRadScaleRad="97155" custRadScaleInc="8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12DB40-8486-427D-AAE5-874392EDE52B}" type="pres">
      <dgm:prSet presAssocID="{71BA42D9-71EC-49CD-A9EB-39416A1D2B6C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9FB0F22-197A-4516-8882-2ABCD3FBCDC1}" type="pres">
      <dgm:prSet presAssocID="{71BA42D9-71EC-49CD-A9EB-39416A1D2B6C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FC058C91-6E6C-4822-BBCF-9E4A2E0E692B}" type="pres">
      <dgm:prSet presAssocID="{9354C05C-9BE8-44E8-A4D4-D6B28ABEFB1F}" presName="node" presStyleLbl="node1" presStyleIdx="1" presStyleCnt="3" custScaleX="120531" custScaleY="1793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5C7AB0-8B0B-4246-B6BC-7C1C96EA409E}" type="pres">
      <dgm:prSet presAssocID="{E6BE753F-241D-4984-89CE-3DCD69118CF5}" presName="sibTrans" presStyleLbl="sibTrans2D1" presStyleIdx="1" presStyleCnt="3"/>
      <dgm:spPr/>
      <dgm:t>
        <a:bodyPr/>
        <a:lstStyle/>
        <a:p>
          <a:endParaRPr lang="ru-RU"/>
        </a:p>
      </dgm:t>
    </dgm:pt>
    <dgm:pt modelId="{3E06FEAF-3D64-4248-B46A-CA4AFFFC818D}" type="pres">
      <dgm:prSet presAssocID="{E6BE753F-241D-4984-89CE-3DCD69118CF5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212FC1A4-04DD-47FF-AFB5-1C7BFD0DE0F4}" type="pres">
      <dgm:prSet presAssocID="{BDD78786-C70B-4139-B248-15A952937F2D}" presName="node" presStyleLbl="node1" presStyleIdx="2" presStyleCnt="3" custScaleX="117223" custScaleY="1765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5EE02-FC12-487B-A5D6-FC3494B9004D}" type="pres">
      <dgm:prSet presAssocID="{994038A0-76DE-4F82-AA69-651FB77D8CC3}" presName="sibTrans" presStyleLbl="sibTrans2D1" presStyleIdx="2" presStyleCnt="3"/>
      <dgm:spPr/>
      <dgm:t>
        <a:bodyPr/>
        <a:lstStyle/>
        <a:p>
          <a:endParaRPr lang="ru-RU"/>
        </a:p>
      </dgm:t>
    </dgm:pt>
    <dgm:pt modelId="{D5E773C8-C10E-4015-8689-25B5E327553B}" type="pres">
      <dgm:prSet presAssocID="{994038A0-76DE-4F82-AA69-651FB77D8CC3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5815C87C-2AE8-4522-BE65-BC4F928F7A8A}" type="presOf" srcId="{71BA42D9-71EC-49CD-A9EB-39416A1D2B6C}" destId="{99FB0F22-197A-4516-8882-2ABCD3FBCDC1}" srcOrd="1" destOrd="0" presId="urn:microsoft.com/office/officeart/2005/8/layout/cycle7"/>
    <dgm:cxn modelId="{029A5537-2305-4FB5-87EF-A36D93367F95}" type="presOf" srcId="{E6BE753F-241D-4984-89CE-3DCD69118CF5}" destId="{3E06FEAF-3D64-4248-B46A-CA4AFFFC818D}" srcOrd="1" destOrd="0" presId="urn:microsoft.com/office/officeart/2005/8/layout/cycle7"/>
    <dgm:cxn modelId="{3B1907B9-71FF-40BB-98B8-28CCB994FAAE}" type="presOf" srcId="{BDD78786-C70B-4139-B248-15A952937F2D}" destId="{212FC1A4-04DD-47FF-AFB5-1C7BFD0DE0F4}" srcOrd="0" destOrd="0" presId="urn:microsoft.com/office/officeart/2005/8/layout/cycle7"/>
    <dgm:cxn modelId="{B660BB29-8388-4F1A-BEAE-E1770E07819D}" srcId="{D04CC23A-915A-49FA-8A9C-96C64D35CE01}" destId="{BDD78786-C70B-4139-B248-15A952937F2D}" srcOrd="2" destOrd="0" parTransId="{1A66D4EF-F2F2-424E-8F6D-8808C81283BA}" sibTransId="{994038A0-76DE-4F82-AA69-651FB77D8CC3}"/>
    <dgm:cxn modelId="{9945189A-8043-4CD5-AC8D-060A593BF731}" type="presOf" srcId="{71BA42D9-71EC-49CD-A9EB-39416A1D2B6C}" destId="{3512DB40-8486-427D-AAE5-874392EDE52B}" srcOrd="0" destOrd="0" presId="urn:microsoft.com/office/officeart/2005/8/layout/cycle7"/>
    <dgm:cxn modelId="{DA6D7A73-FB60-40CB-AF84-BA0B5376C289}" srcId="{D04CC23A-915A-49FA-8A9C-96C64D35CE01}" destId="{AEC91A06-142A-4314-9131-E2ED50B1EF56}" srcOrd="0" destOrd="0" parTransId="{01DE354F-FCD3-40E9-8745-14238B759D93}" sibTransId="{71BA42D9-71EC-49CD-A9EB-39416A1D2B6C}"/>
    <dgm:cxn modelId="{FD733C4D-FC5C-4344-BB01-9CE938326749}" type="presOf" srcId="{D04CC23A-915A-49FA-8A9C-96C64D35CE01}" destId="{14CC7D4C-33B9-4BBD-9BA9-B0297D871B7E}" srcOrd="0" destOrd="0" presId="urn:microsoft.com/office/officeart/2005/8/layout/cycle7"/>
    <dgm:cxn modelId="{4F28B229-79A2-4E88-B6E7-AE18F75D2CAE}" type="presOf" srcId="{994038A0-76DE-4F82-AA69-651FB77D8CC3}" destId="{D125EE02-FC12-487B-A5D6-FC3494B9004D}" srcOrd="0" destOrd="0" presId="urn:microsoft.com/office/officeart/2005/8/layout/cycle7"/>
    <dgm:cxn modelId="{58DF8FAC-F3BF-4FCD-AB7F-FD8D1271244E}" type="presOf" srcId="{E6BE753F-241D-4984-89CE-3DCD69118CF5}" destId="{D75C7AB0-8B0B-4246-B6BC-7C1C96EA409E}" srcOrd="0" destOrd="0" presId="urn:microsoft.com/office/officeart/2005/8/layout/cycle7"/>
    <dgm:cxn modelId="{F91C49D3-7D49-42E1-8EA5-46A569D6BC5C}" type="presOf" srcId="{994038A0-76DE-4F82-AA69-651FB77D8CC3}" destId="{D5E773C8-C10E-4015-8689-25B5E327553B}" srcOrd="1" destOrd="0" presId="urn:microsoft.com/office/officeart/2005/8/layout/cycle7"/>
    <dgm:cxn modelId="{538BC9F5-05A0-4B34-8F86-CD6CE8E1BAED}" type="presOf" srcId="{AEC91A06-142A-4314-9131-E2ED50B1EF56}" destId="{56ED8AA9-1F65-431D-AFC2-C56F5E9C9B8E}" srcOrd="0" destOrd="0" presId="urn:microsoft.com/office/officeart/2005/8/layout/cycle7"/>
    <dgm:cxn modelId="{88EF8836-C608-436D-BAE8-F4B08056B7E6}" type="presOf" srcId="{9354C05C-9BE8-44E8-A4D4-D6B28ABEFB1F}" destId="{FC058C91-6E6C-4822-BBCF-9E4A2E0E692B}" srcOrd="0" destOrd="0" presId="urn:microsoft.com/office/officeart/2005/8/layout/cycle7"/>
    <dgm:cxn modelId="{CDD147FD-B3DC-4253-9C06-D1D1E471E56E}" srcId="{D04CC23A-915A-49FA-8A9C-96C64D35CE01}" destId="{9354C05C-9BE8-44E8-A4D4-D6B28ABEFB1F}" srcOrd="1" destOrd="0" parTransId="{8F93656D-635F-4DF4-ACD0-FAFE1779FA60}" sibTransId="{E6BE753F-241D-4984-89CE-3DCD69118CF5}"/>
    <dgm:cxn modelId="{E8C21E3E-42A2-4B5B-914E-449228AC440A}" type="presParOf" srcId="{14CC7D4C-33B9-4BBD-9BA9-B0297D871B7E}" destId="{56ED8AA9-1F65-431D-AFC2-C56F5E9C9B8E}" srcOrd="0" destOrd="0" presId="urn:microsoft.com/office/officeart/2005/8/layout/cycle7"/>
    <dgm:cxn modelId="{BC3FACDE-ED11-485D-929B-E334DD27699A}" type="presParOf" srcId="{14CC7D4C-33B9-4BBD-9BA9-B0297D871B7E}" destId="{3512DB40-8486-427D-AAE5-874392EDE52B}" srcOrd="1" destOrd="0" presId="urn:microsoft.com/office/officeart/2005/8/layout/cycle7"/>
    <dgm:cxn modelId="{2FDF30C5-77B0-4E94-823F-8AD198D299FF}" type="presParOf" srcId="{3512DB40-8486-427D-AAE5-874392EDE52B}" destId="{99FB0F22-197A-4516-8882-2ABCD3FBCDC1}" srcOrd="0" destOrd="0" presId="urn:microsoft.com/office/officeart/2005/8/layout/cycle7"/>
    <dgm:cxn modelId="{4A54D72A-DE5D-463E-9895-EE4EC8ABBFC4}" type="presParOf" srcId="{14CC7D4C-33B9-4BBD-9BA9-B0297D871B7E}" destId="{FC058C91-6E6C-4822-BBCF-9E4A2E0E692B}" srcOrd="2" destOrd="0" presId="urn:microsoft.com/office/officeart/2005/8/layout/cycle7"/>
    <dgm:cxn modelId="{854B642A-DBF8-4128-96CA-BF0E1B2035CF}" type="presParOf" srcId="{14CC7D4C-33B9-4BBD-9BA9-B0297D871B7E}" destId="{D75C7AB0-8B0B-4246-B6BC-7C1C96EA409E}" srcOrd="3" destOrd="0" presId="urn:microsoft.com/office/officeart/2005/8/layout/cycle7"/>
    <dgm:cxn modelId="{C618756B-06BF-4932-B168-83A72FE4CAD9}" type="presParOf" srcId="{D75C7AB0-8B0B-4246-B6BC-7C1C96EA409E}" destId="{3E06FEAF-3D64-4248-B46A-CA4AFFFC818D}" srcOrd="0" destOrd="0" presId="urn:microsoft.com/office/officeart/2005/8/layout/cycle7"/>
    <dgm:cxn modelId="{6EF95EA7-D55A-4746-8F10-134A5389356D}" type="presParOf" srcId="{14CC7D4C-33B9-4BBD-9BA9-B0297D871B7E}" destId="{212FC1A4-04DD-47FF-AFB5-1C7BFD0DE0F4}" srcOrd="4" destOrd="0" presId="urn:microsoft.com/office/officeart/2005/8/layout/cycle7"/>
    <dgm:cxn modelId="{940712BC-A2D2-49DD-9D3C-35624D4ACA85}" type="presParOf" srcId="{14CC7D4C-33B9-4BBD-9BA9-B0297D871B7E}" destId="{D125EE02-FC12-487B-A5D6-FC3494B9004D}" srcOrd="5" destOrd="0" presId="urn:microsoft.com/office/officeart/2005/8/layout/cycle7"/>
    <dgm:cxn modelId="{CB0E766C-F445-4C93-A674-FC9FF1820B5A}" type="presParOf" srcId="{D125EE02-FC12-487B-A5D6-FC3494B9004D}" destId="{D5E773C8-C10E-4015-8689-25B5E327553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ED8AA9-1F65-431D-AFC2-C56F5E9C9B8E}">
      <dsp:nvSpPr>
        <dsp:cNvPr id="0" name=""/>
        <dsp:cNvSpPr/>
      </dsp:nvSpPr>
      <dsp:spPr>
        <a:xfrm>
          <a:off x="671748" y="-167411"/>
          <a:ext cx="4752517" cy="11206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Қауіпті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гидрологиялық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құбылыстардың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жіктелімі</a:t>
          </a:r>
          <a:endParaRPr lang="ru-RU" sz="2900" kern="1200" dirty="0"/>
        </a:p>
      </dsp:txBody>
      <dsp:txXfrm>
        <a:off x="704570" y="-134589"/>
        <a:ext cx="4686873" cy="1054975"/>
      </dsp:txXfrm>
    </dsp:sp>
    <dsp:sp modelId="{3512DB40-8486-427D-AAE5-874392EDE52B}">
      <dsp:nvSpPr>
        <dsp:cNvPr id="0" name=""/>
        <dsp:cNvSpPr/>
      </dsp:nvSpPr>
      <dsp:spPr>
        <a:xfrm rot="3586418">
          <a:off x="3407127" y="1493350"/>
          <a:ext cx="778642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3517610" y="1567005"/>
        <a:ext cx="557677" cy="220965"/>
      </dsp:txXfrm>
    </dsp:sp>
    <dsp:sp modelId="{FC058C91-6E6C-4822-BBCF-9E4A2E0E692B}">
      <dsp:nvSpPr>
        <dsp:cNvPr id="0" name=""/>
        <dsp:cNvSpPr/>
      </dsp:nvSpPr>
      <dsp:spPr>
        <a:xfrm>
          <a:off x="3499844" y="2401768"/>
          <a:ext cx="2536490" cy="1886800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Құрлық суларының гидрологиялық режиміне қатысы бар төтенше жағдайлар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55106" y="2457030"/>
        <a:ext cx="2425966" cy="1776276"/>
      </dsp:txXfrm>
    </dsp:sp>
    <dsp:sp modelId="{D75C7AB0-8B0B-4246-B6BC-7C1C96EA409E}">
      <dsp:nvSpPr>
        <dsp:cNvPr id="0" name=""/>
        <dsp:cNvSpPr/>
      </dsp:nvSpPr>
      <dsp:spPr>
        <a:xfrm rot="10800000">
          <a:off x="2623871" y="3161030"/>
          <a:ext cx="778642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2734353" y="3234685"/>
        <a:ext cx="557677" cy="220965"/>
      </dsp:txXfrm>
    </dsp:sp>
    <dsp:sp modelId="{212FC1A4-04DD-47FF-AFB5-1C7BFD0DE0F4}">
      <dsp:nvSpPr>
        <dsp:cNvPr id="0" name=""/>
        <dsp:cNvSpPr/>
      </dsp:nvSpPr>
      <dsp:spPr>
        <a:xfrm>
          <a:off x="59665" y="2416520"/>
          <a:ext cx="2466875" cy="1857295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Гидросфера жағдайының өзгеруімен байланысты орын алатын төтенше жағдайлар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063" y="2470918"/>
        <a:ext cx="2358079" cy="1748499"/>
      </dsp:txXfrm>
    </dsp:sp>
    <dsp:sp modelId="{D125EE02-FC12-487B-A5D6-FC3494B9004D}">
      <dsp:nvSpPr>
        <dsp:cNvPr id="0" name=""/>
        <dsp:cNvSpPr/>
      </dsp:nvSpPr>
      <dsp:spPr>
        <a:xfrm rot="18043700">
          <a:off x="1890708" y="1500726"/>
          <a:ext cx="778642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2001191" y="1574381"/>
        <a:ext cx="557677" cy="2209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avatars.mds.yandex.net/get-pdb/1880804/b6bf6c32-6cbf-4cf9-87ca-022bc2291816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4" y="0"/>
            <a:ext cx="91485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76673"/>
            <a:ext cx="8424936" cy="237626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География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бөлім. Гидросфера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 апаттары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3140968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8.3.3.7-  жергілікті компонентті қосымша қамту негізінде су апаттарының алдын алу шараларын ұсынады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25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lide-share.ru/image/32767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4016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Қауіпті гидрологиялық құбылыстарды алдын ала ескерту дегеніміз не?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772816"/>
            <a:ext cx="8208912" cy="39703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Төтенше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жағдайларды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төтенше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қаупін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іс-шаралар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мыналар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қадағалау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төтенше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әкелуі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қирау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қиындық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төтенше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насихаттау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тұрғындар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іс-шаралары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азайту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іс-шаралар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гидротехникалық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инженерлік-геологиялық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іс-шаралары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575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https://im0-tub-kz.yandex.net/i?id=ee7f7761618db4fe28cf7d4f32a5b2c7-l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340769"/>
            <a:ext cx="7200800" cy="792087"/>
          </a:xfr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 гидрологиялық құбылыстардың жіктелімі (классификациясы)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19944" y="21328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916542" y="3140968"/>
            <a:ext cx="3636404" cy="79208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«Екі жақты күнделік»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6817"/>
              </p:ext>
            </p:extLst>
          </p:nvPr>
        </p:nvGraphicFramePr>
        <p:xfrm>
          <a:off x="323528" y="4077072"/>
          <a:ext cx="5256584" cy="2736304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628292"/>
                <a:gridCol w="2628292"/>
              </a:tblGrid>
              <a:tr h="1160399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Қауіпті гидрологиялық құбылыстар қандай құбылыстарға байланысты болатынын түсіндіріңіз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Алдын ала ескерту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905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5658544" y="4365104"/>
            <a:ext cx="3485456" cy="23083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Дискриптор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 гидрологиялық құбылыстардың жіктелімін жасайды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 гидрологиялық құбылыстарды көрсетіп, қауіптің алдын алу шараларын ұсынады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52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im0-tub-kz.yandex.net/i?id=ee7f7761618db4fe28cf7d4f32a5b2c7-l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6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46040"/>
            <a:ext cx="7846690" cy="1143000"/>
          </a:xfrm>
        </p:spPr>
        <p:txBody>
          <a:bodyPr>
            <a:normAutofit fontScale="90000"/>
          </a:bodyPr>
          <a:lstStyle/>
          <a:p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768102" y="3789040"/>
            <a:ext cx="7632848" cy="1224136"/>
          </a:xfrm>
          <a:prstGeom prst="homePlat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buFont typeface="Wingdings" panose="05000000000000000000" pitchFamily="2" charset="2"/>
              <a:buChar char="Ø"/>
            </a:pPr>
            <a:r>
              <a:rPr lang="kk-KZ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Есіл өзенінің режимі қандай табиғи апатпен байланысты болуы мүмкін? Неліктен?</a:t>
            </a:r>
            <a:endParaRPr lang="kk-KZ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98526" y="1196752"/>
            <a:ext cx="4572000" cy="193899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критерийлерін ұсыну: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 гидрологиялық құбылыстар қандай құбылыстарға байланысты болатынын түсінеді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 ала ескерту шараларын  талдайды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60996" y="476672"/>
            <a:ext cx="28114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83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lide-share.ru/image/32767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876"/>
            <a:ext cx="9144000" cy="686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апаттарының жіктелімі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 гидрологиялық құбылыстар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 жүру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 жүру қаупін алдын ала ескерту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 жүргеннен келетін шығын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64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lide-share.ru/image/32767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60" y="-6876"/>
            <a:ext cx="9144000" cy="686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k-KZ" dirty="0"/>
              <a:t>Миға шабуыл: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36505"/>
          </a:xfrm>
        </p:spPr>
        <p:txBody>
          <a:bodyPr>
            <a:norm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Ассоциация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Қауіпті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гидрологиялық құбылыстар дегеніміз не?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Қауіпті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гидрологиялық құбылыстар қалай жіктеледі?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Қауіпті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гидрологиялық құбылыстарды алдын ала ескерту дегеніміз не?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598168" y="1916832"/>
            <a:ext cx="2016224" cy="10984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dirty="0" smtClean="0"/>
          </a:p>
          <a:p>
            <a:pPr algn="ctr"/>
            <a:r>
              <a:rPr lang="kk-KZ" sz="2400" dirty="0" smtClean="0"/>
              <a:t>Су </a:t>
            </a:r>
            <a:r>
              <a:rPr lang="kk-KZ" sz="2400" dirty="0"/>
              <a:t>апаттары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446040" y="2492364"/>
            <a:ext cx="115212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5516086" y="2473484"/>
            <a:ext cx="1152128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613880" y="2938651"/>
            <a:ext cx="15260" cy="7017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6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lide-share.ru/image/32767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876"/>
            <a:ext cx="9144000" cy="686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961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Ассоциация </a:t>
            </a:r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548628" y="1852283"/>
            <a:ext cx="2016224" cy="10984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dirty="0" smtClean="0"/>
          </a:p>
          <a:p>
            <a:pPr algn="ctr"/>
            <a:r>
              <a:rPr lang="kk-KZ" sz="2400" dirty="0" smtClean="0"/>
              <a:t>Су </a:t>
            </a:r>
            <a:r>
              <a:rPr lang="kk-KZ" sz="2400" dirty="0"/>
              <a:t>апаттары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515781" y="2401486"/>
            <a:ext cx="115212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5516086" y="2392368"/>
            <a:ext cx="1152128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556740" y="2745492"/>
            <a:ext cx="15260" cy="7017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https://vlast.kz/media/gallery_images/np/1437619125oyfod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78" y="3140968"/>
            <a:ext cx="2312238" cy="17341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03613" y="4854351"/>
            <a:ext cx="151216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https://egemen.kz/article_photo/1519881896_article_b.jpeg?width=600&amp;height=3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048" y="3507808"/>
            <a:ext cx="2255917" cy="15030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851922" y="5010813"/>
            <a:ext cx="151216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Тасқын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6" descr="https://i.ytimg.com/vi/0Z3487ThiaA/maxresdefaul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150" y="3057503"/>
            <a:ext cx="2473416" cy="14916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6572774" y="4549147"/>
            <a:ext cx="151216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Цунами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4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lide-share.ru/image/32767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401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Қауіпті гидрологиялық құбылыстар дегеніміз не?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Қ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ауіпті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гидрологиялық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құбылыстар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төндіріп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зақым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65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lide-share.ru/image/32767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Қауіпті гидрологиялық құбылыстар қалай жіктеледі?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Roboto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Roboto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624110305"/>
              </p:ext>
            </p:extLst>
          </p:nvPr>
        </p:nvGraphicFramePr>
        <p:xfrm>
          <a:off x="1524000" y="17728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2099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lide-share.ru/image/32767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Гидросфера жағдайының өзгеруімен байланысты орын алатын төтенше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Roboto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Roboto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1705451"/>
            <a:ext cx="72008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ресурстарының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сарқылуы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іс-әрекеттерінің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биосфераға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әсерінен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суқоймаларының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тартылуы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өзендердің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құрғап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қалуы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көлдердің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құрғауы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ормандарды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кесу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мал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жайылымының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реттелмеуі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мелиорация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мұқият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ойланбай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салдарынан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суға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қажеттіліктің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күрт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артуы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өнеркәсіп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5–7%-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артады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тұрмыстық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шаруашылығында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шығыны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көбейеді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көздерінің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бастырмалата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ластануы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22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lide-share.ru/image/32767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Құрлық суларының гидрологиялық режиміне қатысы бар төтенше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Roboto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Roboto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3562350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56791"/>
            <a:ext cx="377759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690" y="4590316"/>
            <a:ext cx="377190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264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lide-share.ru/image/32767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1136174"/>
            <a:ext cx="370522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370494"/>
            <a:ext cx="375285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031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185</Words>
  <Application>Microsoft Office PowerPoint</Application>
  <PresentationFormat>Экран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8 сынып. География I бөлім. Гидросфера Тақырыбы: Су апаттары  </vt:lpstr>
      <vt:lpstr>Бүгінгі сабақта:</vt:lpstr>
      <vt:lpstr>Миға шабуыл:</vt:lpstr>
      <vt:lpstr> 1. Ассоциация  </vt:lpstr>
      <vt:lpstr>  2. Қауіпті гидрологиялық құбылыстар дегеніміз не?  </vt:lpstr>
      <vt:lpstr>3. Қауіпті гидрологиялық құбылыстар қалай жіктеледі? </vt:lpstr>
      <vt:lpstr>Гидросфера жағдайының өзгеруімен байланысты орын алатын төтенше жағдайлар:</vt:lpstr>
      <vt:lpstr>Құрлық суларының гидрологиялық режиміне қатысы бар төтенше жағдайлар:</vt:lpstr>
      <vt:lpstr>Презентация PowerPoint</vt:lpstr>
      <vt:lpstr>4. Қауіпті гидрологиялық құбылыстарды алдын ала ескерту дегеніміз не?</vt:lpstr>
      <vt:lpstr>Тапсырма №1</vt:lpstr>
      <vt:lpstr> Бекіту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9-сынып.  §53. Ғылыми-техникалық революция барысы мен бағыттары  Оқулықтың 111-119 беті.</dc:title>
  <dc:creator>013</dc:creator>
  <cp:lastModifiedBy>Байдюсенов</cp:lastModifiedBy>
  <cp:revision>36</cp:revision>
  <dcterms:created xsi:type="dcterms:W3CDTF">2020-08-08T10:20:19Z</dcterms:created>
  <dcterms:modified xsi:type="dcterms:W3CDTF">2020-08-09T17:07:06Z</dcterms:modified>
</cp:coreProperties>
</file>