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1C12EB4-2F31-41FB-9E24-19E5CB89E8FA}" type="doc">
      <dgm:prSet loTypeId="urn:microsoft.com/office/officeart/2005/8/layout/process4" loCatId="process" qsTypeId="urn:microsoft.com/office/officeart/2005/8/quickstyle/simple1" qsCatId="simple" csTypeId="urn:microsoft.com/office/officeart/2005/8/colors/accent1_2" csCatId="accent1" phldr="1"/>
      <dgm:spPr/>
      <dgm:t>
        <a:bodyPr/>
        <a:lstStyle/>
        <a:p>
          <a:endParaRPr lang="ru-RU"/>
        </a:p>
      </dgm:t>
    </dgm:pt>
    <dgm:pt modelId="{17AF6D0E-46AA-412E-A0E3-23411685CA6B}">
      <dgm:prSet phldrT="[Текст]"/>
      <dgm:spPr/>
      <dgm:t>
        <a:bodyPr/>
        <a:lstStyle/>
        <a:p>
          <a:pPr algn="l"/>
          <a:r>
            <a:rPr lang="ru-RU"/>
            <a:t>Су режимінің кезеңдері</a:t>
          </a:r>
        </a:p>
      </dgm:t>
    </dgm:pt>
    <dgm:pt modelId="{17B8E591-998F-46E8-BBC6-93402BD86A49}" type="parTrans" cxnId="{104E0D6C-AEA4-47F1-AFF0-8DF4D3175CD4}">
      <dgm:prSet/>
      <dgm:spPr/>
      <dgm:t>
        <a:bodyPr/>
        <a:lstStyle/>
        <a:p>
          <a:pPr algn="l"/>
          <a:endParaRPr lang="ru-RU"/>
        </a:p>
      </dgm:t>
    </dgm:pt>
    <dgm:pt modelId="{4032F26C-6F28-47D2-8863-3D40D5115398}" type="sibTrans" cxnId="{104E0D6C-AEA4-47F1-AFF0-8DF4D3175CD4}">
      <dgm:prSet/>
      <dgm:spPr/>
      <dgm:t>
        <a:bodyPr/>
        <a:lstStyle/>
        <a:p>
          <a:pPr algn="l"/>
          <a:endParaRPr lang="ru-RU"/>
        </a:p>
      </dgm:t>
    </dgm:pt>
    <dgm:pt modelId="{44A255D9-9043-42DB-8DFF-1B65D7E915C8}">
      <dgm:prSet phldrT="[Текст]" custT="1"/>
      <dgm:spPr/>
      <dgm:t>
        <a:bodyPr/>
        <a:lstStyle/>
        <a:p>
          <a:pPr algn="l"/>
          <a:r>
            <a:rPr lang="ru-RU" sz="2800" b="1" dirty="0">
              <a:latin typeface="Times New Roman" panose="02020603050405020304" pitchFamily="18" charset="0"/>
              <a:cs typeface="Times New Roman" panose="02020603050405020304" pitchFamily="18" charset="0"/>
            </a:rPr>
            <a:t>Су </a:t>
          </a:r>
          <a:r>
            <a:rPr lang="ru-RU" sz="2800" b="1" dirty="0" err="1">
              <a:latin typeface="Times New Roman" panose="02020603050405020304" pitchFamily="18" charset="0"/>
              <a:cs typeface="Times New Roman" panose="02020603050405020304" pitchFamily="18" charset="0"/>
            </a:rPr>
            <a:t>тасу</a:t>
          </a:r>
          <a:endParaRPr lang="ru-RU" sz="2800" b="1" dirty="0">
            <a:latin typeface="Times New Roman" panose="02020603050405020304" pitchFamily="18" charset="0"/>
            <a:cs typeface="Times New Roman" panose="02020603050405020304" pitchFamily="18" charset="0"/>
          </a:endParaRPr>
        </a:p>
      </dgm:t>
    </dgm:pt>
    <dgm:pt modelId="{F62D6505-D538-4743-BF47-95B3075692B7}" type="parTrans" cxnId="{89803C4D-3F07-4F8E-9C59-1F7DF9C893E9}">
      <dgm:prSet/>
      <dgm:spPr/>
      <dgm:t>
        <a:bodyPr/>
        <a:lstStyle/>
        <a:p>
          <a:pPr algn="l"/>
          <a:endParaRPr lang="ru-RU"/>
        </a:p>
      </dgm:t>
    </dgm:pt>
    <dgm:pt modelId="{8A65A7BC-7383-4B39-A370-E10A92F1331C}" type="sibTrans" cxnId="{89803C4D-3F07-4F8E-9C59-1F7DF9C893E9}">
      <dgm:prSet/>
      <dgm:spPr/>
      <dgm:t>
        <a:bodyPr/>
        <a:lstStyle/>
        <a:p>
          <a:pPr algn="l"/>
          <a:endParaRPr lang="ru-RU"/>
        </a:p>
      </dgm:t>
    </dgm:pt>
    <dgm:pt modelId="{23AC05FF-20E5-4EFC-9889-30160786C1D4}">
      <dgm:prSet phldrT="[Текст]" phldr="1"/>
      <dgm:spPr/>
      <dgm:t>
        <a:bodyPr/>
        <a:lstStyle/>
        <a:p>
          <a:pPr algn="l"/>
          <a:endParaRPr lang="ru-RU"/>
        </a:p>
      </dgm:t>
    </dgm:pt>
    <dgm:pt modelId="{3C806F5F-18A8-4A37-8C63-89837F3DC5FD}" type="parTrans" cxnId="{FB08861C-C206-4C54-90E5-985ED0D32B65}">
      <dgm:prSet/>
      <dgm:spPr/>
      <dgm:t>
        <a:bodyPr/>
        <a:lstStyle/>
        <a:p>
          <a:pPr algn="l"/>
          <a:endParaRPr lang="ru-RU"/>
        </a:p>
      </dgm:t>
    </dgm:pt>
    <dgm:pt modelId="{51A78B95-1AF8-49A8-AB6A-5F3D70B189BD}" type="sibTrans" cxnId="{FB08861C-C206-4C54-90E5-985ED0D32B65}">
      <dgm:prSet/>
      <dgm:spPr/>
      <dgm:t>
        <a:bodyPr/>
        <a:lstStyle/>
        <a:p>
          <a:pPr algn="l"/>
          <a:endParaRPr lang="ru-RU"/>
        </a:p>
      </dgm:t>
    </dgm:pt>
    <dgm:pt modelId="{54E2B434-2A40-4BC4-8F92-25C039DC4A72}">
      <dgm:prSet phldrT="[Текст]" custT="1"/>
      <dgm:spPr/>
      <dgm:t>
        <a:bodyPr/>
        <a:lstStyle/>
        <a:p>
          <a:pPr algn="l"/>
          <a:r>
            <a:rPr lang="ru-RU" sz="16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Саба</a:t>
          </a:r>
          <a:endParaRPr lang="ru-RU" sz="2800" b="1" dirty="0">
            <a:latin typeface="Times New Roman" panose="02020603050405020304" pitchFamily="18" charset="0"/>
            <a:cs typeface="Times New Roman" panose="02020603050405020304" pitchFamily="18" charset="0"/>
          </a:endParaRPr>
        </a:p>
      </dgm:t>
    </dgm:pt>
    <dgm:pt modelId="{9DE814C0-1DA6-4C5A-A041-CA1522BFEF09}" type="parTrans" cxnId="{A8E95273-BEC4-4208-9DE9-827ED6E18F35}">
      <dgm:prSet/>
      <dgm:spPr/>
      <dgm:t>
        <a:bodyPr/>
        <a:lstStyle/>
        <a:p>
          <a:pPr algn="l"/>
          <a:endParaRPr lang="ru-RU"/>
        </a:p>
      </dgm:t>
    </dgm:pt>
    <dgm:pt modelId="{D46991AB-494D-4785-A870-1565F36E989F}" type="sibTrans" cxnId="{A8E95273-BEC4-4208-9DE9-827ED6E18F35}">
      <dgm:prSet/>
      <dgm:spPr/>
      <dgm:t>
        <a:bodyPr/>
        <a:lstStyle/>
        <a:p>
          <a:pPr algn="l"/>
          <a:endParaRPr lang="ru-RU"/>
        </a:p>
      </dgm:t>
    </dgm:pt>
    <dgm:pt modelId="{FD087548-8C83-46EC-93C1-F43E44AA293A}">
      <dgm:prSet custT="1"/>
      <dgm:spPr/>
      <dgm:t>
        <a:bodyPr/>
        <a:lstStyle/>
        <a:p>
          <a:pPr algn="l"/>
          <a:r>
            <a:rPr lang="kk-KZ" sz="2400" dirty="0">
              <a:latin typeface="Times New Roman" panose="02020603050405020304" pitchFamily="18" charset="0"/>
              <a:cs typeface="Times New Roman" panose="02020603050405020304" pitchFamily="18" charset="0"/>
            </a:rPr>
            <a:t>бұл жыл сайын бір маусымда қайталанатын біршама ұзаққа созылатын және өзендегі су мөлшерінің айтарлықтай көбеюі. Су тасу еріген қар және жаңбыр суларынан пайда болады.</a:t>
          </a:r>
          <a:endParaRPr lang="ru-RU" sz="2400" dirty="0">
            <a:latin typeface="Times New Roman" panose="02020603050405020304" pitchFamily="18" charset="0"/>
            <a:cs typeface="Times New Roman" panose="02020603050405020304" pitchFamily="18" charset="0"/>
          </a:endParaRPr>
        </a:p>
      </dgm:t>
    </dgm:pt>
    <dgm:pt modelId="{B7AD74B8-C13F-499D-8E91-43A9B027796B}" type="parTrans" cxnId="{B96A6C14-2E71-4439-903D-554FD44FCFDD}">
      <dgm:prSet/>
      <dgm:spPr/>
      <dgm:t>
        <a:bodyPr/>
        <a:lstStyle/>
        <a:p>
          <a:pPr algn="l"/>
          <a:endParaRPr lang="ru-RU"/>
        </a:p>
      </dgm:t>
    </dgm:pt>
    <dgm:pt modelId="{566CF4CD-7884-4892-BD9D-A63BBBE15F23}" type="sibTrans" cxnId="{B96A6C14-2E71-4439-903D-554FD44FCFDD}">
      <dgm:prSet/>
      <dgm:spPr/>
      <dgm:t>
        <a:bodyPr/>
        <a:lstStyle/>
        <a:p>
          <a:pPr algn="l"/>
          <a:endParaRPr lang="ru-RU"/>
        </a:p>
      </dgm:t>
    </dgm:pt>
    <dgm:pt modelId="{E9CC5990-6E99-4F7E-95A3-50955CABA918}">
      <dgm:prSet phldrT="[Текст]"/>
      <dgm:spPr/>
      <dgm:t>
        <a:bodyPr/>
        <a:lstStyle/>
        <a:p>
          <a:pPr algn="l"/>
          <a:endParaRPr lang="ru-RU"/>
        </a:p>
      </dgm:t>
    </dgm:pt>
    <dgm:pt modelId="{FF6D883F-FE4B-4B6A-8B70-EB911F33F446}" type="sibTrans" cxnId="{D290449E-938E-456D-88BE-13E173B6F3FC}">
      <dgm:prSet/>
      <dgm:spPr/>
      <dgm:t>
        <a:bodyPr/>
        <a:lstStyle/>
        <a:p>
          <a:pPr algn="l"/>
          <a:endParaRPr lang="ru-RU"/>
        </a:p>
      </dgm:t>
    </dgm:pt>
    <dgm:pt modelId="{02D641F9-9087-4938-8C99-489DB3610B8E}" type="parTrans" cxnId="{D290449E-938E-456D-88BE-13E173B6F3FC}">
      <dgm:prSet/>
      <dgm:spPr/>
      <dgm:t>
        <a:bodyPr/>
        <a:lstStyle/>
        <a:p>
          <a:pPr algn="l"/>
          <a:endParaRPr lang="ru-RU"/>
        </a:p>
      </dgm:t>
    </dgm:pt>
    <dgm:pt modelId="{D6B5CE63-BD60-4DF9-848F-B2DEF1C9216A}">
      <dgm:prSet custT="1"/>
      <dgm:spPr/>
      <dgm:t>
        <a:bodyPr/>
        <a:lstStyle/>
        <a:p>
          <a:pPr algn="l"/>
          <a:r>
            <a:rPr lang="kk-KZ" sz="1600" dirty="0">
              <a:latin typeface="Times New Roman" panose="02020603050405020304" pitchFamily="18" charset="0"/>
              <a:cs typeface="Times New Roman" panose="02020603050405020304" pitchFamily="18" charset="0"/>
            </a:rPr>
            <a:t>– </a:t>
          </a:r>
          <a:r>
            <a:rPr lang="kk-KZ" sz="2400" dirty="0">
              <a:latin typeface="Times New Roman" panose="02020603050405020304" pitchFamily="18" charset="0"/>
              <a:cs typeface="Times New Roman" panose="02020603050405020304" pitchFamily="18" charset="0"/>
            </a:rPr>
            <a:t>қарқынды, әдетте судың шығыны мен деңгейінің қысқамерзімді көтерілуі, жаңбыр немесе еріген қар суынан туындайды. </a:t>
          </a:r>
          <a:endParaRPr lang="ru-RU" sz="2400" dirty="0">
            <a:latin typeface="Times New Roman" panose="02020603050405020304" pitchFamily="18" charset="0"/>
            <a:cs typeface="Times New Roman" panose="02020603050405020304" pitchFamily="18" charset="0"/>
          </a:endParaRPr>
        </a:p>
      </dgm:t>
    </dgm:pt>
    <dgm:pt modelId="{A0BD6228-B097-49D8-B705-3173BF54ABBB}" type="parTrans" cxnId="{9C6BF4E9-551F-456D-B836-37BC54864BBA}">
      <dgm:prSet/>
      <dgm:spPr/>
      <dgm:t>
        <a:bodyPr/>
        <a:lstStyle/>
        <a:p>
          <a:pPr algn="l"/>
          <a:endParaRPr lang="ru-RU"/>
        </a:p>
      </dgm:t>
    </dgm:pt>
    <dgm:pt modelId="{2C364937-8BA6-4777-AE62-6255725101CD}" type="sibTrans" cxnId="{9C6BF4E9-551F-456D-B836-37BC54864BBA}">
      <dgm:prSet/>
      <dgm:spPr/>
      <dgm:t>
        <a:bodyPr/>
        <a:lstStyle/>
        <a:p>
          <a:pPr algn="l"/>
          <a:endParaRPr lang="ru-RU"/>
        </a:p>
      </dgm:t>
    </dgm:pt>
    <dgm:pt modelId="{98E45ADF-B501-4470-9BBC-2A81CEB26346}">
      <dgm:prSet phldrT="[Текст]" custT="1"/>
      <dgm:spPr/>
      <dgm:t>
        <a:bodyPr/>
        <a:lstStyle/>
        <a:p>
          <a:pPr algn="l"/>
          <a:r>
            <a:rPr lang="ru-RU" sz="2800" b="1" dirty="0" err="1">
              <a:latin typeface="Times New Roman" panose="02020603050405020304" pitchFamily="18" charset="0"/>
              <a:cs typeface="Times New Roman" panose="02020603050405020304" pitchFamily="18" charset="0"/>
            </a:rPr>
            <a:t>Тасқын</a:t>
          </a:r>
          <a:endParaRPr lang="ru-RU" sz="2800" b="1" dirty="0">
            <a:latin typeface="Times New Roman" panose="02020603050405020304" pitchFamily="18" charset="0"/>
            <a:cs typeface="Times New Roman" panose="02020603050405020304" pitchFamily="18" charset="0"/>
          </a:endParaRPr>
        </a:p>
      </dgm:t>
    </dgm:pt>
    <dgm:pt modelId="{8217E9BC-D200-4368-924C-F6FDF3B58EC9}" type="sibTrans" cxnId="{689681A5-419B-4159-9C13-DF5FB5B2C303}">
      <dgm:prSet/>
      <dgm:spPr/>
      <dgm:t>
        <a:bodyPr/>
        <a:lstStyle/>
        <a:p>
          <a:pPr algn="l"/>
          <a:endParaRPr lang="ru-RU"/>
        </a:p>
      </dgm:t>
    </dgm:pt>
    <dgm:pt modelId="{A5ED5EBD-A13D-410D-868E-82BAC0399BA1}" type="parTrans" cxnId="{689681A5-419B-4159-9C13-DF5FB5B2C303}">
      <dgm:prSet/>
      <dgm:spPr/>
      <dgm:t>
        <a:bodyPr/>
        <a:lstStyle/>
        <a:p>
          <a:pPr algn="l"/>
          <a:endParaRPr lang="ru-RU"/>
        </a:p>
      </dgm:t>
    </dgm:pt>
    <dgm:pt modelId="{E49395F9-6CF7-49AA-9317-56AB1649D3ED}">
      <dgm:prSet custT="1"/>
      <dgm:spPr/>
      <dgm:t>
        <a:bodyPr/>
        <a:lstStyle/>
        <a:p>
          <a:pPr algn="l"/>
          <a:endParaRPr lang="kk-KZ" sz="700" dirty="0"/>
        </a:p>
        <a:p>
          <a:pPr algn="l"/>
          <a:r>
            <a:rPr lang="kk-KZ" sz="1400" dirty="0">
              <a:solidFill>
                <a:srgbClr val="002060"/>
              </a:solidFill>
            </a:rPr>
            <a:t>– </a:t>
          </a:r>
          <a:r>
            <a:rPr lang="kk-KZ" sz="2000" dirty="0">
              <a:solidFill>
                <a:srgbClr val="002060"/>
              </a:solidFill>
              <a:latin typeface="Times New Roman" panose="02020603050405020304" pitchFamily="18" charset="0"/>
              <a:cs typeface="Times New Roman" panose="02020603050405020304" pitchFamily="18" charset="0"/>
            </a:rPr>
            <a:t>жерасты сумен қоректену басым болған кезде, өзендегі су тұруы ең төмен болады. Суық климат жағдайында кішігірім өзендер қыста кейде түбіне дейін қатып қалуы мүмкін. Құрғақ климат жағдайында кішігірім өзендер жазғы сабада құрғап қалуы мүмкін.</a:t>
          </a:r>
          <a:endParaRPr lang="ru-RU" sz="2000" dirty="0">
            <a:solidFill>
              <a:srgbClr val="002060"/>
            </a:solidFill>
            <a:latin typeface="Times New Roman" panose="02020603050405020304" pitchFamily="18" charset="0"/>
            <a:cs typeface="Times New Roman" panose="02020603050405020304" pitchFamily="18" charset="0"/>
          </a:endParaRPr>
        </a:p>
      </dgm:t>
    </dgm:pt>
    <dgm:pt modelId="{F7FFBE73-2F25-4C81-9093-3CF85D170C6A}" type="parTrans" cxnId="{D07D6B3F-D1BF-4CFE-AA44-D2946B68B9FF}">
      <dgm:prSet/>
      <dgm:spPr/>
      <dgm:t>
        <a:bodyPr/>
        <a:lstStyle/>
        <a:p>
          <a:pPr algn="l"/>
          <a:endParaRPr lang="ru-RU"/>
        </a:p>
      </dgm:t>
    </dgm:pt>
    <dgm:pt modelId="{E5E55E32-742F-4FB4-A42B-1CF15781EC9A}" type="sibTrans" cxnId="{D07D6B3F-D1BF-4CFE-AA44-D2946B68B9FF}">
      <dgm:prSet/>
      <dgm:spPr/>
      <dgm:t>
        <a:bodyPr/>
        <a:lstStyle/>
        <a:p>
          <a:pPr algn="l"/>
          <a:endParaRPr lang="ru-RU"/>
        </a:p>
      </dgm:t>
    </dgm:pt>
    <dgm:pt modelId="{93105244-89CD-4BC2-AD97-770458D7EC52}" type="pres">
      <dgm:prSet presAssocID="{81C12EB4-2F31-41FB-9E24-19E5CB89E8FA}" presName="Name0" presStyleCnt="0">
        <dgm:presLayoutVars>
          <dgm:dir/>
          <dgm:animLvl val="lvl"/>
          <dgm:resizeHandles val="exact"/>
        </dgm:presLayoutVars>
      </dgm:prSet>
      <dgm:spPr/>
      <dgm:t>
        <a:bodyPr/>
        <a:lstStyle/>
        <a:p>
          <a:endParaRPr lang="ru-RU"/>
        </a:p>
      </dgm:t>
    </dgm:pt>
    <dgm:pt modelId="{9200FAA4-8952-49B0-88D9-1F427A8A25DE}" type="pres">
      <dgm:prSet presAssocID="{23AC05FF-20E5-4EFC-9889-30160786C1D4}" presName="boxAndChildren" presStyleCnt="0"/>
      <dgm:spPr/>
    </dgm:pt>
    <dgm:pt modelId="{53F179F1-955B-4294-A6EA-53E0545B8638}" type="pres">
      <dgm:prSet presAssocID="{23AC05FF-20E5-4EFC-9889-30160786C1D4}" presName="parentTextBox" presStyleLbl="node1" presStyleIdx="0" presStyleCnt="3"/>
      <dgm:spPr/>
      <dgm:t>
        <a:bodyPr/>
        <a:lstStyle/>
        <a:p>
          <a:endParaRPr lang="ru-RU"/>
        </a:p>
      </dgm:t>
    </dgm:pt>
    <dgm:pt modelId="{D6F42206-8806-4188-A0F7-26F6F9D60B14}" type="pres">
      <dgm:prSet presAssocID="{23AC05FF-20E5-4EFC-9889-30160786C1D4}" presName="entireBox" presStyleLbl="node1" presStyleIdx="0" presStyleCnt="3" custFlipVert="1" custScaleY="2391"/>
      <dgm:spPr/>
      <dgm:t>
        <a:bodyPr/>
        <a:lstStyle/>
        <a:p>
          <a:endParaRPr lang="ru-RU"/>
        </a:p>
      </dgm:t>
    </dgm:pt>
    <dgm:pt modelId="{8657CFE2-7465-4895-8188-5D7AA5B67A2B}" type="pres">
      <dgm:prSet presAssocID="{23AC05FF-20E5-4EFC-9889-30160786C1D4}" presName="descendantBox" presStyleCnt="0"/>
      <dgm:spPr/>
    </dgm:pt>
    <dgm:pt modelId="{187A77D7-19EB-4678-B1FB-6A8129CC3B2B}" type="pres">
      <dgm:prSet presAssocID="{54E2B434-2A40-4BC4-8F92-25C039DC4A72}" presName="childTextBox" presStyleLbl="fgAccFollowNode1" presStyleIdx="0" presStyleCnt="6">
        <dgm:presLayoutVars>
          <dgm:bulletEnabled val="1"/>
        </dgm:presLayoutVars>
      </dgm:prSet>
      <dgm:spPr/>
      <dgm:t>
        <a:bodyPr/>
        <a:lstStyle/>
        <a:p>
          <a:endParaRPr lang="ru-RU"/>
        </a:p>
      </dgm:t>
    </dgm:pt>
    <dgm:pt modelId="{2E62113C-4234-44C9-A66D-6967A720DD92}" type="pres">
      <dgm:prSet presAssocID="{E49395F9-6CF7-49AA-9317-56AB1649D3ED}" presName="childTextBox" presStyleLbl="fgAccFollowNode1" presStyleIdx="1" presStyleCnt="6" custScaleX="288474">
        <dgm:presLayoutVars>
          <dgm:bulletEnabled val="1"/>
        </dgm:presLayoutVars>
      </dgm:prSet>
      <dgm:spPr/>
      <dgm:t>
        <a:bodyPr/>
        <a:lstStyle/>
        <a:p>
          <a:endParaRPr lang="ru-RU"/>
        </a:p>
      </dgm:t>
    </dgm:pt>
    <dgm:pt modelId="{86A22B32-073D-4EF6-AAC9-368F13F486C7}" type="pres">
      <dgm:prSet presAssocID="{FF6D883F-FE4B-4B6A-8B70-EB911F33F446}" presName="sp" presStyleCnt="0"/>
      <dgm:spPr/>
    </dgm:pt>
    <dgm:pt modelId="{EF962A59-D548-4CD7-972E-7C3FA30F57E0}" type="pres">
      <dgm:prSet presAssocID="{E9CC5990-6E99-4F7E-95A3-50955CABA918}" presName="arrowAndChildren" presStyleCnt="0"/>
      <dgm:spPr/>
    </dgm:pt>
    <dgm:pt modelId="{908211FC-EF55-4FB5-A76C-8ACF8C260AAD}" type="pres">
      <dgm:prSet presAssocID="{E9CC5990-6E99-4F7E-95A3-50955CABA918}" presName="parentTextArrow" presStyleLbl="node1" presStyleIdx="0" presStyleCnt="3"/>
      <dgm:spPr/>
      <dgm:t>
        <a:bodyPr/>
        <a:lstStyle/>
        <a:p>
          <a:endParaRPr lang="ru-RU"/>
        </a:p>
      </dgm:t>
    </dgm:pt>
    <dgm:pt modelId="{AF45B652-6202-48DE-81D0-AF677AA61FB8}" type="pres">
      <dgm:prSet presAssocID="{E9CC5990-6E99-4F7E-95A3-50955CABA918}" presName="arrow" presStyleLbl="node1" presStyleIdx="1" presStyleCnt="3" custScaleY="33501"/>
      <dgm:spPr/>
      <dgm:t>
        <a:bodyPr/>
        <a:lstStyle/>
        <a:p>
          <a:endParaRPr lang="ru-RU"/>
        </a:p>
      </dgm:t>
    </dgm:pt>
    <dgm:pt modelId="{3C921DE2-BB1D-45A4-8448-C04B5CCE24F9}" type="pres">
      <dgm:prSet presAssocID="{E9CC5990-6E99-4F7E-95A3-50955CABA918}" presName="descendantArrow" presStyleCnt="0"/>
      <dgm:spPr/>
    </dgm:pt>
    <dgm:pt modelId="{FB8E1D17-FEFD-4B29-8C14-86E6EE58B1D6}" type="pres">
      <dgm:prSet presAssocID="{98E45ADF-B501-4470-9BBC-2A81CEB26346}" presName="childTextArrow" presStyleLbl="fgAccFollowNode1" presStyleIdx="2" presStyleCnt="6" custScaleX="78690">
        <dgm:presLayoutVars>
          <dgm:bulletEnabled val="1"/>
        </dgm:presLayoutVars>
      </dgm:prSet>
      <dgm:spPr/>
      <dgm:t>
        <a:bodyPr/>
        <a:lstStyle/>
        <a:p>
          <a:endParaRPr lang="ru-RU"/>
        </a:p>
      </dgm:t>
    </dgm:pt>
    <dgm:pt modelId="{884C7C7C-D4B3-4114-A3D4-3B5BEF69E81D}" type="pres">
      <dgm:prSet presAssocID="{D6B5CE63-BD60-4DF9-848F-B2DEF1C9216A}" presName="childTextArrow" presStyleLbl="fgAccFollowNode1" presStyleIdx="3" presStyleCnt="6" custScaleX="286236">
        <dgm:presLayoutVars>
          <dgm:bulletEnabled val="1"/>
        </dgm:presLayoutVars>
      </dgm:prSet>
      <dgm:spPr/>
      <dgm:t>
        <a:bodyPr/>
        <a:lstStyle/>
        <a:p>
          <a:endParaRPr lang="ru-RU"/>
        </a:p>
      </dgm:t>
    </dgm:pt>
    <dgm:pt modelId="{5AABF1EF-74DB-4919-90D9-819DA50EB194}" type="pres">
      <dgm:prSet presAssocID="{4032F26C-6F28-47D2-8863-3D40D5115398}" presName="sp" presStyleCnt="0"/>
      <dgm:spPr/>
    </dgm:pt>
    <dgm:pt modelId="{36D2064C-79A3-4EA4-BA7D-E6DE30340777}" type="pres">
      <dgm:prSet presAssocID="{17AF6D0E-46AA-412E-A0E3-23411685CA6B}" presName="arrowAndChildren" presStyleCnt="0"/>
      <dgm:spPr/>
    </dgm:pt>
    <dgm:pt modelId="{5A8FC000-7403-4F15-A7D5-8470C03C60E4}" type="pres">
      <dgm:prSet presAssocID="{17AF6D0E-46AA-412E-A0E3-23411685CA6B}" presName="parentTextArrow" presStyleLbl="node1" presStyleIdx="1" presStyleCnt="3"/>
      <dgm:spPr/>
      <dgm:t>
        <a:bodyPr/>
        <a:lstStyle/>
        <a:p>
          <a:endParaRPr lang="ru-RU"/>
        </a:p>
      </dgm:t>
    </dgm:pt>
    <dgm:pt modelId="{ED6C1BC2-3488-47CC-9C48-BBEB65D4B151}" type="pres">
      <dgm:prSet presAssocID="{17AF6D0E-46AA-412E-A0E3-23411685CA6B}" presName="arrow" presStyleLbl="node1" presStyleIdx="2" presStyleCnt="3" custScaleY="28381"/>
      <dgm:spPr/>
      <dgm:t>
        <a:bodyPr/>
        <a:lstStyle/>
        <a:p>
          <a:endParaRPr lang="ru-RU"/>
        </a:p>
      </dgm:t>
    </dgm:pt>
    <dgm:pt modelId="{201AAFF6-2BBD-49DE-B7BC-B833BD4CA4D5}" type="pres">
      <dgm:prSet presAssocID="{17AF6D0E-46AA-412E-A0E3-23411685CA6B}" presName="descendantArrow" presStyleCnt="0"/>
      <dgm:spPr/>
    </dgm:pt>
    <dgm:pt modelId="{CDABA66D-71B6-4562-B715-E5107226A7FF}" type="pres">
      <dgm:prSet presAssocID="{44A255D9-9043-42DB-8DFF-1B65D7E915C8}" presName="childTextArrow" presStyleLbl="fgAccFollowNode1" presStyleIdx="4" presStyleCnt="6" custScaleX="434810" custScaleY="161450" custLinFactNeighborX="-265" custLinFactNeighborY="991">
        <dgm:presLayoutVars>
          <dgm:bulletEnabled val="1"/>
        </dgm:presLayoutVars>
      </dgm:prSet>
      <dgm:spPr/>
      <dgm:t>
        <a:bodyPr/>
        <a:lstStyle/>
        <a:p>
          <a:endParaRPr lang="ru-RU"/>
        </a:p>
      </dgm:t>
    </dgm:pt>
    <dgm:pt modelId="{00523189-CE58-48B8-A071-3B5AC6EE8555}" type="pres">
      <dgm:prSet presAssocID="{FD087548-8C83-46EC-93C1-F43E44AA293A}" presName="childTextArrow" presStyleLbl="fgAccFollowNode1" presStyleIdx="5" presStyleCnt="6" custScaleX="1623180" custScaleY="163467">
        <dgm:presLayoutVars>
          <dgm:bulletEnabled val="1"/>
        </dgm:presLayoutVars>
      </dgm:prSet>
      <dgm:spPr/>
      <dgm:t>
        <a:bodyPr/>
        <a:lstStyle/>
        <a:p>
          <a:endParaRPr lang="ru-RU"/>
        </a:p>
      </dgm:t>
    </dgm:pt>
  </dgm:ptLst>
  <dgm:cxnLst>
    <dgm:cxn modelId="{9C6BF4E9-551F-456D-B836-37BC54864BBA}" srcId="{E9CC5990-6E99-4F7E-95A3-50955CABA918}" destId="{D6B5CE63-BD60-4DF9-848F-B2DEF1C9216A}" srcOrd="1" destOrd="0" parTransId="{A0BD6228-B097-49D8-B705-3173BF54ABBB}" sibTransId="{2C364937-8BA6-4777-AE62-6255725101CD}"/>
    <dgm:cxn modelId="{F026D17D-5393-46C6-B2FB-3103C1311527}" type="presOf" srcId="{54E2B434-2A40-4BC4-8F92-25C039DC4A72}" destId="{187A77D7-19EB-4678-B1FB-6A8129CC3B2B}" srcOrd="0" destOrd="0" presId="urn:microsoft.com/office/officeart/2005/8/layout/process4"/>
    <dgm:cxn modelId="{9AABB794-557F-4D14-912A-838C1F8FC84E}" type="presOf" srcId="{44A255D9-9043-42DB-8DFF-1B65D7E915C8}" destId="{CDABA66D-71B6-4562-B715-E5107226A7FF}" srcOrd="0" destOrd="0" presId="urn:microsoft.com/office/officeart/2005/8/layout/process4"/>
    <dgm:cxn modelId="{104E0D6C-AEA4-47F1-AFF0-8DF4D3175CD4}" srcId="{81C12EB4-2F31-41FB-9E24-19E5CB89E8FA}" destId="{17AF6D0E-46AA-412E-A0E3-23411685CA6B}" srcOrd="0" destOrd="0" parTransId="{17B8E591-998F-46E8-BBC6-93402BD86A49}" sibTransId="{4032F26C-6F28-47D2-8863-3D40D5115398}"/>
    <dgm:cxn modelId="{A8E95273-BEC4-4208-9DE9-827ED6E18F35}" srcId="{23AC05FF-20E5-4EFC-9889-30160786C1D4}" destId="{54E2B434-2A40-4BC4-8F92-25C039DC4A72}" srcOrd="0" destOrd="0" parTransId="{9DE814C0-1DA6-4C5A-A041-CA1522BFEF09}" sibTransId="{D46991AB-494D-4785-A870-1565F36E989F}"/>
    <dgm:cxn modelId="{2290F5CA-C59D-400F-AC0D-12CC2789029B}" type="presOf" srcId="{17AF6D0E-46AA-412E-A0E3-23411685CA6B}" destId="{5A8FC000-7403-4F15-A7D5-8470C03C60E4}" srcOrd="0" destOrd="0" presId="urn:microsoft.com/office/officeart/2005/8/layout/process4"/>
    <dgm:cxn modelId="{89803C4D-3F07-4F8E-9C59-1F7DF9C893E9}" srcId="{17AF6D0E-46AA-412E-A0E3-23411685CA6B}" destId="{44A255D9-9043-42DB-8DFF-1B65D7E915C8}" srcOrd="0" destOrd="0" parTransId="{F62D6505-D538-4743-BF47-95B3075692B7}" sibTransId="{8A65A7BC-7383-4B39-A370-E10A92F1331C}"/>
    <dgm:cxn modelId="{D07D6B3F-D1BF-4CFE-AA44-D2946B68B9FF}" srcId="{23AC05FF-20E5-4EFC-9889-30160786C1D4}" destId="{E49395F9-6CF7-49AA-9317-56AB1649D3ED}" srcOrd="1" destOrd="0" parTransId="{F7FFBE73-2F25-4C81-9093-3CF85D170C6A}" sibTransId="{E5E55E32-742F-4FB4-A42B-1CF15781EC9A}"/>
    <dgm:cxn modelId="{689681A5-419B-4159-9C13-DF5FB5B2C303}" srcId="{E9CC5990-6E99-4F7E-95A3-50955CABA918}" destId="{98E45ADF-B501-4470-9BBC-2A81CEB26346}" srcOrd="0" destOrd="0" parTransId="{A5ED5EBD-A13D-410D-868E-82BAC0399BA1}" sibTransId="{8217E9BC-D200-4368-924C-F6FDF3B58EC9}"/>
    <dgm:cxn modelId="{FB08861C-C206-4C54-90E5-985ED0D32B65}" srcId="{81C12EB4-2F31-41FB-9E24-19E5CB89E8FA}" destId="{23AC05FF-20E5-4EFC-9889-30160786C1D4}" srcOrd="2" destOrd="0" parTransId="{3C806F5F-18A8-4A37-8C63-89837F3DC5FD}" sibTransId="{51A78B95-1AF8-49A8-AB6A-5F3D70B189BD}"/>
    <dgm:cxn modelId="{0AB5BEBF-5BD4-4DED-BF2B-A89A675A3BBF}" type="presOf" srcId="{FD087548-8C83-46EC-93C1-F43E44AA293A}" destId="{00523189-CE58-48B8-A071-3B5AC6EE8555}" srcOrd="0" destOrd="0" presId="urn:microsoft.com/office/officeart/2005/8/layout/process4"/>
    <dgm:cxn modelId="{703C7869-A3C0-4B23-9075-7D721DA9F03D}" type="presOf" srcId="{23AC05FF-20E5-4EFC-9889-30160786C1D4}" destId="{D6F42206-8806-4188-A0F7-26F6F9D60B14}" srcOrd="1" destOrd="0" presId="urn:microsoft.com/office/officeart/2005/8/layout/process4"/>
    <dgm:cxn modelId="{4DF04753-A0FA-4544-996A-19F7BC40F92C}" type="presOf" srcId="{E49395F9-6CF7-49AA-9317-56AB1649D3ED}" destId="{2E62113C-4234-44C9-A66D-6967A720DD92}" srcOrd="0" destOrd="0" presId="urn:microsoft.com/office/officeart/2005/8/layout/process4"/>
    <dgm:cxn modelId="{D06F8B16-152E-481A-A0C0-6C0E545DF462}" type="presOf" srcId="{E9CC5990-6E99-4F7E-95A3-50955CABA918}" destId="{908211FC-EF55-4FB5-A76C-8ACF8C260AAD}" srcOrd="0" destOrd="0" presId="urn:microsoft.com/office/officeart/2005/8/layout/process4"/>
    <dgm:cxn modelId="{446A50E0-2B11-4E17-BE0E-12B9AD55117A}" type="presOf" srcId="{23AC05FF-20E5-4EFC-9889-30160786C1D4}" destId="{53F179F1-955B-4294-A6EA-53E0545B8638}" srcOrd="0" destOrd="0" presId="urn:microsoft.com/office/officeart/2005/8/layout/process4"/>
    <dgm:cxn modelId="{51044399-847B-4F1F-867F-3A630CAB173B}" type="presOf" srcId="{81C12EB4-2F31-41FB-9E24-19E5CB89E8FA}" destId="{93105244-89CD-4BC2-AD97-770458D7EC52}" srcOrd="0" destOrd="0" presId="urn:microsoft.com/office/officeart/2005/8/layout/process4"/>
    <dgm:cxn modelId="{3EA5E7F4-6E5E-4B3B-99EB-0E8947B29F78}" type="presOf" srcId="{17AF6D0E-46AA-412E-A0E3-23411685CA6B}" destId="{ED6C1BC2-3488-47CC-9C48-BBEB65D4B151}" srcOrd="1" destOrd="0" presId="urn:microsoft.com/office/officeart/2005/8/layout/process4"/>
    <dgm:cxn modelId="{47BA5D2D-4A26-4ED1-B452-5D00C481050D}" type="presOf" srcId="{E9CC5990-6E99-4F7E-95A3-50955CABA918}" destId="{AF45B652-6202-48DE-81D0-AF677AA61FB8}" srcOrd="1" destOrd="0" presId="urn:microsoft.com/office/officeart/2005/8/layout/process4"/>
    <dgm:cxn modelId="{D290449E-938E-456D-88BE-13E173B6F3FC}" srcId="{81C12EB4-2F31-41FB-9E24-19E5CB89E8FA}" destId="{E9CC5990-6E99-4F7E-95A3-50955CABA918}" srcOrd="1" destOrd="0" parTransId="{02D641F9-9087-4938-8C99-489DB3610B8E}" sibTransId="{FF6D883F-FE4B-4B6A-8B70-EB911F33F446}"/>
    <dgm:cxn modelId="{2726B076-67EF-4313-9021-E5B6B48653FD}" type="presOf" srcId="{D6B5CE63-BD60-4DF9-848F-B2DEF1C9216A}" destId="{884C7C7C-D4B3-4114-A3D4-3B5BEF69E81D}" srcOrd="0" destOrd="0" presId="urn:microsoft.com/office/officeart/2005/8/layout/process4"/>
    <dgm:cxn modelId="{B96A6C14-2E71-4439-903D-554FD44FCFDD}" srcId="{17AF6D0E-46AA-412E-A0E3-23411685CA6B}" destId="{FD087548-8C83-46EC-93C1-F43E44AA293A}" srcOrd="1" destOrd="0" parTransId="{B7AD74B8-C13F-499D-8E91-43A9B027796B}" sibTransId="{566CF4CD-7884-4892-BD9D-A63BBBE15F23}"/>
    <dgm:cxn modelId="{E7B2B8D5-4033-4092-993E-7AC8585DF8C1}" type="presOf" srcId="{98E45ADF-B501-4470-9BBC-2A81CEB26346}" destId="{FB8E1D17-FEFD-4B29-8C14-86E6EE58B1D6}" srcOrd="0" destOrd="0" presId="urn:microsoft.com/office/officeart/2005/8/layout/process4"/>
    <dgm:cxn modelId="{3E100B9D-3A70-4FCD-8761-72491736AB87}" type="presParOf" srcId="{93105244-89CD-4BC2-AD97-770458D7EC52}" destId="{9200FAA4-8952-49B0-88D9-1F427A8A25DE}" srcOrd="0" destOrd="0" presId="urn:microsoft.com/office/officeart/2005/8/layout/process4"/>
    <dgm:cxn modelId="{723E1E51-8305-4D6A-A06F-4B34BA8E8856}" type="presParOf" srcId="{9200FAA4-8952-49B0-88D9-1F427A8A25DE}" destId="{53F179F1-955B-4294-A6EA-53E0545B8638}" srcOrd="0" destOrd="0" presId="urn:microsoft.com/office/officeart/2005/8/layout/process4"/>
    <dgm:cxn modelId="{9A691C3E-E45B-46BE-B7A0-B3A0F6EF6D58}" type="presParOf" srcId="{9200FAA4-8952-49B0-88D9-1F427A8A25DE}" destId="{D6F42206-8806-4188-A0F7-26F6F9D60B14}" srcOrd="1" destOrd="0" presId="urn:microsoft.com/office/officeart/2005/8/layout/process4"/>
    <dgm:cxn modelId="{8EBAB427-EAE4-42A1-8B47-0F619722DBD5}" type="presParOf" srcId="{9200FAA4-8952-49B0-88D9-1F427A8A25DE}" destId="{8657CFE2-7465-4895-8188-5D7AA5B67A2B}" srcOrd="2" destOrd="0" presId="urn:microsoft.com/office/officeart/2005/8/layout/process4"/>
    <dgm:cxn modelId="{71964A09-7EBD-4A11-A1F5-482B32C874A4}" type="presParOf" srcId="{8657CFE2-7465-4895-8188-5D7AA5B67A2B}" destId="{187A77D7-19EB-4678-B1FB-6A8129CC3B2B}" srcOrd="0" destOrd="0" presId="urn:microsoft.com/office/officeart/2005/8/layout/process4"/>
    <dgm:cxn modelId="{C2C3427E-FA3D-4254-91EB-4EE6FFD95033}" type="presParOf" srcId="{8657CFE2-7465-4895-8188-5D7AA5B67A2B}" destId="{2E62113C-4234-44C9-A66D-6967A720DD92}" srcOrd="1" destOrd="0" presId="urn:microsoft.com/office/officeart/2005/8/layout/process4"/>
    <dgm:cxn modelId="{338A909E-29BD-47BD-A463-EB0291B75B83}" type="presParOf" srcId="{93105244-89CD-4BC2-AD97-770458D7EC52}" destId="{86A22B32-073D-4EF6-AAC9-368F13F486C7}" srcOrd="1" destOrd="0" presId="urn:microsoft.com/office/officeart/2005/8/layout/process4"/>
    <dgm:cxn modelId="{04107D09-F16D-4701-B3C9-735B388B8E1A}" type="presParOf" srcId="{93105244-89CD-4BC2-AD97-770458D7EC52}" destId="{EF962A59-D548-4CD7-972E-7C3FA30F57E0}" srcOrd="2" destOrd="0" presId="urn:microsoft.com/office/officeart/2005/8/layout/process4"/>
    <dgm:cxn modelId="{7A22E96D-B5D6-415A-A6FF-929D47B927CC}" type="presParOf" srcId="{EF962A59-D548-4CD7-972E-7C3FA30F57E0}" destId="{908211FC-EF55-4FB5-A76C-8ACF8C260AAD}" srcOrd="0" destOrd="0" presId="urn:microsoft.com/office/officeart/2005/8/layout/process4"/>
    <dgm:cxn modelId="{A5CF1C1C-B143-4104-AD91-D1A4E9DD322C}" type="presParOf" srcId="{EF962A59-D548-4CD7-972E-7C3FA30F57E0}" destId="{AF45B652-6202-48DE-81D0-AF677AA61FB8}" srcOrd="1" destOrd="0" presId="urn:microsoft.com/office/officeart/2005/8/layout/process4"/>
    <dgm:cxn modelId="{E5BC836E-DD62-4053-8DA0-89066426C7AA}" type="presParOf" srcId="{EF962A59-D548-4CD7-972E-7C3FA30F57E0}" destId="{3C921DE2-BB1D-45A4-8448-C04B5CCE24F9}" srcOrd="2" destOrd="0" presId="urn:microsoft.com/office/officeart/2005/8/layout/process4"/>
    <dgm:cxn modelId="{1FC1AA86-E32A-41E5-A972-3EFEE085061B}" type="presParOf" srcId="{3C921DE2-BB1D-45A4-8448-C04B5CCE24F9}" destId="{FB8E1D17-FEFD-4B29-8C14-86E6EE58B1D6}" srcOrd="0" destOrd="0" presId="urn:microsoft.com/office/officeart/2005/8/layout/process4"/>
    <dgm:cxn modelId="{3DB608DA-9AC0-44A3-A9F5-4893A2A22CAB}" type="presParOf" srcId="{3C921DE2-BB1D-45A4-8448-C04B5CCE24F9}" destId="{884C7C7C-D4B3-4114-A3D4-3B5BEF69E81D}" srcOrd="1" destOrd="0" presId="urn:microsoft.com/office/officeart/2005/8/layout/process4"/>
    <dgm:cxn modelId="{2B089DB5-5156-4A72-94AD-72527D53D47F}" type="presParOf" srcId="{93105244-89CD-4BC2-AD97-770458D7EC52}" destId="{5AABF1EF-74DB-4919-90D9-819DA50EB194}" srcOrd="3" destOrd="0" presId="urn:microsoft.com/office/officeart/2005/8/layout/process4"/>
    <dgm:cxn modelId="{DE4AAAE4-8427-49A1-96C6-85B191CCCA3F}" type="presParOf" srcId="{93105244-89CD-4BC2-AD97-770458D7EC52}" destId="{36D2064C-79A3-4EA4-BA7D-E6DE30340777}" srcOrd="4" destOrd="0" presId="urn:microsoft.com/office/officeart/2005/8/layout/process4"/>
    <dgm:cxn modelId="{54953D25-C571-4EED-9988-59922EF91483}" type="presParOf" srcId="{36D2064C-79A3-4EA4-BA7D-E6DE30340777}" destId="{5A8FC000-7403-4F15-A7D5-8470C03C60E4}" srcOrd="0" destOrd="0" presId="urn:microsoft.com/office/officeart/2005/8/layout/process4"/>
    <dgm:cxn modelId="{48829178-9957-4612-829B-AD2ACC3C1EB2}" type="presParOf" srcId="{36D2064C-79A3-4EA4-BA7D-E6DE30340777}" destId="{ED6C1BC2-3488-47CC-9C48-BBEB65D4B151}" srcOrd="1" destOrd="0" presId="urn:microsoft.com/office/officeart/2005/8/layout/process4"/>
    <dgm:cxn modelId="{F4707BE1-9CE2-4EBA-8A59-F058134FE0F2}" type="presParOf" srcId="{36D2064C-79A3-4EA4-BA7D-E6DE30340777}" destId="{201AAFF6-2BBD-49DE-B7BC-B833BD4CA4D5}" srcOrd="2" destOrd="0" presId="urn:microsoft.com/office/officeart/2005/8/layout/process4"/>
    <dgm:cxn modelId="{BABE3C58-AB11-4F4D-AB62-302FF3DC05A8}" type="presParOf" srcId="{201AAFF6-2BBD-49DE-B7BC-B833BD4CA4D5}" destId="{CDABA66D-71B6-4562-B715-E5107226A7FF}" srcOrd="0" destOrd="0" presId="urn:microsoft.com/office/officeart/2005/8/layout/process4"/>
    <dgm:cxn modelId="{7444B5B5-A925-426E-B9F7-89915C0AF6BC}" type="presParOf" srcId="{201AAFF6-2BBD-49DE-B7BC-B833BD4CA4D5}" destId="{00523189-CE58-48B8-A071-3B5AC6EE8555}" srcOrd="1"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F42206-8806-4188-A0F7-26F6F9D60B14}">
      <dsp:nvSpPr>
        <dsp:cNvPr id="0" name=""/>
        <dsp:cNvSpPr/>
      </dsp:nvSpPr>
      <dsp:spPr>
        <a:xfrm flipV="1">
          <a:off x="0" y="3412329"/>
          <a:ext cx="8596139" cy="65937"/>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l" defTabSz="222250">
            <a:lnSpc>
              <a:spcPct val="90000"/>
            </a:lnSpc>
            <a:spcBef>
              <a:spcPct val="0"/>
            </a:spcBef>
            <a:spcAft>
              <a:spcPct val="35000"/>
            </a:spcAft>
          </a:pPr>
          <a:endParaRPr lang="ru-RU" sz="500" kern="1200"/>
        </a:p>
      </dsp:txBody>
      <dsp:txXfrm rot="10800000">
        <a:off x="0" y="3412329"/>
        <a:ext cx="8596139" cy="35606"/>
      </dsp:txXfrm>
    </dsp:sp>
    <dsp:sp modelId="{187A77D7-19EB-4678-B1FB-6A8129CC3B2B}">
      <dsp:nvSpPr>
        <dsp:cNvPr id="0" name=""/>
        <dsp:cNvSpPr/>
      </dsp:nvSpPr>
      <dsp:spPr>
        <a:xfrm>
          <a:off x="1557" y="3500453"/>
          <a:ext cx="2211994" cy="1268553"/>
        </a:xfrm>
        <a:prstGeom prst="rect">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lvl="0" algn="l" defTabSz="711200">
            <a:lnSpc>
              <a:spcPct val="90000"/>
            </a:lnSpc>
            <a:spcBef>
              <a:spcPct val="0"/>
            </a:spcBef>
            <a:spcAft>
              <a:spcPct val="35000"/>
            </a:spcAft>
          </a:pPr>
          <a:r>
            <a:rPr lang="ru-RU" sz="1600" b="1" kern="1200" dirty="0">
              <a:latin typeface="Times New Roman" panose="02020603050405020304" pitchFamily="18" charset="0"/>
              <a:cs typeface="Times New Roman" panose="02020603050405020304" pitchFamily="18" charset="0"/>
            </a:rPr>
            <a:t>       </a:t>
          </a:r>
          <a:r>
            <a:rPr lang="ru-RU" sz="2800" b="1" kern="1200" dirty="0" err="1">
              <a:latin typeface="Times New Roman" panose="02020603050405020304" pitchFamily="18" charset="0"/>
              <a:cs typeface="Times New Roman" panose="02020603050405020304" pitchFamily="18" charset="0"/>
            </a:rPr>
            <a:t>Саба</a:t>
          </a:r>
          <a:endParaRPr lang="ru-RU" sz="2800" b="1" kern="1200" dirty="0">
            <a:latin typeface="Times New Roman" panose="02020603050405020304" pitchFamily="18" charset="0"/>
            <a:cs typeface="Times New Roman" panose="02020603050405020304" pitchFamily="18" charset="0"/>
          </a:endParaRPr>
        </a:p>
      </dsp:txBody>
      <dsp:txXfrm>
        <a:off x="1557" y="3500453"/>
        <a:ext cx="2211994" cy="1268553"/>
      </dsp:txXfrm>
    </dsp:sp>
    <dsp:sp modelId="{2E62113C-4234-44C9-A66D-6967A720DD92}">
      <dsp:nvSpPr>
        <dsp:cNvPr id="0" name=""/>
        <dsp:cNvSpPr/>
      </dsp:nvSpPr>
      <dsp:spPr>
        <a:xfrm>
          <a:off x="2213552" y="3500453"/>
          <a:ext cx="6381029" cy="1268553"/>
        </a:xfrm>
        <a:prstGeom prst="rect">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784" tIns="8890" rIns="49784" bIns="8890" numCol="1" spcCol="1270" anchor="ctr" anchorCtr="0">
          <a:noAutofit/>
        </a:bodyPr>
        <a:lstStyle/>
        <a:p>
          <a:pPr lvl="0" algn="l" defTabSz="311150">
            <a:lnSpc>
              <a:spcPct val="90000"/>
            </a:lnSpc>
            <a:spcBef>
              <a:spcPct val="0"/>
            </a:spcBef>
            <a:spcAft>
              <a:spcPct val="35000"/>
            </a:spcAft>
          </a:pPr>
          <a:endParaRPr lang="kk-KZ" sz="700" kern="1200" dirty="0"/>
        </a:p>
        <a:p>
          <a:pPr lvl="0" algn="l" defTabSz="311150">
            <a:lnSpc>
              <a:spcPct val="90000"/>
            </a:lnSpc>
            <a:spcBef>
              <a:spcPct val="0"/>
            </a:spcBef>
            <a:spcAft>
              <a:spcPct val="35000"/>
            </a:spcAft>
          </a:pPr>
          <a:r>
            <a:rPr lang="kk-KZ" sz="1400" kern="1200" dirty="0">
              <a:solidFill>
                <a:srgbClr val="002060"/>
              </a:solidFill>
            </a:rPr>
            <a:t>– </a:t>
          </a:r>
          <a:r>
            <a:rPr lang="kk-KZ" sz="2000" kern="1200" dirty="0">
              <a:solidFill>
                <a:srgbClr val="002060"/>
              </a:solidFill>
              <a:latin typeface="Times New Roman" panose="02020603050405020304" pitchFamily="18" charset="0"/>
              <a:cs typeface="Times New Roman" panose="02020603050405020304" pitchFamily="18" charset="0"/>
            </a:rPr>
            <a:t>жерасты сумен қоректену басым болған кезде, өзендегі су тұруы ең төмен болады. Суық климат жағдайында кішігірім өзендер қыста кейде түбіне дейін қатып қалуы мүмкін. Құрғақ климат жағдайында кішігірім өзендер жазғы сабада құрғап қалуы мүмкін.</a:t>
          </a:r>
          <a:endParaRPr lang="ru-RU" sz="2000" kern="1200" dirty="0">
            <a:solidFill>
              <a:srgbClr val="002060"/>
            </a:solidFill>
            <a:latin typeface="Times New Roman" panose="02020603050405020304" pitchFamily="18" charset="0"/>
            <a:cs typeface="Times New Roman" panose="02020603050405020304" pitchFamily="18" charset="0"/>
          </a:endParaRPr>
        </a:p>
      </dsp:txBody>
      <dsp:txXfrm>
        <a:off x="2213552" y="3500453"/>
        <a:ext cx="6381029" cy="1268553"/>
      </dsp:txXfrm>
    </dsp:sp>
    <dsp:sp modelId="{AF45B652-6202-48DE-81D0-AF677AA61FB8}">
      <dsp:nvSpPr>
        <dsp:cNvPr id="0" name=""/>
        <dsp:cNvSpPr/>
      </dsp:nvSpPr>
      <dsp:spPr>
        <a:xfrm rot="10800000">
          <a:off x="0" y="2032790"/>
          <a:ext cx="8596139" cy="1420905"/>
        </a:xfrm>
        <a:prstGeom prst="upArrowCallou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lvl="0" algn="l" defTabSz="622300">
            <a:lnSpc>
              <a:spcPct val="90000"/>
            </a:lnSpc>
            <a:spcBef>
              <a:spcPct val="0"/>
            </a:spcBef>
            <a:spcAft>
              <a:spcPct val="35000"/>
            </a:spcAft>
          </a:pPr>
          <a:endParaRPr lang="ru-RU" sz="1400" kern="1200"/>
        </a:p>
      </dsp:txBody>
      <dsp:txXfrm rot="-10800000">
        <a:off x="0" y="2032790"/>
        <a:ext cx="8596139" cy="498737"/>
      </dsp:txXfrm>
    </dsp:sp>
    <dsp:sp modelId="{FB8E1D17-FEFD-4B29-8C14-86E6EE58B1D6}">
      <dsp:nvSpPr>
        <dsp:cNvPr id="0" name=""/>
        <dsp:cNvSpPr/>
      </dsp:nvSpPr>
      <dsp:spPr>
        <a:xfrm>
          <a:off x="1605" y="2111277"/>
          <a:ext cx="1852916" cy="1268172"/>
        </a:xfrm>
        <a:prstGeom prst="rect">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35560" rIns="199136" bIns="35560" numCol="1" spcCol="1270" anchor="ctr" anchorCtr="0">
          <a:noAutofit/>
        </a:bodyPr>
        <a:lstStyle/>
        <a:p>
          <a:pPr lvl="0" algn="l" defTabSz="1244600">
            <a:lnSpc>
              <a:spcPct val="90000"/>
            </a:lnSpc>
            <a:spcBef>
              <a:spcPct val="0"/>
            </a:spcBef>
            <a:spcAft>
              <a:spcPct val="35000"/>
            </a:spcAft>
          </a:pPr>
          <a:r>
            <a:rPr lang="ru-RU" sz="2800" b="1" kern="1200" dirty="0" err="1">
              <a:latin typeface="Times New Roman" panose="02020603050405020304" pitchFamily="18" charset="0"/>
              <a:cs typeface="Times New Roman" panose="02020603050405020304" pitchFamily="18" charset="0"/>
            </a:rPr>
            <a:t>Тасқын</a:t>
          </a:r>
          <a:endParaRPr lang="ru-RU" sz="2800" b="1" kern="1200" dirty="0">
            <a:latin typeface="Times New Roman" panose="02020603050405020304" pitchFamily="18" charset="0"/>
            <a:cs typeface="Times New Roman" panose="02020603050405020304" pitchFamily="18" charset="0"/>
          </a:endParaRPr>
        </a:p>
      </dsp:txBody>
      <dsp:txXfrm>
        <a:off x="1605" y="2111277"/>
        <a:ext cx="1852916" cy="1268172"/>
      </dsp:txXfrm>
    </dsp:sp>
    <dsp:sp modelId="{884C7C7C-D4B3-4114-A3D4-3B5BEF69E81D}">
      <dsp:nvSpPr>
        <dsp:cNvPr id="0" name=""/>
        <dsp:cNvSpPr/>
      </dsp:nvSpPr>
      <dsp:spPr>
        <a:xfrm>
          <a:off x="1854522" y="2111277"/>
          <a:ext cx="6740010" cy="1268172"/>
        </a:xfrm>
        <a:prstGeom prst="rect">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lvl="0" algn="l" defTabSz="711200">
            <a:lnSpc>
              <a:spcPct val="90000"/>
            </a:lnSpc>
            <a:spcBef>
              <a:spcPct val="0"/>
            </a:spcBef>
            <a:spcAft>
              <a:spcPct val="35000"/>
            </a:spcAft>
          </a:pPr>
          <a:r>
            <a:rPr lang="kk-KZ" sz="1600" kern="1200" dirty="0">
              <a:latin typeface="Times New Roman" panose="02020603050405020304" pitchFamily="18" charset="0"/>
              <a:cs typeface="Times New Roman" panose="02020603050405020304" pitchFamily="18" charset="0"/>
            </a:rPr>
            <a:t>– </a:t>
          </a:r>
          <a:r>
            <a:rPr lang="kk-KZ" sz="2400" kern="1200" dirty="0">
              <a:latin typeface="Times New Roman" panose="02020603050405020304" pitchFamily="18" charset="0"/>
              <a:cs typeface="Times New Roman" panose="02020603050405020304" pitchFamily="18" charset="0"/>
            </a:rPr>
            <a:t>қарқынды, әдетте судың шығыны мен деңгейінің қысқамерзімді көтерілуі, жаңбыр немесе еріген қар суынан туындайды. </a:t>
          </a:r>
          <a:endParaRPr lang="ru-RU" sz="2400" kern="1200" dirty="0">
            <a:latin typeface="Times New Roman" panose="02020603050405020304" pitchFamily="18" charset="0"/>
            <a:cs typeface="Times New Roman" panose="02020603050405020304" pitchFamily="18" charset="0"/>
          </a:endParaRPr>
        </a:p>
      </dsp:txBody>
      <dsp:txXfrm>
        <a:off x="1854522" y="2111277"/>
        <a:ext cx="6740010" cy="1268172"/>
      </dsp:txXfrm>
    </dsp:sp>
    <dsp:sp modelId="{ED6C1BC2-3488-47CC-9C48-BBEB65D4B151}">
      <dsp:nvSpPr>
        <dsp:cNvPr id="0" name=""/>
        <dsp:cNvSpPr/>
      </dsp:nvSpPr>
      <dsp:spPr>
        <a:xfrm rot="10800000">
          <a:off x="0" y="433640"/>
          <a:ext cx="8596139" cy="1203746"/>
        </a:xfrm>
        <a:prstGeom prst="upArrowCallou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lvl="0" algn="l" defTabSz="622300">
            <a:lnSpc>
              <a:spcPct val="90000"/>
            </a:lnSpc>
            <a:spcBef>
              <a:spcPct val="0"/>
            </a:spcBef>
            <a:spcAft>
              <a:spcPct val="35000"/>
            </a:spcAft>
          </a:pPr>
          <a:r>
            <a:rPr lang="ru-RU" sz="1400" kern="1200"/>
            <a:t>Су режимінің кезеңдері</a:t>
          </a:r>
        </a:p>
      </dsp:txBody>
      <dsp:txXfrm rot="-10800000">
        <a:off x="0" y="433640"/>
        <a:ext cx="8596139" cy="422514"/>
      </dsp:txXfrm>
    </dsp:sp>
    <dsp:sp modelId="{CDABA66D-71B6-4562-B715-E5107226A7FF}">
      <dsp:nvSpPr>
        <dsp:cNvPr id="0" name=""/>
        <dsp:cNvSpPr/>
      </dsp:nvSpPr>
      <dsp:spPr>
        <a:xfrm>
          <a:off x="0" y="26469"/>
          <a:ext cx="1815917" cy="2047465"/>
        </a:xfrm>
        <a:prstGeom prst="rect">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35560" rIns="199136" bIns="35560" numCol="1" spcCol="1270" anchor="ctr" anchorCtr="0">
          <a:noAutofit/>
        </a:bodyPr>
        <a:lstStyle/>
        <a:p>
          <a:pPr lvl="0" algn="l" defTabSz="1244600">
            <a:lnSpc>
              <a:spcPct val="90000"/>
            </a:lnSpc>
            <a:spcBef>
              <a:spcPct val="0"/>
            </a:spcBef>
            <a:spcAft>
              <a:spcPct val="35000"/>
            </a:spcAft>
          </a:pPr>
          <a:r>
            <a:rPr lang="ru-RU" sz="2800" b="1" kern="1200" dirty="0">
              <a:latin typeface="Times New Roman" panose="02020603050405020304" pitchFamily="18" charset="0"/>
              <a:cs typeface="Times New Roman" panose="02020603050405020304" pitchFamily="18" charset="0"/>
            </a:rPr>
            <a:t>Су </a:t>
          </a:r>
          <a:r>
            <a:rPr lang="ru-RU" sz="2800" b="1" kern="1200" dirty="0" err="1">
              <a:latin typeface="Times New Roman" panose="02020603050405020304" pitchFamily="18" charset="0"/>
              <a:cs typeface="Times New Roman" panose="02020603050405020304" pitchFamily="18" charset="0"/>
            </a:rPr>
            <a:t>тасу</a:t>
          </a:r>
          <a:endParaRPr lang="ru-RU" sz="2800" b="1" kern="1200" dirty="0">
            <a:latin typeface="Times New Roman" panose="02020603050405020304" pitchFamily="18" charset="0"/>
            <a:cs typeface="Times New Roman" panose="02020603050405020304" pitchFamily="18" charset="0"/>
          </a:endParaRPr>
        </a:p>
      </dsp:txBody>
      <dsp:txXfrm>
        <a:off x="0" y="26469"/>
        <a:ext cx="1815917" cy="2047465"/>
      </dsp:txXfrm>
    </dsp:sp>
    <dsp:sp modelId="{00523189-CE58-48B8-A071-3B5AC6EE8555}">
      <dsp:nvSpPr>
        <dsp:cNvPr id="0" name=""/>
        <dsp:cNvSpPr/>
      </dsp:nvSpPr>
      <dsp:spPr>
        <a:xfrm>
          <a:off x="1816546" y="1112"/>
          <a:ext cx="6778962" cy="2073044"/>
        </a:xfrm>
        <a:prstGeom prst="rect">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30480" rIns="170688" bIns="30480" numCol="1" spcCol="1270" anchor="ctr" anchorCtr="0">
          <a:noAutofit/>
        </a:bodyPr>
        <a:lstStyle/>
        <a:p>
          <a:pPr lvl="0" algn="l" defTabSz="1066800">
            <a:lnSpc>
              <a:spcPct val="90000"/>
            </a:lnSpc>
            <a:spcBef>
              <a:spcPct val="0"/>
            </a:spcBef>
            <a:spcAft>
              <a:spcPct val="35000"/>
            </a:spcAft>
          </a:pPr>
          <a:r>
            <a:rPr lang="kk-KZ" sz="2400" kern="1200" dirty="0">
              <a:latin typeface="Times New Roman" panose="02020603050405020304" pitchFamily="18" charset="0"/>
              <a:cs typeface="Times New Roman" panose="02020603050405020304" pitchFamily="18" charset="0"/>
            </a:rPr>
            <a:t>бұл жыл сайын бір маусымда қайталанатын біршама ұзаққа созылатын және өзендегі су мөлшерінің айтарлықтай көбеюі. Су тасу еріген қар және жаңбыр суларынан пайда болады.</a:t>
          </a:r>
          <a:endParaRPr lang="ru-RU" sz="2400" kern="1200" dirty="0">
            <a:latin typeface="Times New Roman" panose="02020603050405020304" pitchFamily="18" charset="0"/>
            <a:cs typeface="Times New Roman" panose="02020603050405020304" pitchFamily="18" charset="0"/>
          </a:endParaRPr>
        </a:p>
      </dsp:txBody>
      <dsp:txXfrm>
        <a:off x="1816546" y="1112"/>
        <a:ext cx="6778962" cy="2073044"/>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012203C4-4373-41BA-AEC6-4E5163552CB9}" type="datetimeFigureOut">
              <a:rPr lang="ru-RU" smtClean="0"/>
              <a:pPr/>
              <a:t>12.08.2020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60C7C0E-AB25-4947-8CF8-632E573E7F8B}" type="slidenum">
              <a:rPr lang="ru-RU" smtClean="0"/>
              <a:pPr/>
              <a:t>‹#›</a:t>
            </a:fld>
            <a:endParaRPr lang="ru-RU"/>
          </a:p>
        </p:txBody>
      </p:sp>
    </p:spTree>
    <p:extLst>
      <p:ext uri="{BB962C8B-B14F-4D97-AF65-F5344CB8AC3E}">
        <p14:creationId xmlns:p14="http://schemas.microsoft.com/office/powerpoint/2010/main" val="14268538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12203C4-4373-41BA-AEC6-4E5163552CB9}" type="datetimeFigureOut">
              <a:rPr lang="ru-RU" smtClean="0"/>
              <a:pPr/>
              <a:t>12.08.2020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60C7C0E-AB25-4947-8CF8-632E573E7F8B}" type="slidenum">
              <a:rPr lang="ru-RU" smtClean="0"/>
              <a:pPr/>
              <a:t>‹#›</a:t>
            </a:fld>
            <a:endParaRPr lang="ru-RU"/>
          </a:p>
        </p:txBody>
      </p:sp>
    </p:spTree>
    <p:extLst>
      <p:ext uri="{BB962C8B-B14F-4D97-AF65-F5344CB8AC3E}">
        <p14:creationId xmlns:p14="http://schemas.microsoft.com/office/powerpoint/2010/main" val="32106262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12203C4-4373-41BA-AEC6-4E5163552CB9}" type="datetimeFigureOut">
              <a:rPr lang="ru-RU" smtClean="0"/>
              <a:pPr/>
              <a:t>12.08.2020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60C7C0E-AB25-4947-8CF8-632E573E7F8B}" type="slidenum">
              <a:rPr lang="ru-RU" smtClean="0"/>
              <a:pPr/>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0043477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12203C4-4373-41BA-AEC6-4E5163552CB9}" type="datetimeFigureOut">
              <a:rPr lang="ru-RU" smtClean="0"/>
              <a:pPr/>
              <a:t>12.08.2020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60C7C0E-AB25-4947-8CF8-632E573E7F8B}" type="slidenum">
              <a:rPr lang="ru-RU" smtClean="0"/>
              <a:pPr/>
              <a:t>‹#›</a:t>
            </a:fld>
            <a:endParaRPr lang="ru-RU"/>
          </a:p>
        </p:txBody>
      </p:sp>
    </p:spTree>
    <p:extLst>
      <p:ext uri="{BB962C8B-B14F-4D97-AF65-F5344CB8AC3E}">
        <p14:creationId xmlns:p14="http://schemas.microsoft.com/office/powerpoint/2010/main" val="28240583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12203C4-4373-41BA-AEC6-4E5163552CB9}" type="datetimeFigureOut">
              <a:rPr lang="ru-RU" smtClean="0"/>
              <a:pPr/>
              <a:t>12.08.2020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60C7C0E-AB25-4947-8CF8-632E573E7F8B}" type="slidenum">
              <a:rPr lang="ru-RU" smtClean="0"/>
              <a:pPr/>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7895607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12203C4-4373-41BA-AEC6-4E5163552CB9}" type="datetimeFigureOut">
              <a:rPr lang="ru-RU" smtClean="0"/>
              <a:pPr/>
              <a:t>12.08.2020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60C7C0E-AB25-4947-8CF8-632E573E7F8B}" type="slidenum">
              <a:rPr lang="ru-RU" smtClean="0"/>
              <a:pPr/>
              <a:t>‹#›</a:t>
            </a:fld>
            <a:endParaRPr lang="ru-RU"/>
          </a:p>
        </p:txBody>
      </p:sp>
    </p:spTree>
    <p:extLst>
      <p:ext uri="{BB962C8B-B14F-4D97-AF65-F5344CB8AC3E}">
        <p14:creationId xmlns:p14="http://schemas.microsoft.com/office/powerpoint/2010/main" val="31828098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012203C4-4373-41BA-AEC6-4E5163552CB9}" type="datetimeFigureOut">
              <a:rPr lang="ru-RU" smtClean="0"/>
              <a:pPr/>
              <a:t>12.08.2020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60C7C0E-AB25-4947-8CF8-632E573E7F8B}" type="slidenum">
              <a:rPr lang="ru-RU" smtClean="0"/>
              <a:pPr/>
              <a:t>‹#›</a:t>
            </a:fld>
            <a:endParaRPr lang="ru-RU"/>
          </a:p>
        </p:txBody>
      </p:sp>
    </p:spTree>
    <p:extLst>
      <p:ext uri="{BB962C8B-B14F-4D97-AF65-F5344CB8AC3E}">
        <p14:creationId xmlns:p14="http://schemas.microsoft.com/office/powerpoint/2010/main" val="3303737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012203C4-4373-41BA-AEC6-4E5163552CB9}" type="datetimeFigureOut">
              <a:rPr lang="ru-RU" smtClean="0"/>
              <a:pPr/>
              <a:t>12.08.2020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60C7C0E-AB25-4947-8CF8-632E573E7F8B}" type="slidenum">
              <a:rPr lang="ru-RU" smtClean="0"/>
              <a:pPr/>
              <a:t>‹#›</a:t>
            </a:fld>
            <a:endParaRPr lang="ru-RU"/>
          </a:p>
        </p:txBody>
      </p:sp>
    </p:spTree>
    <p:extLst>
      <p:ext uri="{BB962C8B-B14F-4D97-AF65-F5344CB8AC3E}">
        <p14:creationId xmlns:p14="http://schemas.microsoft.com/office/powerpoint/2010/main" val="32812737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012203C4-4373-41BA-AEC6-4E5163552CB9}" type="datetimeFigureOut">
              <a:rPr lang="ru-RU" smtClean="0"/>
              <a:pPr/>
              <a:t>12.08.2020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60C7C0E-AB25-4947-8CF8-632E573E7F8B}" type="slidenum">
              <a:rPr lang="ru-RU" smtClean="0"/>
              <a:pPr/>
              <a:t>‹#›</a:t>
            </a:fld>
            <a:endParaRPr lang="ru-RU"/>
          </a:p>
        </p:txBody>
      </p:sp>
    </p:spTree>
    <p:extLst>
      <p:ext uri="{BB962C8B-B14F-4D97-AF65-F5344CB8AC3E}">
        <p14:creationId xmlns:p14="http://schemas.microsoft.com/office/powerpoint/2010/main" val="28699318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12203C4-4373-41BA-AEC6-4E5163552CB9}" type="datetimeFigureOut">
              <a:rPr lang="ru-RU" smtClean="0"/>
              <a:pPr/>
              <a:t>12.08.2020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60C7C0E-AB25-4947-8CF8-632E573E7F8B}" type="slidenum">
              <a:rPr lang="ru-RU" smtClean="0"/>
              <a:pPr/>
              <a:t>‹#›</a:t>
            </a:fld>
            <a:endParaRPr lang="ru-RU"/>
          </a:p>
        </p:txBody>
      </p:sp>
    </p:spTree>
    <p:extLst>
      <p:ext uri="{BB962C8B-B14F-4D97-AF65-F5344CB8AC3E}">
        <p14:creationId xmlns:p14="http://schemas.microsoft.com/office/powerpoint/2010/main" val="39217675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012203C4-4373-41BA-AEC6-4E5163552CB9}" type="datetimeFigureOut">
              <a:rPr lang="ru-RU" smtClean="0"/>
              <a:pPr/>
              <a:t>12.08.2020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60C7C0E-AB25-4947-8CF8-632E573E7F8B}" type="slidenum">
              <a:rPr lang="ru-RU" smtClean="0"/>
              <a:pPr/>
              <a:t>‹#›</a:t>
            </a:fld>
            <a:endParaRPr lang="ru-RU"/>
          </a:p>
        </p:txBody>
      </p:sp>
    </p:spTree>
    <p:extLst>
      <p:ext uri="{BB962C8B-B14F-4D97-AF65-F5344CB8AC3E}">
        <p14:creationId xmlns:p14="http://schemas.microsoft.com/office/powerpoint/2010/main" val="32178711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012203C4-4373-41BA-AEC6-4E5163552CB9}" type="datetimeFigureOut">
              <a:rPr lang="ru-RU" smtClean="0"/>
              <a:pPr/>
              <a:t>12.08.2020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460C7C0E-AB25-4947-8CF8-632E573E7F8B}" type="slidenum">
              <a:rPr lang="ru-RU" smtClean="0"/>
              <a:pPr/>
              <a:t>‹#›</a:t>
            </a:fld>
            <a:endParaRPr lang="ru-RU"/>
          </a:p>
        </p:txBody>
      </p:sp>
    </p:spTree>
    <p:extLst>
      <p:ext uri="{BB962C8B-B14F-4D97-AF65-F5344CB8AC3E}">
        <p14:creationId xmlns:p14="http://schemas.microsoft.com/office/powerpoint/2010/main" val="14417491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012203C4-4373-41BA-AEC6-4E5163552CB9}" type="datetimeFigureOut">
              <a:rPr lang="ru-RU" smtClean="0"/>
              <a:pPr/>
              <a:t>12.08.2020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460C7C0E-AB25-4947-8CF8-632E573E7F8B}" type="slidenum">
              <a:rPr lang="ru-RU" smtClean="0"/>
              <a:pPr/>
              <a:t>‹#›</a:t>
            </a:fld>
            <a:endParaRPr lang="ru-RU"/>
          </a:p>
        </p:txBody>
      </p:sp>
    </p:spTree>
    <p:extLst>
      <p:ext uri="{BB962C8B-B14F-4D97-AF65-F5344CB8AC3E}">
        <p14:creationId xmlns:p14="http://schemas.microsoft.com/office/powerpoint/2010/main" val="11188604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2203C4-4373-41BA-AEC6-4E5163552CB9}" type="datetimeFigureOut">
              <a:rPr lang="ru-RU" smtClean="0"/>
              <a:pPr/>
              <a:t>12.08.2020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460C7C0E-AB25-4947-8CF8-632E573E7F8B}" type="slidenum">
              <a:rPr lang="ru-RU" smtClean="0"/>
              <a:pPr/>
              <a:t>‹#›</a:t>
            </a:fld>
            <a:endParaRPr lang="ru-RU"/>
          </a:p>
        </p:txBody>
      </p:sp>
    </p:spTree>
    <p:extLst>
      <p:ext uri="{BB962C8B-B14F-4D97-AF65-F5344CB8AC3E}">
        <p14:creationId xmlns:p14="http://schemas.microsoft.com/office/powerpoint/2010/main" val="32889955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012203C4-4373-41BA-AEC6-4E5163552CB9}" type="datetimeFigureOut">
              <a:rPr lang="ru-RU" smtClean="0"/>
              <a:pPr/>
              <a:t>12.08.2020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60C7C0E-AB25-4947-8CF8-632E573E7F8B}" type="slidenum">
              <a:rPr lang="ru-RU" smtClean="0"/>
              <a:pPr/>
              <a:t>‹#›</a:t>
            </a:fld>
            <a:endParaRPr lang="ru-RU"/>
          </a:p>
        </p:txBody>
      </p:sp>
    </p:spTree>
    <p:extLst>
      <p:ext uri="{BB962C8B-B14F-4D97-AF65-F5344CB8AC3E}">
        <p14:creationId xmlns:p14="http://schemas.microsoft.com/office/powerpoint/2010/main" val="1838602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012203C4-4373-41BA-AEC6-4E5163552CB9}" type="datetimeFigureOut">
              <a:rPr lang="ru-RU" smtClean="0"/>
              <a:pPr/>
              <a:t>12.08.2020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60C7C0E-AB25-4947-8CF8-632E573E7F8B}" type="slidenum">
              <a:rPr lang="ru-RU" smtClean="0"/>
              <a:pPr/>
              <a:t>‹#›</a:t>
            </a:fld>
            <a:endParaRPr lang="ru-RU"/>
          </a:p>
        </p:txBody>
      </p:sp>
    </p:spTree>
    <p:extLst>
      <p:ext uri="{BB962C8B-B14F-4D97-AF65-F5344CB8AC3E}">
        <p14:creationId xmlns:p14="http://schemas.microsoft.com/office/powerpoint/2010/main" val="20305474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12203C4-4373-41BA-AEC6-4E5163552CB9}" type="datetimeFigureOut">
              <a:rPr lang="ru-RU" smtClean="0"/>
              <a:pPr/>
              <a:t>12.08.2020</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60C7C0E-AB25-4947-8CF8-632E573E7F8B}" type="slidenum">
              <a:rPr lang="ru-RU" smtClean="0"/>
              <a:pPr/>
              <a:t>‹#›</a:t>
            </a:fld>
            <a:endParaRPr lang="ru-RU"/>
          </a:p>
        </p:txBody>
      </p:sp>
    </p:spTree>
    <p:extLst>
      <p:ext uri="{BB962C8B-B14F-4D97-AF65-F5344CB8AC3E}">
        <p14:creationId xmlns:p14="http://schemas.microsoft.com/office/powerpoint/2010/main" val="3355841088"/>
      </p:ext>
    </p:extLst>
  </p:cSld>
  <p:clrMap bg1="lt1" tx1="dk1" bg2="lt2" tx2="dk2" accent1="accent1" accent2="accent2" accent3="accent3" accent4="accent4" accent5="accent5" accent6="accent6" hlink="hlink" folHlink="folHlink"/>
  <p:sldLayoutIdLst>
    <p:sldLayoutId id="2147483827" r:id="rId1"/>
    <p:sldLayoutId id="2147483828" r:id="rId2"/>
    <p:sldLayoutId id="2147483829" r:id="rId3"/>
    <p:sldLayoutId id="2147483830" r:id="rId4"/>
    <p:sldLayoutId id="2147483831" r:id="rId5"/>
    <p:sldLayoutId id="2147483832" r:id="rId6"/>
    <p:sldLayoutId id="2147483833" r:id="rId7"/>
    <p:sldLayoutId id="2147483834" r:id="rId8"/>
    <p:sldLayoutId id="2147483835" r:id="rId9"/>
    <p:sldLayoutId id="2147483836" r:id="rId10"/>
    <p:sldLayoutId id="2147483837" r:id="rId11"/>
    <p:sldLayoutId id="2147483838" r:id="rId12"/>
    <p:sldLayoutId id="2147483839" r:id="rId13"/>
    <p:sldLayoutId id="2147483840" r:id="rId14"/>
    <p:sldLayoutId id="2147483841" r:id="rId15"/>
    <p:sldLayoutId id="214748384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0"/>
            <a:ext cx="9144000" cy="1889759"/>
          </a:xfrm>
        </p:spPr>
        <p:txBody>
          <a:bodyPr/>
          <a:lstStyle/>
          <a:p>
            <a:pPr algn="l"/>
            <a:r>
              <a:rPr lang="kk-KZ" sz="3600" b="1" dirty="0" smtClean="0">
                <a:latin typeface="Times New Roman" panose="02020603050405020304" pitchFamily="18" charset="0"/>
                <a:cs typeface="Times New Roman" panose="02020603050405020304" pitchFamily="18" charset="0"/>
              </a:rPr>
              <a:t>Сабақтың тақырыбы</a:t>
            </a:r>
            <a:r>
              <a:rPr lang="kk-KZ" b="1" dirty="0" smtClean="0">
                <a:latin typeface="Times New Roman" panose="02020603050405020304" pitchFamily="18" charset="0"/>
                <a:cs typeface="Times New Roman" panose="02020603050405020304" pitchFamily="18" charset="0"/>
              </a:rPr>
              <a:t/>
            </a:r>
            <a:br>
              <a:rPr lang="kk-KZ" b="1" dirty="0" smtClean="0">
                <a:latin typeface="Times New Roman" panose="02020603050405020304" pitchFamily="18" charset="0"/>
                <a:cs typeface="Times New Roman" panose="02020603050405020304" pitchFamily="18" charset="0"/>
              </a:rPr>
            </a:br>
            <a:endParaRPr lang="ru-RU" sz="3600" b="1" dirty="0">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864312" y="2497257"/>
            <a:ext cx="8756501" cy="584775"/>
          </a:xfrm>
          <a:prstGeom prst="rect">
            <a:avLst/>
          </a:prstGeom>
        </p:spPr>
        <p:txBody>
          <a:bodyPr wrap="none">
            <a:spAutoFit/>
          </a:bodyPr>
          <a:lstStyle/>
          <a:p>
            <a:pPr algn="ctr"/>
            <a:r>
              <a:rPr lang="ru-RU" sz="3200" b="1" dirty="0" smtClean="0">
                <a:solidFill>
                  <a:srgbClr val="0070C0"/>
                </a:solidFill>
                <a:latin typeface="Times New Roman" panose="02020603050405020304" pitchFamily="18" charset="0"/>
                <a:cs typeface="Times New Roman" panose="02020603050405020304" pitchFamily="18" charset="0"/>
              </a:rPr>
              <a:t>ӨЗЕНДЕРДІҢ ГИДРОЛОГИЯЛЫҚ РЕЖИМІ</a:t>
            </a:r>
            <a:endParaRPr lang="ru-RU" sz="3200" b="1" dirty="0">
              <a:solidFill>
                <a:srgbClr val="0070C0"/>
              </a:solidFill>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10668000" y="6018014"/>
            <a:ext cx="2807030" cy="646331"/>
          </a:xfrm>
          <a:prstGeom prst="rect">
            <a:avLst/>
          </a:prstGeom>
        </p:spPr>
        <p:txBody>
          <a:bodyPr wrap="square">
            <a:spAutoFit/>
          </a:bodyPr>
          <a:lstStyle/>
          <a:p>
            <a:r>
              <a:rPr lang="ru-RU" b="1" dirty="0" smtClean="0">
                <a:solidFill>
                  <a:srgbClr val="000000"/>
                </a:solidFill>
                <a:latin typeface="Times New Roman" panose="02020603050405020304" pitchFamily="18" charset="0"/>
              </a:rPr>
              <a:t>География </a:t>
            </a:r>
          </a:p>
          <a:p>
            <a:r>
              <a:rPr lang="kk-KZ" b="1" dirty="0" smtClean="0">
                <a:solidFill>
                  <a:srgbClr val="000000"/>
                </a:solidFill>
                <a:latin typeface="Times New Roman" panose="02020603050405020304" pitchFamily="18" charset="0"/>
              </a:rPr>
              <a:t>8 сынып</a:t>
            </a:r>
            <a:endParaRPr lang="ru-RU" b="1" dirty="0"/>
          </a:p>
        </p:txBody>
      </p:sp>
    </p:spTree>
    <p:extLst>
      <p:ext uri="{BB962C8B-B14F-4D97-AF65-F5344CB8AC3E}">
        <p14:creationId xmlns:p14="http://schemas.microsoft.com/office/powerpoint/2010/main" val="87763601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ru-RU" sz="2800" b="1" dirty="0">
                <a:latin typeface="Times New Roman" panose="02020603050405020304" pitchFamily="18" charset="0"/>
                <a:cs typeface="Times New Roman" panose="02020603050405020304" pitchFamily="18" charset="0"/>
              </a:rPr>
              <a:t>Су </a:t>
            </a:r>
            <a:r>
              <a:rPr lang="ru-RU" sz="2800" b="1" dirty="0" err="1">
                <a:latin typeface="Times New Roman" panose="02020603050405020304" pitchFamily="18" charset="0"/>
                <a:cs typeface="Times New Roman" panose="02020603050405020304" pitchFamily="18" charset="0"/>
              </a:rPr>
              <a:t>режімі</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бойынша</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өзендердің</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жіктелімі</a:t>
            </a:r>
            <a:r>
              <a:rPr lang="kk-KZ" sz="2800" b="1" dirty="0">
                <a:latin typeface="Times New Roman" panose="02020603050405020304" pitchFamily="18" charset="0"/>
                <a:cs typeface="Times New Roman" panose="02020603050405020304" pitchFamily="18" charset="0"/>
              </a:rPr>
              <a:t> -  </a:t>
            </a:r>
            <a:r>
              <a:rPr lang="ru-RU" sz="2800" b="1" dirty="0" err="1">
                <a:latin typeface="Times New Roman" panose="02020603050405020304" pitchFamily="18" charset="0"/>
                <a:cs typeface="Times New Roman" panose="02020603050405020304" pitchFamily="18" charset="0"/>
              </a:rPr>
              <a:t>Ғалым</a:t>
            </a:r>
            <a:r>
              <a:rPr lang="ru-RU" sz="2800" b="1" dirty="0">
                <a:latin typeface="Times New Roman" panose="02020603050405020304" pitchFamily="18" charset="0"/>
                <a:cs typeface="Times New Roman" panose="02020603050405020304" pitchFamily="18" charset="0"/>
              </a:rPr>
              <a:t> Б. Д. Зайков ТМД </a:t>
            </a:r>
            <a:r>
              <a:rPr lang="ru-RU" sz="2800" b="1" dirty="0" err="1">
                <a:latin typeface="Times New Roman" panose="02020603050405020304" pitchFamily="18" charset="0"/>
                <a:cs typeface="Times New Roman" panose="02020603050405020304" pitchFamily="18" charset="0"/>
              </a:rPr>
              <a:t>аумағындағы</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барлық</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өзендерді</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үш</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топқа</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бөлді</a:t>
            </a:r>
            <a:r>
              <a:rPr lang="ru-RU" sz="2800" b="1" dirty="0">
                <a:latin typeface="Times New Roman" panose="02020603050405020304" pitchFamily="18" charset="0"/>
                <a:cs typeface="Times New Roman" panose="02020603050405020304" pitchFamily="18" charset="0"/>
              </a:rPr>
              <a:t>:</a:t>
            </a:r>
            <a:r>
              <a:rPr lang="ru-RU" sz="2800" dirty="0">
                <a:latin typeface="Times New Roman" panose="02020603050405020304" pitchFamily="18" charset="0"/>
                <a:cs typeface="Times New Roman" panose="02020603050405020304" pitchFamily="18" charset="0"/>
              </a:rPr>
              <a:t/>
            </a:r>
            <a:br>
              <a:rPr lang="ru-RU" sz="2800"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677334" y="2160589"/>
            <a:ext cx="9198186" cy="3880773"/>
          </a:xfrm>
        </p:spPr>
        <p:txBody>
          <a:bodyPr/>
          <a:lstStyle/>
          <a:p>
            <a:r>
              <a:rPr lang="ru-RU" sz="2400" b="1" dirty="0" err="1" smtClean="0">
                <a:latin typeface="Times New Roman" panose="02020603050405020304" pitchFamily="18" charset="0"/>
                <a:cs typeface="Times New Roman" panose="02020603050405020304" pitchFamily="18" charset="0"/>
              </a:rPr>
              <a:t>Көктемгі</a:t>
            </a:r>
            <a:r>
              <a:rPr lang="ru-RU" sz="2400" b="1" dirty="0" smtClean="0">
                <a:latin typeface="Times New Roman" panose="02020603050405020304" pitchFamily="18" charset="0"/>
                <a:cs typeface="Times New Roman" panose="02020603050405020304" pitchFamily="18" charset="0"/>
              </a:rPr>
              <a:t> </a:t>
            </a:r>
            <a:r>
              <a:rPr lang="ru-RU" sz="2400" b="1" dirty="0">
                <a:latin typeface="Times New Roman" panose="02020603050405020304" pitchFamily="18" charset="0"/>
                <a:cs typeface="Times New Roman" panose="02020603050405020304" pitchFamily="18" charset="0"/>
              </a:rPr>
              <a:t>су </a:t>
            </a:r>
            <a:r>
              <a:rPr lang="ru-RU" sz="2400" b="1" dirty="0" err="1">
                <a:latin typeface="Times New Roman" panose="02020603050405020304" pitchFamily="18" charset="0"/>
                <a:cs typeface="Times New Roman" panose="02020603050405020304" pitchFamily="18" charset="0"/>
              </a:rPr>
              <a:t>тасу</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орын</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алатын</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өзендер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Бұл</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топтың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ішінде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a:t>
            </a:r>
            <a:r>
              <a:rPr lang="ru-RU" sz="2400" dirty="0" err="1" smtClean="0">
                <a:latin typeface="Times New Roman" panose="02020603050405020304" pitchFamily="18" charset="0"/>
                <a:cs typeface="Times New Roman" panose="02020603050405020304" pitchFamily="18" charset="0"/>
              </a:rPr>
              <a:t>азақстандық</a:t>
            </a:r>
            <a:r>
              <a:rPr lang="ru-RU" sz="2400" dirty="0" smtClean="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типтегі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өзендер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ерекшеленеді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оларға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айқын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байқалатын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қысқамерзімді</a:t>
            </a:r>
            <a:r>
              <a:rPr lang="ru-RU" sz="2400" dirty="0">
                <a:latin typeface="Times New Roman" panose="02020603050405020304" pitchFamily="18" charset="0"/>
                <a:cs typeface="Times New Roman" panose="02020603050405020304" pitchFamily="18" charset="0"/>
              </a:rPr>
              <a:t> су </a:t>
            </a:r>
            <a:r>
              <a:rPr lang="ru-RU" sz="2400" dirty="0" err="1">
                <a:latin typeface="Times New Roman" panose="02020603050405020304" pitchFamily="18" charset="0"/>
                <a:cs typeface="Times New Roman" panose="02020603050405020304" pitchFamily="18" charset="0"/>
              </a:rPr>
              <a:t>тасу</a:t>
            </a:r>
            <a:r>
              <a:rPr lang="ru-RU" sz="2400" dirty="0">
                <a:latin typeface="Times New Roman" panose="02020603050405020304" pitchFamily="18" charset="0"/>
                <a:cs typeface="Times New Roman" panose="02020603050405020304" pitchFamily="18" charset="0"/>
              </a:rPr>
              <a:t> мен </a:t>
            </a:r>
            <a:r>
              <a:rPr lang="ru-RU" sz="2400" dirty="0" err="1">
                <a:latin typeface="Times New Roman" panose="02020603050405020304" pitchFamily="18" charset="0"/>
                <a:cs typeface="Times New Roman" panose="02020603050405020304" pitchFamily="18" charset="0"/>
              </a:rPr>
              <a:t>жылдың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қалған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бөлігінде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тіпті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толық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құрғап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қалуға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дейін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орын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алатын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құрғақ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саба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тән</a:t>
            </a:r>
            <a:r>
              <a:rPr lang="ru-RU" sz="2400" dirty="0">
                <a:latin typeface="Times New Roman" panose="02020603050405020304" pitchFamily="18" charset="0"/>
                <a:cs typeface="Times New Roman" panose="02020603050405020304" pitchFamily="18" charset="0"/>
              </a:rPr>
              <a:t>.</a:t>
            </a:r>
          </a:p>
          <a:p>
            <a:r>
              <a:rPr lang="ru-RU" sz="2400" b="1" dirty="0" err="1" smtClean="0">
                <a:latin typeface="Times New Roman" panose="02020603050405020304" pitchFamily="18" charset="0"/>
                <a:cs typeface="Times New Roman" panose="02020603050405020304" pitchFamily="18" charset="0"/>
              </a:rPr>
              <a:t>Жазғы</a:t>
            </a:r>
            <a:r>
              <a:rPr lang="ru-RU" sz="2400" b="1" dirty="0" smtClean="0">
                <a:latin typeface="Times New Roman" panose="02020603050405020304" pitchFamily="18" charset="0"/>
                <a:cs typeface="Times New Roman" panose="02020603050405020304" pitchFamily="18" charset="0"/>
              </a:rPr>
              <a:t> </a:t>
            </a:r>
            <a:r>
              <a:rPr lang="ru-RU" sz="2400" b="1" dirty="0">
                <a:latin typeface="Times New Roman" panose="02020603050405020304" pitchFamily="18" charset="0"/>
                <a:cs typeface="Times New Roman" panose="02020603050405020304" pitchFamily="18" charset="0"/>
              </a:rPr>
              <a:t>су </a:t>
            </a:r>
            <a:r>
              <a:rPr lang="ru-RU" sz="2400" b="1" dirty="0" err="1">
                <a:latin typeface="Times New Roman" panose="02020603050405020304" pitchFamily="18" charset="0"/>
                <a:cs typeface="Times New Roman" panose="02020603050405020304" pitchFamily="18" charset="0"/>
              </a:rPr>
              <a:t>тасу</a:t>
            </a:r>
            <a:r>
              <a:rPr lang="ru-RU" sz="2400" b="1" dirty="0">
                <a:latin typeface="Times New Roman" panose="02020603050405020304" pitchFamily="18" charset="0"/>
                <a:cs typeface="Times New Roman" panose="02020603050405020304" pitchFamily="18" charset="0"/>
              </a:rPr>
              <a:t> мен </a:t>
            </a:r>
            <a:r>
              <a:rPr lang="ru-RU" sz="2400" b="1" dirty="0" err="1">
                <a:latin typeface="Times New Roman" panose="02020603050405020304" pitchFamily="18" charset="0"/>
                <a:cs typeface="Times New Roman" panose="02020603050405020304" pitchFamily="18" charset="0"/>
              </a:rPr>
              <a:t>тасқын</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болатын</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өзендер</a:t>
            </a:r>
            <a:r>
              <a:rPr lang="ru-RU" sz="2400" b="1" dirty="0">
                <a:latin typeface="Times New Roman" panose="02020603050405020304" pitchFamily="18" charset="0"/>
                <a:cs typeface="Times New Roman" panose="02020603050405020304" pitchFamily="18" charset="0"/>
              </a:rPr>
              <a:t>.</a:t>
            </a:r>
            <a:endParaRPr lang="ru-RU" sz="2400" dirty="0">
              <a:latin typeface="Times New Roman" panose="02020603050405020304" pitchFamily="18" charset="0"/>
              <a:cs typeface="Times New Roman" panose="02020603050405020304" pitchFamily="18" charset="0"/>
            </a:endParaRPr>
          </a:p>
          <a:p>
            <a:r>
              <a:rPr lang="ru-RU" sz="2400" b="1" dirty="0" err="1">
                <a:latin typeface="Times New Roman" panose="02020603050405020304" pitchFamily="18" charset="0"/>
                <a:cs typeface="Times New Roman" panose="02020603050405020304" pitchFamily="18" charset="0"/>
              </a:rPr>
              <a:t>Тасқын</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режімі</a:t>
            </a:r>
            <a:r>
              <a:rPr lang="ru-RU" sz="2400" b="1" dirty="0">
                <a:latin typeface="Times New Roman" panose="02020603050405020304" pitchFamily="18" charset="0"/>
                <a:cs typeface="Times New Roman" panose="02020603050405020304" pitchFamily="18" charset="0"/>
              </a:rPr>
              <a:t> бар </a:t>
            </a:r>
            <a:r>
              <a:rPr lang="ru-RU" sz="2400" b="1" dirty="0" err="1">
                <a:latin typeface="Times New Roman" panose="02020603050405020304" pitchFamily="18" charset="0"/>
                <a:cs typeface="Times New Roman" panose="02020603050405020304" pitchFamily="18" charset="0"/>
              </a:rPr>
              <a:t>өзендер</a:t>
            </a:r>
            <a:r>
              <a:rPr lang="ru-RU" sz="2400" b="1" dirty="0">
                <a:latin typeface="Times New Roman" panose="02020603050405020304" pitchFamily="18" charset="0"/>
                <a:cs typeface="Times New Roman" panose="02020603050405020304" pitchFamily="18" charset="0"/>
              </a:rPr>
              <a:t>.</a:t>
            </a:r>
            <a:endParaRPr lang="ru-RU" sz="24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3294238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304800"/>
            <a:ext cx="8596668" cy="807720"/>
          </a:xfrm>
        </p:spPr>
        <p:txBody>
          <a:bodyPr>
            <a:normAutofit fontScale="90000"/>
          </a:bodyPr>
          <a:lstStyle/>
          <a:p>
            <a:r>
              <a:rPr lang="ru-RU" b="1" dirty="0" err="1">
                <a:latin typeface="Times New Roman" panose="02020603050405020304" pitchFamily="18" charset="0"/>
                <a:cs typeface="Times New Roman" panose="02020603050405020304" pitchFamily="18" charset="0"/>
              </a:rPr>
              <a:t>Дүниежүзінің</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ірі</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өзендері</a:t>
            </a: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441960" y="883920"/>
            <a:ext cx="9296400" cy="5714999"/>
          </a:xfrm>
        </p:spPr>
        <p:txBody>
          <a:bodyPr>
            <a:normAutofit fontScale="77500" lnSpcReduction="20000"/>
          </a:bodyPr>
          <a:lstStyle/>
          <a:p>
            <a:r>
              <a:rPr lang="ru-RU" sz="2600" b="1" dirty="0" err="1" smtClean="0">
                <a:latin typeface="Times New Roman" panose="02020603050405020304" pitchFamily="18" charset="0"/>
                <a:cs typeface="Times New Roman" panose="02020603050405020304" pitchFamily="18" charset="0"/>
              </a:rPr>
              <a:t>Еуропа</a:t>
            </a:r>
            <a:r>
              <a:rPr lang="ru-RU" sz="2600" dirty="0">
                <a:latin typeface="Times New Roman" panose="02020603050405020304" pitchFamily="18" charset="0"/>
                <a:cs typeface="Times New Roman" panose="02020603050405020304" pitchFamily="18" charset="0"/>
              </a:rPr>
              <a:t>: Волга, Дунай, Орал, Днепр, Дон, Печора, Днестр, </a:t>
            </a:r>
            <a:r>
              <a:rPr lang="ru-RU" sz="2600" dirty="0" smtClean="0">
                <a:latin typeface="Times New Roman" panose="02020603050405020304" pitchFamily="18" charset="0"/>
                <a:cs typeface="Times New Roman" panose="02020603050405020304" pitchFamily="18" charset="0"/>
              </a:rPr>
              <a:t>Рейн, </a:t>
            </a:r>
            <a:r>
              <a:rPr lang="ru-RU" sz="2600" dirty="0" err="1" smtClean="0">
                <a:latin typeface="Times New Roman" panose="02020603050405020304" pitchFamily="18" charset="0"/>
                <a:cs typeface="Times New Roman" panose="02020603050405020304" pitchFamily="18" charset="0"/>
              </a:rPr>
              <a:t>Солтүстік</a:t>
            </a:r>
            <a:r>
              <a:rPr lang="ru-RU" sz="2600" dirty="0" smtClean="0">
                <a:latin typeface="Times New Roman" panose="02020603050405020304" pitchFamily="18" charset="0"/>
                <a:cs typeface="Times New Roman" panose="02020603050405020304" pitchFamily="18" charset="0"/>
              </a:rPr>
              <a:t> Двина, Эльба, Висла, </a:t>
            </a:r>
            <a:r>
              <a:rPr lang="ru-RU" sz="2600" dirty="0" err="1" smtClean="0">
                <a:latin typeface="Times New Roman" panose="02020603050405020304" pitchFamily="18" charset="0"/>
                <a:cs typeface="Times New Roman" panose="02020603050405020304" pitchFamily="18" charset="0"/>
              </a:rPr>
              <a:t>Батыс</a:t>
            </a:r>
            <a:r>
              <a:rPr lang="ru-RU" sz="2600" dirty="0" smtClean="0">
                <a:latin typeface="Times New Roman" panose="02020603050405020304" pitchFamily="18" charset="0"/>
                <a:cs typeface="Times New Roman" panose="02020603050405020304" pitchFamily="18" charset="0"/>
              </a:rPr>
              <a:t> Двина, Темза, Сена, Рона, По, Луара, Тахо, Маас, Неман, Одра, Эбро, </a:t>
            </a:r>
            <a:r>
              <a:rPr lang="ru-RU" sz="2600" dirty="0" err="1" smtClean="0">
                <a:latin typeface="Times New Roman" panose="02020603050405020304" pitchFamily="18" charset="0"/>
                <a:cs typeface="Times New Roman" panose="02020603050405020304" pitchFamily="18" charset="0"/>
              </a:rPr>
              <a:t>Дуэро</a:t>
            </a:r>
            <a:r>
              <a:rPr lang="ru-RU" sz="2600" dirty="0" smtClean="0">
                <a:latin typeface="Times New Roman" panose="02020603050405020304" pitchFamily="18" charset="0"/>
                <a:cs typeface="Times New Roman" panose="02020603050405020304" pitchFamily="18" charset="0"/>
              </a:rPr>
              <a:t>.</a:t>
            </a:r>
          </a:p>
          <a:p>
            <a:r>
              <a:rPr lang="ru-RU" sz="2600" dirty="0" smtClean="0">
                <a:latin typeface="Times New Roman" panose="02020603050405020304" pitchFamily="18" charset="0"/>
                <a:cs typeface="Times New Roman" panose="02020603050405020304" pitchFamily="18" charset="0"/>
              </a:rPr>
              <a:t/>
            </a:r>
            <a:br>
              <a:rPr lang="ru-RU" sz="2600" dirty="0" smtClean="0">
                <a:latin typeface="Times New Roman" panose="02020603050405020304" pitchFamily="18" charset="0"/>
                <a:cs typeface="Times New Roman" panose="02020603050405020304" pitchFamily="18" charset="0"/>
              </a:rPr>
            </a:br>
            <a:r>
              <a:rPr lang="ru-RU" sz="2600" dirty="0" smtClean="0">
                <a:latin typeface="Times New Roman" panose="02020603050405020304" pitchFamily="18" charset="0"/>
                <a:cs typeface="Times New Roman" panose="02020603050405020304" pitchFamily="18" charset="0"/>
              </a:rPr>
              <a:t>​</a:t>
            </a:r>
            <a:r>
              <a:rPr lang="ru-RU" sz="2600" b="1" dirty="0">
                <a:latin typeface="Times New Roman" panose="02020603050405020304" pitchFamily="18" charset="0"/>
                <a:cs typeface="Times New Roman" panose="02020603050405020304" pitchFamily="18" charset="0"/>
              </a:rPr>
              <a:t>Азия</a:t>
            </a:r>
            <a:r>
              <a:rPr lang="ru-RU" sz="2600" dirty="0">
                <a:latin typeface="Times New Roman" panose="02020603050405020304" pitchFamily="18" charset="0"/>
                <a:cs typeface="Times New Roman" panose="02020603050405020304" pitchFamily="18" charset="0"/>
              </a:rPr>
              <a:t>: Обь (</a:t>
            </a:r>
            <a:r>
              <a:rPr lang="ru-RU" sz="2600" dirty="0" err="1">
                <a:latin typeface="Times New Roman" panose="02020603050405020304" pitchFamily="18" charset="0"/>
                <a:cs typeface="Times New Roman" panose="02020603050405020304" pitchFamily="18" charset="0"/>
              </a:rPr>
              <a:t>Ертіс</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Тобыл</a:t>
            </a:r>
            <a:r>
              <a:rPr lang="ru-RU" sz="2600" dirty="0">
                <a:latin typeface="Times New Roman" panose="02020603050405020304" pitchFamily="18" charset="0"/>
                <a:cs typeface="Times New Roman" panose="02020603050405020304" pitchFamily="18" charset="0"/>
              </a:rPr>
              <a:t>), Енисей, Ангара, Хатанга, Лена, Яна, Индигирка, Колыма, Амур, Аракс, </a:t>
            </a:r>
            <a:r>
              <a:rPr lang="ru-RU" sz="2600" dirty="0" err="1">
                <a:latin typeface="Times New Roman" panose="02020603050405020304" pitchFamily="18" charset="0"/>
                <a:cs typeface="Times New Roman" panose="02020603050405020304" pitchFamily="18" charset="0"/>
              </a:rPr>
              <a:t>Әмудария</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Сырдария</a:t>
            </a:r>
            <a:r>
              <a:rPr lang="ru-RU" sz="2600" dirty="0">
                <a:latin typeface="Times New Roman" panose="02020603050405020304" pitchFamily="18" charset="0"/>
                <a:cs typeface="Times New Roman" panose="02020603050405020304" pitchFamily="18" charset="0"/>
              </a:rPr>
              <a:t>, Шу, </a:t>
            </a:r>
            <a:r>
              <a:rPr lang="ru-RU" sz="2600" dirty="0" err="1">
                <a:latin typeface="Times New Roman" panose="02020603050405020304" pitchFamily="18" charset="0"/>
                <a:cs typeface="Times New Roman" panose="02020603050405020304" pitchFamily="18" charset="0"/>
              </a:rPr>
              <a:t>Іле</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Шатт</a:t>
            </a:r>
            <a:r>
              <a:rPr lang="ru-RU" sz="2600" dirty="0">
                <a:latin typeface="Times New Roman" panose="02020603050405020304" pitchFamily="18" charset="0"/>
                <a:cs typeface="Times New Roman" panose="02020603050405020304" pitchFamily="18" charset="0"/>
              </a:rPr>
              <a:t>-эль-Араб, </a:t>
            </a:r>
            <a:r>
              <a:rPr lang="ru-RU" sz="2600" dirty="0" err="1">
                <a:latin typeface="Times New Roman" panose="02020603050405020304" pitchFamily="18" charset="0"/>
                <a:cs typeface="Times New Roman" panose="02020603050405020304" pitchFamily="18" charset="0"/>
              </a:rPr>
              <a:t>Үнді</a:t>
            </a:r>
            <a:r>
              <a:rPr lang="ru-RU" sz="2600" dirty="0">
                <a:latin typeface="Times New Roman" panose="02020603050405020304" pitchFamily="18" charset="0"/>
                <a:cs typeface="Times New Roman" panose="02020603050405020304" pitchFamily="18" charset="0"/>
              </a:rPr>
              <a:t>, Ганг, Брахмапутра, Иравади, Меконг, Хуанхэ, Янцзы.</a:t>
            </a:r>
            <a:br>
              <a:rPr lang="ru-RU" sz="2600" dirty="0">
                <a:latin typeface="Times New Roman" panose="02020603050405020304" pitchFamily="18" charset="0"/>
                <a:cs typeface="Times New Roman" panose="02020603050405020304" pitchFamily="18" charset="0"/>
              </a:rPr>
            </a:br>
            <a:r>
              <a:rPr lang="ru-RU" sz="2600" dirty="0" smtClean="0">
                <a:latin typeface="Times New Roman" panose="02020603050405020304" pitchFamily="18" charset="0"/>
                <a:cs typeface="Times New Roman" panose="02020603050405020304" pitchFamily="18" charset="0"/>
              </a:rPr>
              <a:t>​</a:t>
            </a:r>
          </a:p>
          <a:p>
            <a:r>
              <a:rPr lang="ru-RU" sz="2600" b="1" dirty="0" smtClean="0">
                <a:latin typeface="Times New Roman" panose="02020603050405020304" pitchFamily="18" charset="0"/>
                <a:cs typeface="Times New Roman" panose="02020603050405020304" pitchFamily="18" charset="0"/>
              </a:rPr>
              <a:t>Африка</a:t>
            </a:r>
            <a:r>
              <a:rPr lang="ru-RU" sz="2600" dirty="0">
                <a:latin typeface="Times New Roman" panose="02020603050405020304" pitchFamily="18" charset="0"/>
                <a:cs typeface="Times New Roman" panose="02020603050405020304" pitchFamily="18" charset="0"/>
              </a:rPr>
              <a:t>: Замбези, Конго, Лимпопо, </a:t>
            </a:r>
            <a:r>
              <a:rPr lang="ru-RU" sz="2600" dirty="0" err="1">
                <a:latin typeface="Times New Roman" panose="02020603050405020304" pitchFamily="18" charset="0"/>
                <a:cs typeface="Times New Roman" panose="02020603050405020304" pitchFamily="18" charset="0"/>
              </a:rPr>
              <a:t>Ніл</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Көгілдір</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Ніл</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Атбара</a:t>
            </a:r>
            <a:r>
              <a:rPr lang="ru-RU" sz="2600" dirty="0">
                <a:latin typeface="Times New Roman" panose="02020603050405020304" pitchFamily="18" charset="0"/>
                <a:cs typeface="Times New Roman" panose="02020603050405020304" pitchFamily="18" charset="0"/>
              </a:rPr>
              <a:t>, Нигер, Оранжевая.</a:t>
            </a:r>
            <a:br>
              <a:rPr lang="ru-RU" sz="2600" dirty="0">
                <a:latin typeface="Times New Roman" panose="02020603050405020304" pitchFamily="18" charset="0"/>
                <a:cs typeface="Times New Roman" panose="02020603050405020304" pitchFamily="18" charset="0"/>
              </a:rPr>
            </a:br>
            <a:endParaRPr lang="ru-RU" sz="2600" dirty="0" smtClean="0">
              <a:latin typeface="Times New Roman" panose="02020603050405020304" pitchFamily="18" charset="0"/>
              <a:cs typeface="Times New Roman" panose="02020603050405020304" pitchFamily="18" charset="0"/>
            </a:endParaRPr>
          </a:p>
          <a:p>
            <a:r>
              <a:rPr lang="ru-RU" sz="2600" dirty="0" smtClean="0">
                <a:latin typeface="Times New Roman" panose="02020603050405020304" pitchFamily="18" charset="0"/>
                <a:cs typeface="Times New Roman" panose="02020603050405020304" pitchFamily="18" charset="0"/>
              </a:rPr>
              <a:t>​</a:t>
            </a:r>
            <a:r>
              <a:rPr lang="ru-RU" sz="2600" b="1" dirty="0" err="1">
                <a:latin typeface="Times New Roman" panose="02020603050405020304" pitchFamily="18" charset="0"/>
                <a:cs typeface="Times New Roman" panose="02020603050405020304" pitchFamily="18" charset="0"/>
              </a:rPr>
              <a:t>Аустралия</a:t>
            </a:r>
            <a:r>
              <a:rPr lang="ru-RU" sz="2600" dirty="0">
                <a:latin typeface="Times New Roman" panose="02020603050405020304" pitchFamily="18" charset="0"/>
                <a:cs typeface="Times New Roman" panose="02020603050405020304" pitchFamily="18" charset="0"/>
              </a:rPr>
              <a:t>: Муррей, </a:t>
            </a:r>
            <a:r>
              <a:rPr lang="ru-RU" sz="2600" dirty="0" err="1">
                <a:latin typeface="Times New Roman" panose="02020603050405020304" pitchFamily="18" charset="0"/>
                <a:cs typeface="Times New Roman" panose="02020603050405020304" pitchFamily="18" charset="0"/>
              </a:rPr>
              <a:t>Маррамбиджи</a:t>
            </a:r>
            <a:r>
              <a:rPr lang="ru-RU" sz="2600" dirty="0">
                <a:latin typeface="Times New Roman" panose="02020603050405020304" pitchFamily="18" charset="0"/>
                <a:cs typeface="Times New Roman" panose="02020603050405020304" pitchFamily="18" charset="0"/>
              </a:rPr>
              <a:t>, Дарлинг, Купер-Крик, </a:t>
            </a:r>
            <a:r>
              <a:rPr lang="ru-RU" sz="2600" dirty="0" err="1">
                <a:latin typeface="Times New Roman" panose="02020603050405020304" pitchFamily="18" charset="0"/>
                <a:cs typeface="Times New Roman" panose="02020603050405020304" pitchFamily="18" charset="0"/>
              </a:rPr>
              <a:t>Флиндерс</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Дайамантина</a:t>
            </a:r>
            <a:r>
              <a:rPr lang="ru-RU" sz="2600" dirty="0">
                <a:latin typeface="Times New Roman" panose="02020603050405020304" pitchFamily="18" charset="0"/>
                <a:cs typeface="Times New Roman" panose="02020603050405020304" pitchFamily="18" charset="0"/>
              </a:rPr>
              <a:t>.</a:t>
            </a:r>
            <a:br>
              <a:rPr lang="ru-RU" sz="2600" dirty="0">
                <a:latin typeface="Times New Roman" panose="02020603050405020304" pitchFamily="18" charset="0"/>
                <a:cs typeface="Times New Roman" panose="02020603050405020304" pitchFamily="18" charset="0"/>
              </a:rPr>
            </a:br>
            <a:r>
              <a:rPr lang="ru-RU" sz="2600" dirty="0" smtClean="0">
                <a:latin typeface="Times New Roman" panose="02020603050405020304" pitchFamily="18" charset="0"/>
                <a:cs typeface="Times New Roman" panose="02020603050405020304" pitchFamily="18" charset="0"/>
              </a:rPr>
              <a:t>​</a:t>
            </a:r>
          </a:p>
          <a:p>
            <a:r>
              <a:rPr lang="ru-RU" sz="2600" b="1" dirty="0" err="1" smtClean="0">
                <a:latin typeface="Times New Roman" panose="02020603050405020304" pitchFamily="18" charset="0"/>
                <a:cs typeface="Times New Roman" panose="02020603050405020304" pitchFamily="18" charset="0"/>
              </a:rPr>
              <a:t>Солтүстік</a:t>
            </a:r>
            <a:r>
              <a:rPr lang="ru-RU" sz="2600" b="1" dirty="0" smtClean="0">
                <a:latin typeface="Times New Roman" panose="02020603050405020304" pitchFamily="18" charset="0"/>
                <a:cs typeface="Times New Roman" panose="02020603050405020304" pitchFamily="18" charset="0"/>
              </a:rPr>
              <a:t> </a:t>
            </a:r>
            <a:r>
              <a:rPr lang="ru-RU" sz="2600" b="1" dirty="0">
                <a:latin typeface="Times New Roman" panose="02020603050405020304" pitchFamily="18" charset="0"/>
                <a:cs typeface="Times New Roman" panose="02020603050405020304" pitchFamily="18" charset="0"/>
              </a:rPr>
              <a:t>Америка</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Атабаска</a:t>
            </a:r>
            <a:r>
              <a:rPr lang="ru-RU" sz="2600" dirty="0">
                <a:latin typeface="Times New Roman" panose="02020603050405020304" pitchFamily="18" charset="0"/>
                <a:cs typeface="Times New Roman" panose="02020603050405020304" pitchFamily="18" charset="0"/>
              </a:rPr>
              <a:t>, Колорадо, Колумбия, Макензи, Миссисипи, Арканзас, Миссури, Огайо, Невольничья, Рио-Гранде, Саскачеван, Святой Лаврентий, Юкон.</a:t>
            </a:r>
            <a:br>
              <a:rPr lang="ru-RU" sz="2600" dirty="0">
                <a:latin typeface="Times New Roman" panose="02020603050405020304" pitchFamily="18" charset="0"/>
                <a:cs typeface="Times New Roman" panose="02020603050405020304" pitchFamily="18" charset="0"/>
              </a:rPr>
            </a:br>
            <a:r>
              <a:rPr lang="ru-RU" sz="2600" dirty="0" smtClean="0">
                <a:latin typeface="Times New Roman" panose="02020603050405020304" pitchFamily="18" charset="0"/>
                <a:cs typeface="Times New Roman" panose="02020603050405020304" pitchFamily="18" charset="0"/>
              </a:rPr>
              <a:t>​</a:t>
            </a:r>
          </a:p>
          <a:p>
            <a:r>
              <a:rPr lang="ru-RU" sz="2600" b="1" dirty="0" err="1" smtClean="0">
                <a:latin typeface="Times New Roman" panose="02020603050405020304" pitchFamily="18" charset="0"/>
                <a:cs typeface="Times New Roman" panose="02020603050405020304" pitchFamily="18" charset="0"/>
              </a:rPr>
              <a:t>Оңтүстік</a:t>
            </a:r>
            <a:r>
              <a:rPr lang="ru-RU" sz="2600" b="1" dirty="0" smtClean="0">
                <a:latin typeface="Times New Roman" panose="02020603050405020304" pitchFamily="18" charset="0"/>
                <a:cs typeface="Times New Roman" panose="02020603050405020304" pitchFamily="18" charset="0"/>
              </a:rPr>
              <a:t> </a:t>
            </a:r>
            <a:r>
              <a:rPr lang="ru-RU" sz="2600" b="1" dirty="0">
                <a:latin typeface="Times New Roman" panose="02020603050405020304" pitchFamily="18" charset="0"/>
                <a:cs typeface="Times New Roman" panose="02020603050405020304" pitchFamily="18" charset="0"/>
              </a:rPr>
              <a:t>Америка</a:t>
            </a:r>
            <a:r>
              <a:rPr lang="ru-RU" sz="2600" dirty="0">
                <a:latin typeface="Times New Roman" panose="02020603050405020304" pitchFamily="18" charset="0"/>
                <a:cs typeface="Times New Roman" panose="02020603050405020304" pitchFamily="18" charset="0"/>
              </a:rPr>
              <a:t>: Амазонка: (</a:t>
            </a:r>
            <a:r>
              <a:rPr lang="ru-RU" sz="2600" dirty="0" err="1">
                <a:latin typeface="Times New Roman" panose="02020603050405020304" pitchFamily="18" charset="0"/>
                <a:cs typeface="Times New Roman" panose="02020603050405020304" pitchFamily="18" charset="0"/>
              </a:rPr>
              <a:t>Мараньон</a:t>
            </a:r>
            <a:r>
              <a:rPr lang="ru-RU" sz="2600" dirty="0">
                <a:latin typeface="Times New Roman" panose="02020603050405020304" pitchFamily="18" charset="0"/>
                <a:cs typeface="Times New Roman" panose="02020603050405020304" pitchFamily="18" charset="0"/>
              </a:rPr>
              <a:t>, Укаяли, </a:t>
            </a:r>
            <a:r>
              <a:rPr lang="ru-RU" sz="2600" dirty="0" err="1">
                <a:latin typeface="Times New Roman" panose="02020603050405020304" pitchFamily="18" charset="0"/>
                <a:cs typeface="Times New Roman" panose="02020603050405020304" pitchFamily="18" charset="0"/>
              </a:rPr>
              <a:t>Тапажос</a:t>
            </a:r>
            <a:r>
              <a:rPr lang="ru-RU" sz="2600" dirty="0">
                <a:latin typeface="Times New Roman" panose="02020603050405020304" pitchFamily="18" charset="0"/>
                <a:cs typeface="Times New Roman" panose="02020603050405020304" pitchFamily="18" charset="0"/>
              </a:rPr>
              <a:t>, Мадейра); </a:t>
            </a:r>
            <a:r>
              <a:rPr lang="ru-RU" sz="2600" dirty="0" err="1">
                <a:latin typeface="Times New Roman" panose="02020603050405020304" pitchFamily="18" charset="0"/>
                <a:cs typeface="Times New Roman" panose="02020603050405020304" pitchFamily="18" charset="0"/>
              </a:rPr>
              <a:t>Риу</a:t>
            </a:r>
            <a:r>
              <a:rPr lang="ru-RU" sz="2600" dirty="0">
                <a:latin typeface="Times New Roman" panose="02020603050405020304" pitchFamily="18" charset="0"/>
                <a:cs typeface="Times New Roman" panose="02020603050405020304" pitchFamily="18" charset="0"/>
              </a:rPr>
              <a:t>-Негру, Магдалена, Парана, Парагвай, Сан-</a:t>
            </a:r>
            <a:r>
              <a:rPr lang="ru-RU" sz="2600" dirty="0" err="1">
                <a:latin typeface="Times New Roman" panose="02020603050405020304" pitchFamily="18" charset="0"/>
                <a:cs typeface="Times New Roman" panose="02020603050405020304" pitchFamily="18" charset="0"/>
              </a:rPr>
              <a:t>Франсиску</a:t>
            </a:r>
            <a:r>
              <a:rPr lang="ru-RU" sz="2600" dirty="0">
                <a:latin typeface="Times New Roman" panose="02020603050405020304" pitchFamily="18" charset="0"/>
                <a:cs typeface="Times New Roman" panose="02020603050405020304" pitchFamily="18" charset="0"/>
              </a:rPr>
              <a:t>.</a:t>
            </a:r>
          </a:p>
          <a:p>
            <a:endParaRPr lang="ru-RU" dirty="0"/>
          </a:p>
        </p:txBody>
      </p:sp>
    </p:spTree>
    <p:extLst>
      <p:ext uri="{BB962C8B-B14F-4D97-AF65-F5344CB8AC3E}">
        <p14:creationId xmlns:p14="http://schemas.microsoft.com/office/powerpoint/2010/main" val="41801374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9045786" cy="1320800"/>
          </a:xfrm>
        </p:spPr>
        <p:txBody>
          <a:bodyPr>
            <a:noAutofit/>
          </a:bodyPr>
          <a:lstStyle/>
          <a:p>
            <a:r>
              <a:rPr lang="kk-KZ" sz="2400" b="1" dirty="0">
                <a:latin typeface="Times New Roman" panose="02020603050405020304" pitchFamily="18" charset="0"/>
                <a:cs typeface="Times New Roman" panose="02020603050405020304" pitchFamily="18" charset="0"/>
              </a:rPr>
              <a:t>1-тапсырма.  </a:t>
            </a:r>
            <a:r>
              <a:rPr lang="kk-KZ" sz="2400" dirty="0">
                <a:latin typeface="Times New Roman" panose="02020603050405020304" pitchFamily="18" charset="0"/>
                <a:cs typeface="Times New Roman" panose="02020603050405020304" pitchFamily="18" charset="0"/>
              </a:rPr>
              <a:t>Қосымша ақпарат көздерінің көмегімен әрбір климаттық белдемде өзендердің гидрологиялық режімінің ерекшеліктерін анықтаңдар. Нәтижесін кестеде көрсетіңдер</a:t>
            </a:r>
            <a:r>
              <a:rPr lang="kk-KZ" sz="2400" dirty="0">
                <a:solidFill>
                  <a:srgbClr val="002060"/>
                </a:solidFill>
                <a:latin typeface="Times New Roman" panose="02020603050405020304" pitchFamily="18" charset="0"/>
                <a:cs typeface="Times New Roman" panose="02020603050405020304" pitchFamily="18" charset="0"/>
              </a:rPr>
              <a:t>. </a:t>
            </a:r>
            <a:r>
              <a:rPr lang="ru-RU" sz="2400" dirty="0">
                <a:solidFill>
                  <a:srgbClr val="002060"/>
                </a:solidFill>
                <a:latin typeface="Times New Roman" panose="02020603050405020304" pitchFamily="18" charset="0"/>
                <a:cs typeface="Times New Roman" panose="02020603050405020304" pitchFamily="18" charset="0"/>
              </a:rPr>
              <a:t/>
            </a:r>
            <a:br>
              <a:rPr lang="ru-RU" sz="2400" dirty="0">
                <a:solidFill>
                  <a:srgbClr val="002060"/>
                </a:solidFill>
                <a:latin typeface="Times New Roman" panose="02020603050405020304" pitchFamily="18" charset="0"/>
                <a:cs typeface="Times New Roman" panose="02020603050405020304" pitchFamily="18" charset="0"/>
              </a:rPr>
            </a:br>
            <a:endParaRPr lang="ru-RU" sz="2400" dirty="0">
              <a:solidFill>
                <a:srgbClr val="002060"/>
              </a:solidFill>
              <a:latin typeface="Times New Roman" panose="02020603050405020304" pitchFamily="18" charset="0"/>
              <a:cs typeface="Times New Roman" panose="02020603050405020304" pitchFamily="18" charset="0"/>
            </a:endParaRPr>
          </a:p>
        </p:txBody>
      </p:sp>
      <p:graphicFrame>
        <p:nvGraphicFramePr>
          <p:cNvPr id="6" name="Объект 5"/>
          <p:cNvGraphicFramePr>
            <a:graphicFrameLocks noGrp="1"/>
          </p:cNvGraphicFramePr>
          <p:nvPr>
            <p:ph idx="1"/>
            <p:extLst>
              <p:ext uri="{D42A27DB-BD31-4B8C-83A1-F6EECF244321}">
                <p14:modId xmlns:p14="http://schemas.microsoft.com/office/powerpoint/2010/main" val="4023002248"/>
              </p:ext>
            </p:extLst>
          </p:nvPr>
        </p:nvGraphicFramePr>
        <p:xfrm>
          <a:off x="944879" y="1930399"/>
          <a:ext cx="6477000" cy="4459605"/>
        </p:xfrm>
        <a:graphic>
          <a:graphicData uri="http://schemas.openxmlformats.org/drawingml/2006/table">
            <a:tbl>
              <a:tblPr firstRow="1" firstCol="1" bandRow="1">
                <a:tableStyleId>{5C22544A-7EE6-4342-B048-85BDC9FD1C3A}</a:tableStyleId>
              </a:tblPr>
              <a:tblGrid>
                <a:gridCol w="477577">
                  <a:extLst>
                    <a:ext uri="{9D8B030D-6E8A-4147-A177-3AD203B41FA5}">
                      <a16:colId xmlns:a16="http://schemas.microsoft.com/office/drawing/2014/main" val="1556136529"/>
                    </a:ext>
                  </a:extLst>
                </a:gridCol>
                <a:gridCol w="1950703">
                  <a:extLst>
                    <a:ext uri="{9D8B030D-6E8A-4147-A177-3AD203B41FA5}">
                      <a16:colId xmlns:a16="http://schemas.microsoft.com/office/drawing/2014/main" val="2841488872"/>
                    </a:ext>
                  </a:extLst>
                </a:gridCol>
                <a:gridCol w="1179689">
                  <a:extLst>
                    <a:ext uri="{9D8B030D-6E8A-4147-A177-3AD203B41FA5}">
                      <a16:colId xmlns:a16="http://schemas.microsoft.com/office/drawing/2014/main" val="1489178300"/>
                    </a:ext>
                  </a:extLst>
                </a:gridCol>
                <a:gridCol w="1514706">
                  <a:extLst>
                    <a:ext uri="{9D8B030D-6E8A-4147-A177-3AD203B41FA5}">
                      <a16:colId xmlns:a16="http://schemas.microsoft.com/office/drawing/2014/main" val="2064229316"/>
                    </a:ext>
                  </a:extLst>
                </a:gridCol>
                <a:gridCol w="1354325">
                  <a:extLst>
                    <a:ext uri="{9D8B030D-6E8A-4147-A177-3AD203B41FA5}">
                      <a16:colId xmlns:a16="http://schemas.microsoft.com/office/drawing/2014/main" val="3711391245"/>
                    </a:ext>
                  </a:extLst>
                </a:gridCol>
              </a:tblGrid>
              <a:tr h="425447">
                <a:tc>
                  <a:txBody>
                    <a:bodyPr/>
                    <a:lstStyle/>
                    <a:p>
                      <a:pPr algn="ctr">
                        <a:lnSpc>
                          <a:spcPct val="106000"/>
                        </a:lnSpc>
                        <a:spcAft>
                          <a:spcPts val="0"/>
                        </a:spcAft>
                      </a:pPr>
                      <a:r>
                        <a:rPr lang="kk-KZ" sz="1400" b="1" dirty="0">
                          <a:effectLst/>
                        </a:rPr>
                        <a:t>№</a:t>
                      </a:r>
                      <a:endParaRPr lang="ru-RU"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66675" marB="66675"/>
                </a:tc>
                <a:tc>
                  <a:txBody>
                    <a:bodyPr/>
                    <a:lstStyle/>
                    <a:p>
                      <a:pPr algn="ctr">
                        <a:lnSpc>
                          <a:spcPct val="106000"/>
                        </a:lnSpc>
                        <a:spcAft>
                          <a:spcPts val="0"/>
                        </a:spcAft>
                      </a:pPr>
                      <a:r>
                        <a:rPr lang="kk-KZ" sz="1400" b="1" dirty="0">
                          <a:effectLst/>
                        </a:rPr>
                        <a:t>Климат типі</a:t>
                      </a:r>
                      <a:endParaRPr lang="ru-RU"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66675" marB="66675"/>
                </a:tc>
                <a:tc>
                  <a:txBody>
                    <a:bodyPr/>
                    <a:lstStyle/>
                    <a:p>
                      <a:pPr algn="ctr">
                        <a:lnSpc>
                          <a:spcPct val="106000"/>
                        </a:lnSpc>
                        <a:spcAft>
                          <a:spcPts val="0"/>
                        </a:spcAft>
                      </a:pPr>
                      <a:r>
                        <a:rPr lang="kk-KZ" sz="1400" b="1" dirty="0">
                          <a:effectLst/>
                        </a:rPr>
                        <a:t>Өзен</a:t>
                      </a:r>
                      <a:endParaRPr lang="ru-RU"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66675" marB="66675"/>
                </a:tc>
                <a:tc>
                  <a:txBody>
                    <a:bodyPr/>
                    <a:lstStyle/>
                    <a:p>
                      <a:pPr algn="ctr">
                        <a:lnSpc>
                          <a:spcPct val="106000"/>
                        </a:lnSpc>
                        <a:spcAft>
                          <a:spcPts val="0"/>
                        </a:spcAft>
                      </a:pPr>
                      <a:r>
                        <a:rPr lang="kk-KZ" sz="1400" b="1">
                          <a:effectLst/>
                        </a:rPr>
                        <a:t>Өзеннің қоректенуі</a:t>
                      </a:r>
                      <a:endParaRPr lang="ru-RU" sz="1800" b="1">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66675" marB="66675"/>
                </a:tc>
                <a:tc>
                  <a:txBody>
                    <a:bodyPr/>
                    <a:lstStyle/>
                    <a:p>
                      <a:pPr algn="ctr">
                        <a:lnSpc>
                          <a:spcPct val="106000"/>
                        </a:lnSpc>
                        <a:spcAft>
                          <a:spcPts val="0"/>
                        </a:spcAft>
                      </a:pPr>
                      <a:r>
                        <a:rPr lang="kk-KZ" sz="1400" b="1">
                          <a:effectLst/>
                        </a:rPr>
                        <a:t>Өзеннің су режімі</a:t>
                      </a:r>
                      <a:endParaRPr lang="ru-RU" sz="1800" b="1">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66675" marB="66675"/>
                </a:tc>
                <a:extLst>
                  <a:ext uri="{0D108BD9-81ED-4DB2-BD59-A6C34878D82A}">
                    <a16:rowId xmlns:a16="http://schemas.microsoft.com/office/drawing/2014/main" val="4142848241"/>
                  </a:ext>
                </a:extLst>
              </a:tr>
              <a:tr h="440824">
                <a:tc>
                  <a:txBody>
                    <a:bodyPr/>
                    <a:lstStyle/>
                    <a:p>
                      <a:pPr algn="ctr">
                        <a:lnSpc>
                          <a:spcPct val="106000"/>
                        </a:lnSpc>
                        <a:spcAft>
                          <a:spcPts val="0"/>
                        </a:spcAft>
                      </a:pPr>
                      <a:r>
                        <a:rPr lang="kk-KZ" sz="1400" b="1">
                          <a:effectLst/>
                        </a:rPr>
                        <a:t>1</a:t>
                      </a:r>
                      <a:endParaRPr lang="ru-RU" sz="1800" b="1">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66675" marB="66675"/>
                </a:tc>
                <a:tc>
                  <a:txBody>
                    <a:bodyPr/>
                    <a:lstStyle/>
                    <a:p>
                      <a:pPr>
                        <a:lnSpc>
                          <a:spcPct val="106000"/>
                        </a:lnSpc>
                        <a:spcAft>
                          <a:spcPts val="0"/>
                        </a:spcAft>
                      </a:pPr>
                      <a:r>
                        <a:rPr lang="kk-KZ" sz="1400" b="1" dirty="0">
                          <a:effectLst/>
                        </a:rPr>
                        <a:t>Экваторлық</a:t>
                      </a:r>
                      <a:endParaRPr lang="ru-RU"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66675" marB="66675"/>
                </a:tc>
                <a:tc>
                  <a:txBody>
                    <a:bodyPr/>
                    <a:lstStyle/>
                    <a:p>
                      <a:pPr>
                        <a:lnSpc>
                          <a:spcPct val="107000"/>
                        </a:lnSpc>
                      </a:pPr>
                      <a:endParaRPr lang="ru-RU" sz="1800" b="1">
                        <a:effectLst/>
                        <a:latin typeface="Calibri" panose="020F0502020204030204" pitchFamily="34" charset="0"/>
                        <a:cs typeface="Times New Roman" panose="02020603050405020304" pitchFamily="18" charset="0"/>
                      </a:endParaRPr>
                    </a:p>
                  </a:txBody>
                  <a:tcPr marL="47625" marR="47625" marT="66675" marB="66675"/>
                </a:tc>
                <a:tc>
                  <a:txBody>
                    <a:bodyPr/>
                    <a:lstStyle/>
                    <a:p>
                      <a:pPr algn="ctr">
                        <a:lnSpc>
                          <a:spcPct val="106000"/>
                        </a:lnSpc>
                        <a:spcAft>
                          <a:spcPts val="0"/>
                        </a:spcAft>
                      </a:pPr>
                      <a:r>
                        <a:rPr lang="kk-KZ" sz="1400" b="1">
                          <a:effectLst/>
                        </a:rPr>
                        <a:t> </a:t>
                      </a:r>
                      <a:endParaRPr lang="ru-RU" sz="1800" b="1">
                        <a:effectLst/>
                      </a:endParaRPr>
                    </a:p>
                    <a:p>
                      <a:pPr>
                        <a:lnSpc>
                          <a:spcPct val="106000"/>
                        </a:lnSpc>
                        <a:spcAft>
                          <a:spcPts val="0"/>
                        </a:spcAft>
                      </a:pPr>
                      <a:r>
                        <a:rPr lang="kk-KZ" sz="1400" b="1">
                          <a:effectLst/>
                        </a:rPr>
                        <a:t> </a:t>
                      </a:r>
                      <a:endParaRPr lang="ru-RU" sz="1800" b="1">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66675" marB="66675"/>
                </a:tc>
                <a:tc>
                  <a:txBody>
                    <a:bodyPr/>
                    <a:lstStyle/>
                    <a:p>
                      <a:pPr algn="ctr">
                        <a:lnSpc>
                          <a:spcPct val="106000"/>
                        </a:lnSpc>
                        <a:spcAft>
                          <a:spcPts val="0"/>
                        </a:spcAft>
                      </a:pPr>
                      <a:r>
                        <a:rPr lang="kk-KZ" sz="1400" b="1">
                          <a:effectLst/>
                        </a:rPr>
                        <a:t> </a:t>
                      </a:r>
                      <a:endParaRPr lang="ru-RU" sz="1800" b="1">
                        <a:effectLst/>
                      </a:endParaRPr>
                    </a:p>
                    <a:p>
                      <a:pPr>
                        <a:lnSpc>
                          <a:spcPct val="106000"/>
                        </a:lnSpc>
                        <a:spcAft>
                          <a:spcPts val="0"/>
                        </a:spcAft>
                      </a:pPr>
                      <a:r>
                        <a:rPr lang="kk-KZ" sz="1400" b="1">
                          <a:effectLst/>
                        </a:rPr>
                        <a:t> </a:t>
                      </a:r>
                      <a:endParaRPr lang="ru-RU" sz="1800" b="1">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66675" marB="66675"/>
                </a:tc>
                <a:extLst>
                  <a:ext uri="{0D108BD9-81ED-4DB2-BD59-A6C34878D82A}">
                    <a16:rowId xmlns:a16="http://schemas.microsoft.com/office/drawing/2014/main" val="3845553864"/>
                  </a:ext>
                </a:extLst>
              </a:tr>
              <a:tr h="440824">
                <a:tc>
                  <a:txBody>
                    <a:bodyPr/>
                    <a:lstStyle/>
                    <a:p>
                      <a:pPr algn="ctr">
                        <a:lnSpc>
                          <a:spcPct val="106000"/>
                        </a:lnSpc>
                        <a:spcAft>
                          <a:spcPts val="0"/>
                        </a:spcAft>
                      </a:pPr>
                      <a:r>
                        <a:rPr lang="kk-KZ" sz="1400" b="1">
                          <a:effectLst/>
                        </a:rPr>
                        <a:t>2</a:t>
                      </a:r>
                      <a:endParaRPr lang="ru-RU" sz="1800" b="1">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66675" marB="66675"/>
                </a:tc>
                <a:tc>
                  <a:txBody>
                    <a:bodyPr/>
                    <a:lstStyle/>
                    <a:p>
                      <a:pPr>
                        <a:lnSpc>
                          <a:spcPct val="106000"/>
                        </a:lnSpc>
                        <a:spcAft>
                          <a:spcPts val="0"/>
                        </a:spcAft>
                      </a:pPr>
                      <a:r>
                        <a:rPr lang="kk-KZ" sz="1400" b="1" dirty="0">
                          <a:effectLst/>
                        </a:rPr>
                        <a:t>Субэкваторлық</a:t>
                      </a:r>
                      <a:endParaRPr lang="ru-RU"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66675" marB="66675"/>
                </a:tc>
                <a:tc>
                  <a:txBody>
                    <a:bodyPr/>
                    <a:lstStyle/>
                    <a:p>
                      <a:pPr algn="ctr">
                        <a:lnSpc>
                          <a:spcPct val="106000"/>
                        </a:lnSpc>
                        <a:spcAft>
                          <a:spcPts val="0"/>
                        </a:spcAft>
                      </a:pPr>
                      <a:r>
                        <a:rPr lang="kk-KZ" sz="1400" b="1">
                          <a:effectLst/>
                        </a:rPr>
                        <a:t> </a:t>
                      </a:r>
                      <a:endParaRPr lang="ru-RU" sz="1800" b="1">
                        <a:effectLst/>
                      </a:endParaRPr>
                    </a:p>
                    <a:p>
                      <a:pPr>
                        <a:lnSpc>
                          <a:spcPct val="106000"/>
                        </a:lnSpc>
                        <a:spcAft>
                          <a:spcPts val="0"/>
                        </a:spcAft>
                      </a:pPr>
                      <a:r>
                        <a:rPr lang="kk-KZ" sz="1400" b="1">
                          <a:effectLst/>
                        </a:rPr>
                        <a:t> </a:t>
                      </a:r>
                      <a:endParaRPr lang="ru-RU" sz="1800" b="1">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66675" marB="66675"/>
                </a:tc>
                <a:tc>
                  <a:txBody>
                    <a:bodyPr/>
                    <a:lstStyle/>
                    <a:p>
                      <a:pPr algn="ctr">
                        <a:lnSpc>
                          <a:spcPct val="106000"/>
                        </a:lnSpc>
                        <a:spcAft>
                          <a:spcPts val="0"/>
                        </a:spcAft>
                      </a:pPr>
                      <a:r>
                        <a:rPr lang="kk-KZ" sz="1400" b="1">
                          <a:effectLst/>
                        </a:rPr>
                        <a:t> </a:t>
                      </a:r>
                      <a:endParaRPr lang="ru-RU" sz="1800" b="1">
                        <a:effectLst/>
                      </a:endParaRPr>
                    </a:p>
                    <a:p>
                      <a:pPr>
                        <a:lnSpc>
                          <a:spcPct val="106000"/>
                        </a:lnSpc>
                        <a:spcAft>
                          <a:spcPts val="0"/>
                        </a:spcAft>
                      </a:pPr>
                      <a:r>
                        <a:rPr lang="kk-KZ" sz="1400" b="1">
                          <a:effectLst/>
                        </a:rPr>
                        <a:t> </a:t>
                      </a:r>
                      <a:endParaRPr lang="ru-RU" sz="1800" b="1">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66675" marB="66675"/>
                </a:tc>
                <a:tc>
                  <a:txBody>
                    <a:bodyPr/>
                    <a:lstStyle/>
                    <a:p>
                      <a:pPr algn="ctr">
                        <a:lnSpc>
                          <a:spcPct val="106000"/>
                        </a:lnSpc>
                        <a:spcAft>
                          <a:spcPts val="0"/>
                        </a:spcAft>
                      </a:pPr>
                      <a:r>
                        <a:rPr lang="kk-KZ" sz="1400" b="1">
                          <a:effectLst/>
                        </a:rPr>
                        <a:t> </a:t>
                      </a:r>
                      <a:endParaRPr lang="ru-RU" sz="1800" b="1">
                        <a:effectLst/>
                      </a:endParaRPr>
                    </a:p>
                    <a:p>
                      <a:pPr>
                        <a:lnSpc>
                          <a:spcPct val="106000"/>
                        </a:lnSpc>
                        <a:spcAft>
                          <a:spcPts val="0"/>
                        </a:spcAft>
                      </a:pPr>
                      <a:r>
                        <a:rPr lang="kk-KZ" sz="1400" b="1">
                          <a:effectLst/>
                        </a:rPr>
                        <a:t> </a:t>
                      </a:r>
                      <a:endParaRPr lang="ru-RU" sz="1800" b="1">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66675" marB="66675"/>
                </a:tc>
                <a:extLst>
                  <a:ext uri="{0D108BD9-81ED-4DB2-BD59-A6C34878D82A}">
                    <a16:rowId xmlns:a16="http://schemas.microsoft.com/office/drawing/2014/main" val="1924149073"/>
                  </a:ext>
                </a:extLst>
              </a:tr>
              <a:tr h="440824">
                <a:tc>
                  <a:txBody>
                    <a:bodyPr/>
                    <a:lstStyle/>
                    <a:p>
                      <a:pPr algn="ctr">
                        <a:lnSpc>
                          <a:spcPct val="106000"/>
                        </a:lnSpc>
                        <a:spcAft>
                          <a:spcPts val="0"/>
                        </a:spcAft>
                      </a:pPr>
                      <a:r>
                        <a:rPr lang="kk-KZ" sz="1400" b="1">
                          <a:effectLst/>
                        </a:rPr>
                        <a:t>3</a:t>
                      </a:r>
                      <a:endParaRPr lang="ru-RU" sz="1800" b="1">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66675" marB="66675"/>
                </a:tc>
                <a:tc>
                  <a:txBody>
                    <a:bodyPr/>
                    <a:lstStyle/>
                    <a:p>
                      <a:pPr>
                        <a:lnSpc>
                          <a:spcPct val="106000"/>
                        </a:lnSpc>
                        <a:spcAft>
                          <a:spcPts val="0"/>
                        </a:spcAft>
                      </a:pPr>
                      <a:r>
                        <a:rPr lang="kk-KZ" sz="1400" b="1" dirty="0">
                          <a:effectLst/>
                        </a:rPr>
                        <a:t>Тропиктік</a:t>
                      </a:r>
                      <a:endParaRPr lang="ru-RU"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66675" marB="66675"/>
                </a:tc>
                <a:tc>
                  <a:txBody>
                    <a:bodyPr/>
                    <a:lstStyle/>
                    <a:p>
                      <a:pPr algn="ctr">
                        <a:lnSpc>
                          <a:spcPct val="106000"/>
                        </a:lnSpc>
                        <a:spcAft>
                          <a:spcPts val="0"/>
                        </a:spcAft>
                      </a:pPr>
                      <a:r>
                        <a:rPr lang="kk-KZ" sz="1400" b="1">
                          <a:effectLst/>
                        </a:rPr>
                        <a:t> </a:t>
                      </a:r>
                      <a:endParaRPr lang="ru-RU" sz="1800" b="1">
                        <a:effectLst/>
                      </a:endParaRPr>
                    </a:p>
                    <a:p>
                      <a:pPr>
                        <a:lnSpc>
                          <a:spcPct val="106000"/>
                        </a:lnSpc>
                        <a:spcAft>
                          <a:spcPts val="0"/>
                        </a:spcAft>
                      </a:pPr>
                      <a:r>
                        <a:rPr lang="kk-KZ" sz="1400" b="1">
                          <a:effectLst/>
                        </a:rPr>
                        <a:t> </a:t>
                      </a:r>
                      <a:endParaRPr lang="ru-RU" sz="1800" b="1">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66675" marB="66675"/>
                </a:tc>
                <a:tc>
                  <a:txBody>
                    <a:bodyPr/>
                    <a:lstStyle/>
                    <a:p>
                      <a:pPr algn="ctr">
                        <a:lnSpc>
                          <a:spcPct val="106000"/>
                        </a:lnSpc>
                        <a:spcAft>
                          <a:spcPts val="0"/>
                        </a:spcAft>
                      </a:pPr>
                      <a:r>
                        <a:rPr lang="kk-KZ" sz="1400" b="1">
                          <a:effectLst/>
                        </a:rPr>
                        <a:t> </a:t>
                      </a:r>
                      <a:endParaRPr lang="ru-RU" sz="1800" b="1">
                        <a:effectLst/>
                      </a:endParaRPr>
                    </a:p>
                    <a:p>
                      <a:pPr>
                        <a:lnSpc>
                          <a:spcPct val="106000"/>
                        </a:lnSpc>
                        <a:spcAft>
                          <a:spcPts val="0"/>
                        </a:spcAft>
                      </a:pPr>
                      <a:r>
                        <a:rPr lang="kk-KZ" sz="1400" b="1">
                          <a:effectLst/>
                        </a:rPr>
                        <a:t> </a:t>
                      </a:r>
                      <a:endParaRPr lang="ru-RU" sz="1800" b="1">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66675" marB="66675"/>
                </a:tc>
                <a:tc>
                  <a:txBody>
                    <a:bodyPr/>
                    <a:lstStyle/>
                    <a:p>
                      <a:pPr algn="ctr">
                        <a:lnSpc>
                          <a:spcPct val="106000"/>
                        </a:lnSpc>
                        <a:spcAft>
                          <a:spcPts val="0"/>
                        </a:spcAft>
                      </a:pPr>
                      <a:r>
                        <a:rPr lang="kk-KZ" sz="1400" b="1">
                          <a:effectLst/>
                        </a:rPr>
                        <a:t> </a:t>
                      </a:r>
                      <a:endParaRPr lang="ru-RU" sz="1800" b="1">
                        <a:effectLst/>
                      </a:endParaRPr>
                    </a:p>
                    <a:p>
                      <a:pPr>
                        <a:lnSpc>
                          <a:spcPct val="106000"/>
                        </a:lnSpc>
                        <a:spcAft>
                          <a:spcPts val="0"/>
                        </a:spcAft>
                      </a:pPr>
                      <a:r>
                        <a:rPr lang="kk-KZ" sz="1400" b="1">
                          <a:effectLst/>
                        </a:rPr>
                        <a:t> </a:t>
                      </a:r>
                      <a:endParaRPr lang="ru-RU" sz="1800" b="1">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66675" marB="66675"/>
                </a:tc>
                <a:extLst>
                  <a:ext uri="{0D108BD9-81ED-4DB2-BD59-A6C34878D82A}">
                    <a16:rowId xmlns:a16="http://schemas.microsoft.com/office/drawing/2014/main" val="2231531071"/>
                  </a:ext>
                </a:extLst>
              </a:tr>
              <a:tr h="440824">
                <a:tc>
                  <a:txBody>
                    <a:bodyPr/>
                    <a:lstStyle/>
                    <a:p>
                      <a:pPr algn="ctr">
                        <a:lnSpc>
                          <a:spcPct val="106000"/>
                        </a:lnSpc>
                        <a:spcAft>
                          <a:spcPts val="0"/>
                        </a:spcAft>
                      </a:pPr>
                      <a:r>
                        <a:rPr lang="kk-KZ" sz="1400" b="1">
                          <a:effectLst/>
                        </a:rPr>
                        <a:t>4</a:t>
                      </a:r>
                      <a:endParaRPr lang="ru-RU" sz="1800" b="1">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66675" marB="66675"/>
                </a:tc>
                <a:tc>
                  <a:txBody>
                    <a:bodyPr/>
                    <a:lstStyle/>
                    <a:p>
                      <a:pPr>
                        <a:lnSpc>
                          <a:spcPct val="106000"/>
                        </a:lnSpc>
                        <a:spcAft>
                          <a:spcPts val="0"/>
                        </a:spcAft>
                      </a:pPr>
                      <a:r>
                        <a:rPr lang="kk-KZ" sz="1400" b="1" dirty="0">
                          <a:effectLst/>
                        </a:rPr>
                        <a:t>Субтропиктік</a:t>
                      </a:r>
                      <a:endParaRPr lang="ru-RU"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66675" marB="66675"/>
                </a:tc>
                <a:tc>
                  <a:txBody>
                    <a:bodyPr/>
                    <a:lstStyle/>
                    <a:p>
                      <a:pPr algn="ctr">
                        <a:lnSpc>
                          <a:spcPct val="106000"/>
                        </a:lnSpc>
                        <a:spcAft>
                          <a:spcPts val="0"/>
                        </a:spcAft>
                      </a:pPr>
                      <a:r>
                        <a:rPr lang="kk-KZ" sz="1400" b="1">
                          <a:effectLst/>
                        </a:rPr>
                        <a:t> </a:t>
                      </a:r>
                      <a:endParaRPr lang="ru-RU" sz="1800" b="1">
                        <a:effectLst/>
                      </a:endParaRPr>
                    </a:p>
                    <a:p>
                      <a:pPr>
                        <a:lnSpc>
                          <a:spcPct val="106000"/>
                        </a:lnSpc>
                        <a:spcAft>
                          <a:spcPts val="0"/>
                        </a:spcAft>
                      </a:pPr>
                      <a:r>
                        <a:rPr lang="kk-KZ" sz="1400" b="1">
                          <a:effectLst/>
                        </a:rPr>
                        <a:t> </a:t>
                      </a:r>
                      <a:endParaRPr lang="ru-RU" sz="1800" b="1">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66675" marB="66675"/>
                </a:tc>
                <a:tc>
                  <a:txBody>
                    <a:bodyPr/>
                    <a:lstStyle/>
                    <a:p>
                      <a:pPr algn="ctr">
                        <a:lnSpc>
                          <a:spcPct val="106000"/>
                        </a:lnSpc>
                        <a:spcAft>
                          <a:spcPts val="0"/>
                        </a:spcAft>
                      </a:pPr>
                      <a:r>
                        <a:rPr lang="kk-KZ" sz="1400" b="1">
                          <a:effectLst/>
                        </a:rPr>
                        <a:t> </a:t>
                      </a:r>
                      <a:endParaRPr lang="ru-RU" sz="1800" b="1">
                        <a:effectLst/>
                      </a:endParaRPr>
                    </a:p>
                    <a:p>
                      <a:pPr>
                        <a:lnSpc>
                          <a:spcPct val="106000"/>
                        </a:lnSpc>
                        <a:spcAft>
                          <a:spcPts val="0"/>
                        </a:spcAft>
                      </a:pPr>
                      <a:r>
                        <a:rPr lang="kk-KZ" sz="1400" b="1">
                          <a:effectLst/>
                        </a:rPr>
                        <a:t> </a:t>
                      </a:r>
                      <a:endParaRPr lang="ru-RU" sz="1800" b="1">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66675" marB="66675"/>
                </a:tc>
                <a:tc>
                  <a:txBody>
                    <a:bodyPr/>
                    <a:lstStyle/>
                    <a:p>
                      <a:pPr algn="ctr">
                        <a:lnSpc>
                          <a:spcPct val="106000"/>
                        </a:lnSpc>
                        <a:spcAft>
                          <a:spcPts val="0"/>
                        </a:spcAft>
                      </a:pPr>
                      <a:r>
                        <a:rPr lang="kk-KZ" sz="1400" b="1">
                          <a:effectLst/>
                        </a:rPr>
                        <a:t> </a:t>
                      </a:r>
                      <a:endParaRPr lang="ru-RU" sz="1800" b="1">
                        <a:effectLst/>
                      </a:endParaRPr>
                    </a:p>
                    <a:p>
                      <a:pPr>
                        <a:lnSpc>
                          <a:spcPct val="106000"/>
                        </a:lnSpc>
                        <a:spcAft>
                          <a:spcPts val="0"/>
                        </a:spcAft>
                      </a:pPr>
                      <a:r>
                        <a:rPr lang="kk-KZ" sz="1400" b="1">
                          <a:effectLst/>
                        </a:rPr>
                        <a:t> </a:t>
                      </a:r>
                      <a:endParaRPr lang="ru-RU" sz="1800" b="1">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66675" marB="66675"/>
                </a:tc>
                <a:extLst>
                  <a:ext uri="{0D108BD9-81ED-4DB2-BD59-A6C34878D82A}">
                    <a16:rowId xmlns:a16="http://schemas.microsoft.com/office/drawing/2014/main" val="742685939"/>
                  </a:ext>
                </a:extLst>
              </a:tr>
              <a:tr h="440824">
                <a:tc>
                  <a:txBody>
                    <a:bodyPr/>
                    <a:lstStyle/>
                    <a:p>
                      <a:pPr algn="ctr">
                        <a:lnSpc>
                          <a:spcPct val="106000"/>
                        </a:lnSpc>
                        <a:spcAft>
                          <a:spcPts val="0"/>
                        </a:spcAft>
                      </a:pPr>
                      <a:r>
                        <a:rPr lang="kk-KZ" sz="1400" b="1">
                          <a:effectLst/>
                        </a:rPr>
                        <a:t>5</a:t>
                      </a:r>
                      <a:endParaRPr lang="ru-RU" sz="1800" b="1">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66675" marB="66675"/>
                </a:tc>
                <a:tc>
                  <a:txBody>
                    <a:bodyPr/>
                    <a:lstStyle/>
                    <a:p>
                      <a:pPr>
                        <a:lnSpc>
                          <a:spcPct val="106000"/>
                        </a:lnSpc>
                        <a:spcAft>
                          <a:spcPts val="0"/>
                        </a:spcAft>
                      </a:pPr>
                      <a:r>
                        <a:rPr lang="kk-KZ" sz="1400" b="1" dirty="0">
                          <a:effectLst/>
                        </a:rPr>
                        <a:t>Қоңыржай</a:t>
                      </a:r>
                      <a:endParaRPr lang="ru-RU"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66675" marB="66675"/>
                </a:tc>
                <a:tc>
                  <a:txBody>
                    <a:bodyPr/>
                    <a:lstStyle/>
                    <a:p>
                      <a:pPr algn="ctr">
                        <a:lnSpc>
                          <a:spcPct val="106000"/>
                        </a:lnSpc>
                        <a:spcAft>
                          <a:spcPts val="0"/>
                        </a:spcAft>
                      </a:pPr>
                      <a:r>
                        <a:rPr lang="kk-KZ" sz="1400" b="1" dirty="0">
                          <a:effectLst/>
                        </a:rPr>
                        <a:t> </a:t>
                      </a:r>
                      <a:endParaRPr lang="ru-RU" sz="1800" b="1" dirty="0">
                        <a:effectLst/>
                      </a:endParaRPr>
                    </a:p>
                    <a:p>
                      <a:pPr>
                        <a:lnSpc>
                          <a:spcPct val="106000"/>
                        </a:lnSpc>
                        <a:spcAft>
                          <a:spcPts val="0"/>
                        </a:spcAft>
                      </a:pPr>
                      <a:r>
                        <a:rPr lang="kk-KZ" sz="1400" b="1" dirty="0">
                          <a:effectLst/>
                        </a:rPr>
                        <a:t> </a:t>
                      </a:r>
                      <a:endParaRPr lang="ru-RU"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66675" marB="66675"/>
                </a:tc>
                <a:tc>
                  <a:txBody>
                    <a:bodyPr/>
                    <a:lstStyle/>
                    <a:p>
                      <a:pPr algn="ctr">
                        <a:lnSpc>
                          <a:spcPct val="106000"/>
                        </a:lnSpc>
                        <a:spcAft>
                          <a:spcPts val="0"/>
                        </a:spcAft>
                      </a:pPr>
                      <a:r>
                        <a:rPr lang="kk-KZ" sz="1400" b="1">
                          <a:effectLst/>
                        </a:rPr>
                        <a:t> </a:t>
                      </a:r>
                      <a:endParaRPr lang="ru-RU" sz="1800" b="1">
                        <a:effectLst/>
                      </a:endParaRPr>
                    </a:p>
                    <a:p>
                      <a:pPr>
                        <a:lnSpc>
                          <a:spcPct val="106000"/>
                        </a:lnSpc>
                        <a:spcAft>
                          <a:spcPts val="0"/>
                        </a:spcAft>
                      </a:pPr>
                      <a:r>
                        <a:rPr lang="kk-KZ" sz="1400" b="1">
                          <a:effectLst/>
                        </a:rPr>
                        <a:t> </a:t>
                      </a:r>
                      <a:endParaRPr lang="ru-RU" sz="1800" b="1">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66675" marB="66675"/>
                </a:tc>
                <a:tc>
                  <a:txBody>
                    <a:bodyPr/>
                    <a:lstStyle/>
                    <a:p>
                      <a:pPr algn="ctr">
                        <a:lnSpc>
                          <a:spcPct val="106000"/>
                        </a:lnSpc>
                        <a:spcAft>
                          <a:spcPts val="0"/>
                        </a:spcAft>
                      </a:pPr>
                      <a:r>
                        <a:rPr lang="kk-KZ" sz="1400" b="1">
                          <a:effectLst/>
                        </a:rPr>
                        <a:t> </a:t>
                      </a:r>
                      <a:endParaRPr lang="ru-RU" sz="1800" b="1">
                        <a:effectLst/>
                      </a:endParaRPr>
                    </a:p>
                    <a:p>
                      <a:pPr>
                        <a:lnSpc>
                          <a:spcPct val="106000"/>
                        </a:lnSpc>
                        <a:spcAft>
                          <a:spcPts val="0"/>
                        </a:spcAft>
                      </a:pPr>
                      <a:r>
                        <a:rPr lang="kk-KZ" sz="1400" b="1">
                          <a:effectLst/>
                        </a:rPr>
                        <a:t> </a:t>
                      </a:r>
                      <a:endParaRPr lang="ru-RU" sz="1800" b="1">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66675" marB="66675"/>
                </a:tc>
                <a:extLst>
                  <a:ext uri="{0D108BD9-81ED-4DB2-BD59-A6C34878D82A}">
                    <a16:rowId xmlns:a16="http://schemas.microsoft.com/office/drawing/2014/main" val="1298149294"/>
                  </a:ext>
                </a:extLst>
              </a:tr>
              <a:tr h="440824">
                <a:tc>
                  <a:txBody>
                    <a:bodyPr/>
                    <a:lstStyle/>
                    <a:p>
                      <a:pPr algn="ctr">
                        <a:lnSpc>
                          <a:spcPct val="106000"/>
                        </a:lnSpc>
                        <a:spcAft>
                          <a:spcPts val="0"/>
                        </a:spcAft>
                      </a:pPr>
                      <a:r>
                        <a:rPr lang="kk-KZ" sz="1400" b="1">
                          <a:effectLst/>
                        </a:rPr>
                        <a:t>6</a:t>
                      </a:r>
                      <a:endParaRPr lang="ru-RU" sz="1800" b="1">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66675" marB="66675"/>
                </a:tc>
                <a:tc>
                  <a:txBody>
                    <a:bodyPr/>
                    <a:lstStyle/>
                    <a:p>
                      <a:pPr>
                        <a:lnSpc>
                          <a:spcPct val="106000"/>
                        </a:lnSpc>
                        <a:spcAft>
                          <a:spcPts val="0"/>
                        </a:spcAft>
                      </a:pPr>
                      <a:r>
                        <a:rPr lang="kk-KZ" sz="1400" b="1">
                          <a:effectLst/>
                        </a:rPr>
                        <a:t>Субарктикалық</a:t>
                      </a:r>
                      <a:endParaRPr lang="ru-RU" sz="1800" b="1">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66675" marB="66675"/>
                </a:tc>
                <a:tc>
                  <a:txBody>
                    <a:bodyPr/>
                    <a:lstStyle/>
                    <a:p>
                      <a:pPr algn="ctr">
                        <a:lnSpc>
                          <a:spcPct val="106000"/>
                        </a:lnSpc>
                        <a:spcAft>
                          <a:spcPts val="0"/>
                        </a:spcAft>
                      </a:pPr>
                      <a:r>
                        <a:rPr lang="kk-KZ" sz="1400" b="1" dirty="0">
                          <a:effectLst/>
                        </a:rPr>
                        <a:t> </a:t>
                      </a:r>
                      <a:endParaRPr lang="ru-RU" sz="1800" b="1" dirty="0">
                        <a:effectLst/>
                      </a:endParaRPr>
                    </a:p>
                    <a:p>
                      <a:pPr>
                        <a:lnSpc>
                          <a:spcPct val="106000"/>
                        </a:lnSpc>
                        <a:spcAft>
                          <a:spcPts val="0"/>
                        </a:spcAft>
                      </a:pPr>
                      <a:r>
                        <a:rPr lang="kk-KZ" sz="1400" b="1" dirty="0">
                          <a:effectLst/>
                        </a:rPr>
                        <a:t> </a:t>
                      </a:r>
                      <a:endParaRPr lang="ru-RU"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66675" marB="66675"/>
                </a:tc>
                <a:tc>
                  <a:txBody>
                    <a:bodyPr/>
                    <a:lstStyle/>
                    <a:p>
                      <a:pPr algn="ctr">
                        <a:lnSpc>
                          <a:spcPct val="106000"/>
                        </a:lnSpc>
                        <a:spcAft>
                          <a:spcPts val="0"/>
                        </a:spcAft>
                      </a:pPr>
                      <a:r>
                        <a:rPr lang="kk-KZ" sz="1400" b="1" dirty="0">
                          <a:effectLst/>
                        </a:rPr>
                        <a:t> </a:t>
                      </a:r>
                      <a:endParaRPr lang="ru-RU" sz="1800" b="1" dirty="0">
                        <a:effectLst/>
                      </a:endParaRPr>
                    </a:p>
                    <a:p>
                      <a:pPr>
                        <a:lnSpc>
                          <a:spcPct val="106000"/>
                        </a:lnSpc>
                        <a:spcAft>
                          <a:spcPts val="0"/>
                        </a:spcAft>
                      </a:pPr>
                      <a:r>
                        <a:rPr lang="kk-KZ" sz="1400" b="1" dirty="0">
                          <a:effectLst/>
                        </a:rPr>
                        <a:t> </a:t>
                      </a:r>
                      <a:endParaRPr lang="ru-RU"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66675" marB="66675"/>
                </a:tc>
                <a:tc>
                  <a:txBody>
                    <a:bodyPr/>
                    <a:lstStyle/>
                    <a:p>
                      <a:pPr algn="ctr">
                        <a:lnSpc>
                          <a:spcPct val="106000"/>
                        </a:lnSpc>
                        <a:spcAft>
                          <a:spcPts val="0"/>
                        </a:spcAft>
                      </a:pPr>
                      <a:r>
                        <a:rPr lang="kk-KZ" sz="1400" b="1" dirty="0">
                          <a:effectLst/>
                        </a:rPr>
                        <a:t> </a:t>
                      </a:r>
                      <a:endParaRPr lang="ru-RU" sz="1800" b="1" dirty="0">
                        <a:effectLst/>
                      </a:endParaRPr>
                    </a:p>
                    <a:p>
                      <a:pPr>
                        <a:lnSpc>
                          <a:spcPct val="106000"/>
                        </a:lnSpc>
                        <a:spcAft>
                          <a:spcPts val="0"/>
                        </a:spcAft>
                      </a:pPr>
                      <a:r>
                        <a:rPr lang="kk-KZ" sz="1400" b="1" dirty="0">
                          <a:effectLst/>
                        </a:rPr>
                        <a:t> </a:t>
                      </a:r>
                      <a:endParaRPr lang="ru-RU"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66675" marB="66675"/>
                </a:tc>
                <a:extLst>
                  <a:ext uri="{0D108BD9-81ED-4DB2-BD59-A6C34878D82A}">
                    <a16:rowId xmlns:a16="http://schemas.microsoft.com/office/drawing/2014/main" val="1745999793"/>
                  </a:ext>
                </a:extLst>
              </a:tr>
              <a:tr h="272251">
                <a:tc>
                  <a:txBody>
                    <a:bodyPr/>
                    <a:lstStyle/>
                    <a:p>
                      <a:pPr algn="ctr">
                        <a:lnSpc>
                          <a:spcPct val="106000"/>
                        </a:lnSpc>
                        <a:spcAft>
                          <a:spcPts val="0"/>
                        </a:spcAft>
                      </a:pPr>
                      <a:r>
                        <a:rPr lang="kk-KZ" sz="1400" b="1">
                          <a:effectLst/>
                        </a:rPr>
                        <a:t>7</a:t>
                      </a:r>
                      <a:endParaRPr lang="ru-RU" sz="1800" b="1">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66675" marB="66675"/>
                </a:tc>
                <a:tc>
                  <a:txBody>
                    <a:bodyPr/>
                    <a:lstStyle/>
                    <a:p>
                      <a:pPr>
                        <a:lnSpc>
                          <a:spcPct val="106000"/>
                        </a:lnSpc>
                        <a:spcAft>
                          <a:spcPts val="0"/>
                        </a:spcAft>
                      </a:pPr>
                      <a:r>
                        <a:rPr lang="kk-KZ" sz="1400" b="1">
                          <a:effectLst/>
                        </a:rPr>
                        <a:t>Арктикалық</a:t>
                      </a:r>
                      <a:endParaRPr lang="ru-RU" sz="1800" b="1">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66675" marB="66675"/>
                </a:tc>
                <a:tc>
                  <a:txBody>
                    <a:bodyPr/>
                    <a:lstStyle/>
                    <a:p>
                      <a:pPr algn="ctr">
                        <a:lnSpc>
                          <a:spcPct val="106000"/>
                        </a:lnSpc>
                        <a:spcAft>
                          <a:spcPts val="0"/>
                        </a:spcAft>
                      </a:pPr>
                      <a:r>
                        <a:rPr lang="kk-KZ" sz="1400" b="1">
                          <a:effectLst/>
                        </a:rPr>
                        <a:t> </a:t>
                      </a:r>
                      <a:endParaRPr lang="ru-RU" sz="1800" b="1">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66675" marB="66675"/>
                </a:tc>
                <a:tc>
                  <a:txBody>
                    <a:bodyPr/>
                    <a:lstStyle/>
                    <a:p>
                      <a:pPr algn="ctr">
                        <a:lnSpc>
                          <a:spcPct val="106000"/>
                        </a:lnSpc>
                        <a:spcAft>
                          <a:spcPts val="0"/>
                        </a:spcAft>
                      </a:pPr>
                      <a:r>
                        <a:rPr lang="kk-KZ" sz="1400" b="1">
                          <a:effectLst/>
                        </a:rPr>
                        <a:t> </a:t>
                      </a:r>
                      <a:endParaRPr lang="ru-RU" sz="1800" b="1">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66675" marB="66675"/>
                </a:tc>
                <a:tc>
                  <a:txBody>
                    <a:bodyPr/>
                    <a:lstStyle/>
                    <a:p>
                      <a:pPr algn="ctr">
                        <a:lnSpc>
                          <a:spcPct val="106000"/>
                        </a:lnSpc>
                        <a:spcAft>
                          <a:spcPts val="0"/>
                        </a:spcAft>
                      </a:pPr>
                      <a:r>
                        <a:rPr lang="kk-KZ" sz="1400" b="1" dirty="0">
                          <a:effectLst/>
                        </a:rPr>
                        <a:t> </a:t>
                      </a:r>
                      <a:endParaRPr lang="ru-RU"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66675" marB="66675"/>
                </a:tc>
                <a:extLst>
                  <a:ext uri="{0D108BD9-81ED-4DB2-BD59-A6C34878D82A}">
                    <a16:rowId xmlns:a16="http://schemas.microsoft.com/office/drawing/2014/main" val="117242001"/>
                  </a:ext>
                </a:extLst>
              </a:tr>
            </a:tbl>
          </a:graphicData>
        </a:graphic>
      </p:graphicFrame>
      <p:sp>
        <p:nvSpPr>
          <p:cNvPr id="7" name="Прямоугольник 6"/>
          <p:cNvSpPr/>
          <p:nvPr/>
        </p:nvSpPr>
        <p:spPr>
          <a:xfrm>
            <a:off x="7421879" y="5089953"/>
            <a:ext cx="4114801" cy="1770934"/>
          </a:xfrm>
          <a:prstGeom prst="rect">
            <a:avLst/>
          </a:prstGeom>
        </p:spPr>
        <p:txBody>
          <a:bodyPr wrap="square">
            <a:spAutoFit/>
          </a:bodyPr>
          <a:lstStyle/>
          <a:p>
            <a:pPr algn="just">
              <a:lnSpc>
                <a:spcPct val="106000"/>
              </a:lnSpc>
              <a:spcAft>
                <a:spcPts val="0"/>
              </a:spcAft>
            </a:pPr>
            <a:r>
              <a:rPr lang="kk-KZ" b="1" dirty="0">
                <a:latin typeface="Times New Roman" panose="02020603050405020304" pitchFamily="18" charset="0"/>
                <a:ea typeface="Calibri" panose="020F0502020204030204" pitchFamily="34" charset="0"/>
                <a:cs typeface="Times New Roman" panose="02020603050405020304" pitchFamily="18" charset="0"/>
              </a:rPr>
              <a:t>Бағалау дескрипторы:</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Times New Roman" panose="02020603050405020304" pitchFamily="18" charset="0"/>
              <a:buChar char="-"/>
            </a:pPr>
            <a:r>
              <a:rPr lang="kk-KZ" dirty="0">
                <a:latin typeface="Times New Roman" panose="02020603050405020304" pitchFamily="18" charset="0"/>
                <a:ea typeface="Times New Roman" panose="02020603050405020304" pitchFamily="18" charset="0"/>
              </a:rPr>
              <a:t>Климаттық белдемде өзендердің гидрологиялық режімінің ерекшеліктерін анықтайды;</a:t>
            </a:r>
            <a:endParaRPr lang="ru-RU" dirty="0">
              <a:latin typeface="Times New Roman" panose="02020603050405020304" pitchFamily="18" charset="0"/>
              <a:ea typeface="Calibri" panose="020F0502020204030204" pitchFamily="34" charset="0"/>
            </a:endParaRPr>
          </a:p>
          <a:p>
            <a:pPr marL="342900" lvl="0" indent="-342900">
              <a:spcAft>
                <a:spcPts val="0"/>
              </a:spcAft>
              <a:buFont typeface="Times New Roman" panose="02020603050405020304" pitchFamily="18" charset="0"/>
              <a:buChar char="-"/>
            </a:pPr>
            <a:r>
              <a:rPr lang="kk-KZ" dirty="0">
                <a:latin typeface="Times New Roman" panose="02020603050405020304" pitchFamily="18" charset="0"/>
                <a:ea typeface="Times New Roman" panose="02020603050405020304" pitchFamily="18" charset="0"/>
              </a:rPr>
              <a:t>Нәтижесін кестеде көрседі;</a:t>
            </a:r>
            <a:endParaRPr lang="ru-RU" dirty="0">
              <a:latin typeface="Times New Roman" panose="02020603050405020304" pitchFamily="18" charset="0"/>
              <a:ea typeface="Calibri" panose="020F0502020204030204" pitchFamily="34" charset="0"/>
            </a:endParaRPr>
          </a:p>
          <a:p>
            <a:pPr>
              <a:spcAft>
                <a:spcPts val="0"/>
              </a:spcAft>
            </a:pPr>
            <a:r>
              <a:rPr lang="kk-KZ" b="1" dirty="0">
                <a:latin typeface="Times New Roman" panose="02020603050405020304" pitchFamily="18" charset="0"/>
                <a:ea typeface="Times New Roman" panose="02020603050405020304" pitchFamily="18" charset="0"/>
              </a:rPr>
              <a:t> </a:t>
            </a:r>
            <a:endParaRPr lang="ru-RU"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5584010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sz="3100" b="1" dirty="0">
                <a:latin typeface="Times New Roman" panose="02020603050405020304" pitchFamily="18" charset="0"/>
                <a:cs typeface="Times New Roman" panose="02020603050405020304" pitchFamily="18" charset="0"/>
              </a:rPr>
              <a:t>2-тапсырма.  Физикалық карта бойынша Қазақстанның таулы және жазық өзендерінің қоректену ерекшеліктерін анықтап</a:t>
            </a:r>
            <a:r>
              <a:rPr lang="kk-KZ" sz="3100" b="1" dirty="0" smtClean="0">
                <a:latin typeface="Times New Roman" panose="02020603050405020304" pitchFamily="18" charset="0"/>
                <a:cs typeface="Times New Roman" panose="02020603050405020304" pitchFamily="18" charset="0"/>
              </a:rPr>
              <a:t>, топтастырып</a:t>
            </a:r>
            <a:r>
              <a:rPr lang="kk-KZ" sz="3100" b="1" dirty="0">
                <a:latin typeface="Times New Roman" panose="02020603050405020304" pitchFamily="18" charset="0"/>
                <a:cs typeface="Times New Roman" panose="02020603050405020304" pitchFamily="18" charset="0"/>
              </a:rPr>
              <a:t>, кескін картаға түсіру.</a:t>
            </a:r>
            <a:r>
              <a:rPr lang="ru-RU" sz="3100" dirty="0">
                <a:latin typeface="Times New Roman" panose="02020603050405020304" pitchFamily="18" charset="0"/>
                <a:cs typeface="Times New Roman" panose="02020603050405020304" pitchFamily="18" charset="0"/>
              </a:rPr>
              <a:t/>
            </a:r>
            <a:br>
              <a:rPr lang="ru-RU" sz="3100" dirty="0">
                <a:latin typeface="Times New Roman" panose="02020603050405020304" pitchFamily="18" charset="0"/>
                <a:cs typeface="Times New Roman" panose="02020603050405020304" pitchFamily="18" charset="0"/>
              </a:rPr>
            </a:br>
            <a:r>
              <a:rPr lang="kk-KZ" b="1" dirty="0"/>
              <a:t> </a:t>
            </a:r>
            <a:r>
              <a:rPr lang="ru-RU" dirty="0"/>
              <a:t/>
            </a:r>
            <a:br>
              <a:rPr lang="ru-RU" dirty="0"/>
            </a:br>
            <a:endParaRPr lang="ru-RU" dirty="0"/>
          </a:p>
        </p:txBody>
      </p:sp>
      <p:sp>
        <p:nvSpPr>
          <p:cNvPr id="3" name="Объект 2"/>
          <p:cNvSpPr>
            <a:spLocks noGrp="1"/>
          </p:cNvSpPr>
          <p:nvPr>
            <p:ph idx="1"/>
          </p:nvPr>
        </p:nvSpPr>
        <p:spPr/>
        <p:txBody>
          <a:bodyPr/>
          <a:lstStyle/>
          <a:p>
            <a:endParaRPr lang="kk-KZ" b="1" dirty="0" smtClean="0"/>
          </a:p>
          <a:p>
            <a:endParaRPr lang="kk-KZ" b="1" dirty="0"/>
          </a:p>
          <a:p>
            <a:endParaRPr lang="kk-KZ" b="1" dirty="0" smtClean="0"/>
          </a:p>
          <a:p>
            <a:endParaRPr lang="kk-KZ" b="1" dirty="0"/>
          </a:p>
          <a:p>
            <a:r>
              <a:rPr lang="kk-KZ" sz="2000" b="1" dirty="0" smtClean="0">
                <a:latin typeface="Times New Roman" panose="02020603050405020304" pitchFamily="18" charset="0"/>
                <a:cs typeface="Times New Roman" panose="02020603050405020304" pitchFamily="18" charset="0"/>
              </a:rPr>
              <a:t>Бағалау </a:t>
            </a:r>
            <a:r>
              <a:rPr lang="kk-KZ" sz="2000" b="1" dirty="0">
                <a:latin typeface="Times New Roman" panose="02020603050405020304" pitchFamily="18" charset="0"/>
                <a:cs typeface="Times New Roman" panose="02020603050405020304" pitchFamily="18" charset="0"/>
              </a:rPr>
              <a:t>дескрипторы:</a:t>
            </a:r>
            <a:endParaRPr lang="ru-RU" sz="2000" dirty="0">
              <a:latin typeface="Times New Roman" panose="02020603050405020304" pitchFamily="18" charset="0"/>
              <a:cs typeface="Times New Roman" panose="02020603050405020304" pitchFamily="18" charset="0"/>
            </a:endParaRPr>
          </a:p>
          <a:p>
            <a:pPr marL="0" indent="0">
              <a:buNone/>
            </a:pPr>
            <a:r>
              <a:rPr lang="kk-KZ" sz="2000" dirty="0" smtClean="0">
                <a:latin typeface="Times New Roman" panose="02020603050405020304" pitchFamily="18" charset="0"/>
                <a:cs typeface="Times New Roman" panose="02020603050405020304" pitchFamily="18" charset="0"/>
              </a:rPr>
              <a:t>        -  Өзендердің </a:t>
            </a:r>
            <a:r>
              <a:rPr lang="kk-KZ" sz="2000" dirty="0">
                <a:latin typeface="Times New Roman" panose="02020603050405020304" pitchFamily="18" charset="0"/>
                <a:cs typeface="Times New Roman" panose="02020603050405020304" pitchFamily="18" charset="0"/>
              </a:rPr>
              <a:t>қоректену ерекшеліктерін анықтайды, кескін картаға </a:t>
            </a:r>
            <a:r>
              <a:rPr lang="kk-KZ" sz="2000" dirty="0" smtClean="0">
                <a:latin typeface="Times New Roman" panose="02020603050405020304" pitchFamily="18" charset="0"/>
                <a:cs typeface="Times New Roman" panose="02020603050405020304" pitchFamily="18" charset="0"/>
              </a:rPr>
              <a:t>   </a:t>
            </a:r>
          </a:p>
          <a:p>
            <a:pPr marL="0" indent="0">
              <a:buNone/>
            </a:pPr>
            <a:r>
              <a:rPr lang="kk-KZ" sz="2000" dirty="0">
                <a:latin typeface="Times New Roman" panose="02020603050405020304" pitchFamily="18" charset="0"/>
                <a:cs typeface="Times New Roman" panose="02020603050405020304" pitchFamily="18" charset="0"/>
              </a:rPr>
              <a:t> </a:t>
            </a:r>
            <a:r>
              <a:rPr lang="kk-KZ" sz="2000" dirty="0" smtClean="0">
                <a:latin typeface="Times New Roman" panose="02020603050405020304" pitchFamily="18" charset="0"/>
                <a:cs typeface="Times New Roman" panose="02020603050405020304" pitchFamily="18" charset="0"/>
              </a:rPr>
              <a:t>           түсіреді</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8612497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4000" b="1" dirty="0" smtClean="0">
                <a:latin typeface="Times New Roman" panose="02020603050405020304" pitchFamily="18" charset="0"/>
                <a:cs typeface="Times New Roman" panose="02020603050405020304" pitchFamily="18" charset="0"/>
              </a:rPr>
              <a:t>Бекіту сұрақтары</a:t>
            </a:r>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endParaRPr lang="ru-RU" sz="4000" b="1" dirty="0">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1005840" y="2942424"/>
            <a:ext cx="9113520" cy="1658339"/>
          </a:xfrm>
          <a:prstGeom prst="rect">
            <a:avLst/>
          </a:prstGeom>
        </p:spPr>
        <p:txBody>
          <a:bodyPr wrap="square">
            <a:spAutoFit/>
          </a:bodyPr>
          <a:lstStyle/>
          <a:p>
            <a:pPr>
              <a:lnSpc>
                <a:spcPct val="106000"/>
              </a:lnSpc>
              <a:spcAft>
                <a:spcPts val="0"/>
              </a:spcAft>
            </a:pPr>
            <a:r>
              <a:rPr lang="kk-KZ" sz="2800" dirty="0">
                <a:solidFill>
                  <a:srgbClr val="002060"/>
                </a:solidFill>
                <a:latin typeface="Times New Roman" panose="02020603050405020304" pitchFamily="18" charset="0"/>
                <a:cs typeface="Times New Roman" panose="02020603050405020304" pitchFamily="18" charset="0"/>
              </a:rPr>
              <a:t>- </a:t>
            </a:r>
            <a:r>
              <a:rPr lang="kk-KZ" sz="3200" dirty="0">
                <a:solidFill>
                  <a:srgbClr val="002060"/>
                </a:solidFill>
                <a:latin typeface="Times New Roman" panose="02020603050405020304" pitchFamily="18" charset="0"/>
                <a:cs typeface="Times New Roman" panose="02020603050405020304" pitchFamily="18" charset="0"/>
              </a:rPr>
              <a:t>Өзеннің қоректенуінің басты типтерін ата?</a:t>
            </a:r>
            <a:endParaRPr lang="ru-RU" sz="2800" dirty="0">
              <a:solidFill>
                <a:srgbClr val="002060"/>
              </a:solidFill>
              <a:latin typeface="Times New Roman" panose="02020603050405020304" pitchFamily="18" charset="0"/>
              <a:cs typeface="Times New Roman" panose="02020603050405020304" pitchFamily="18" charset="0"/>
            </a:endParaRPr>
          </a:p>
          <a:p>
            <a:pPr>
              <a:lnSpc>
                <a:spcPct val="106000"/>
              </a:lnSpc>
              <a:spcAft>
                <a:spcPts val="0"/>
              </a:spcAft>
            </a:pPr>
            <a:r>
              <a:rPr lang="kk-KZ" sz="3200" dirty="0">
                <a:solidFill>
                  <a:srgbClr val="002060"/>
                </a:solidFill>
                <a:latin typeface="Times New Roman" panose="02020603050405020304" pitchFamily="18" charset="0"/>
                <a:cs typeface="Times New Roman" panose="02020603050405020304" pitchFamily="18" charset="0"/>
              </a:rPr>
              <a:t>- Су режимінің кезеңдер бойынша жіктелімі?</a:t>
            </a:r>
            <a:endParaRPr lang="ru-RU" sz="2800" dirty="0">
              <a:solidFill>
                <a:srgbClr val="002060"/>
              </a:solidFill>
              <a:latin typeface="Times New Roman" panose="02020603050405020304" pitchFamily="18" charset="0"/>
              <a:cs typeface="Times New Roman" panose="02020603050405020304" pitchFamily="18" charset="0"/>
            </a:endParaRPr>
          </a:p>
          <a:p>
            <a:pPr>
              <a:lnSpc>
                <a:spcPct val="106000"/>
              </a:lnSpc>
              <a:spcAft>
                <a:spcPts val="0"/>
              </a:spcAft>
            </a:pPr>
            <a:r>
              <a:rPr lang="kk-KZ" sz="3200" dirty="0">
                <a:solidFill>
                  <a:srgbClr val="002060"/>
                </a:solidFill>
                <a:latin typeface="Times New Roman" panose="02020603050405020304" pitchFamily="18" charset="0"/>
                <a:cs typeface="Times New Roman" panose="02020603050405020304" pitchFamily="18" charset="0"/>
              </a:rPr>
              <a:t>- Дүниежүзіндегі ірі өзендерді ата?</a:t>
            </a:r>
            <a:endParaRPr lang="ru-RU"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020530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err="1">
                <a:latin typeface="Times New Roman" panose="02020603050405020304" pitchFamily="18" charset="0"/>
                <a:cs typeface="Times New Roman" panose="02020603050405020304" pitchFamily="18" charset="0"/>
              </a:rPr>
              <a:t>Оқу</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мақсаты</a:t>
            </a:r>
            <a:r>
              <a:rPr lang="ru-RU" b="1" dirty="0">
                <a:latin typeface="Times New Roman" panose="02020603050405020304" pitchFamily="18" charset="0"/>
                <a:cs typeface="Times New Roman" panose="02020603050405020304" pitchFamily="18" charset="0"/>
              </a:rPr>
              <a:t>: </a:t>
            </a:r>
          </a:p>
        </p:txBody>
      </p:sp>
      <p:sp>
        <p:nvSpPr>
          <p:cNvPr id="3" name="Объект 2"/>
          <p:cNvSpPr>
            <a:spLocks noGrp="1"/>
          </p:cNvSpPr>
          <p:nvPr>
            <p:ph idx="1"/>
          </p:nvPr>
        </p:nvSpPr>
        <p:spPr>
          <a:xfrm>
            <a:off x="677334" y="2160589"/>
            <a:ext cx="10158306" cy="3880773"/>
          </a:xfrm>
        </p:spPr>
        <p:txBody>
          <a:bodyPr>
            <a:normAutofit/>
          </a:bodyPr>
          <a:lstStyle/>
          <a:p>
            <a:r>
              <a:rPr lang="ru-RU" sz="2800" b="1" dirty="0" smtClean="0">
                <a:solidFill>
                  <a:srgbClr val="0070C0"/>
                </a:solidFill>
                <a:latin typeface="Times New Roman" panose="02020603050405020304" pitchFamily="18" charset="0"/>
                <a:cs typeface="Times New Roman" panose="02020603050405020304" pitchFamily="18" charset="0"/>
              </a:rPr>
              <a:t>8.3.3.4</a:t>
            </a:r>
            <a:r>
              <a:rPr lang="ru-RU" sz="2800" b="1" dirty="0">
                <a:solidFill>
                  <a:srgbClr val="0070C0"/>
                </a:solidFill>
                <a:latin typeface="Times New Roman" panose="02020603050405020304" pitchFamily="18" charset="0"/>
                <a:cs typeface="Times New Roman" panose="02020603050405020304" pitchFamily="18" charset="0"/>
              </a:rPr>
              <a:t>. – </a:t>
            </a:r>
            <a:r>
              <a:rPr lang="ru-RU" sz="2800" b="1" dirty="0" err="1">
                <a:solidFill>
                  <a:srgbClr val="0070C0"/>
                </a:solidFill>
                <a:latin typeface="Times New Roman" panose="02020603050405020304" pitchFamily="18" charset="0"/>
                <a:cs typeface="Times New Roman" panose="02020603050405020304" pitchFamily="18" charset="0"/>
              </a:rPr>
              <a:t>Қазақстандық</a:t>
            </a:r>
            <a:r>
              <a:rPr lang="ru-RU" sz="2800" b="1" dirty="0">
                <a:solidFill>
                  <a:srgbClr val="0070C0"/>
                </a:solidFill>
                <a:latin typeface="Times New Roman" panose="02020603050405020304" pitchFamily="18" charset="0"/>
                <a:cs typeface="Times New Roman" panose="02020603050405020304" pitchFamily="18" charset="0"/>
              </a:rPr>
              <a:t> </a:t>
            </a:r>
            <a:r>
              <a:rPr lang="ru-RU" sz="2800" b="1" dirty="0" err="1">
                <a:solidFill>
                  <a:srgbClr val="0070C0"/>
                </a:solidFill>
                <a:latin typeface="Times New Roman" panose="02020603050405020304" pitchFamily="18" charset="0"/>
                <a:cs typeface="Times New Roman" panose="02020603050405020304" pitchFamily="18" charset="0"/>
              </a:rPr>
              <a:t>компонетті</a:t>
            </a:r>
            <a:r>
              <a:rPr lang="ru-RU" sz="2800" b="1" dirty="0">
                <a:solidFill>
                  <a:srgbClr val="0070C0"/>
                </a:solidFill>
                <a:latin typeface="Times New Roman" panose="02020603050405020304" pitchFamily="18" charset="0"/>
                <a:cs typeface="Times New Roman" panose="02020603050405020304" pitchFamily="18" charset="0"/>
              </a:rPr>
              <a:t> </a:t>
            </a:r>
            <a:r>
              <a:rPr lang="ru-RU" sz="2800" b="1" dirty="0" err="1">
                <a:solidFill>
                  <a:srgbClr val="0070C0"/>
                </a:solidFill>
                <a:latin typeface="Times New Roman" panose="02020603050405020304" pitchFamily="18" charset="0"/>
                <a:cs typeface="Times New Roman" panose="02020603050405020304" pitchFamily="18" charset="0"/>
              </a:rPr>
              <a:t>қосымша</a:t>
            </a:r>
            <a:r>
              <a:rPr lang="ru-RU" sz="2800" b="1" dirty="0">
                <a:solidFill>
                  <a:srgbClr val="0070C0"/>
                </a:solidFill>
                <a:latin typeface="Times New Roman" panose="02020603050405020304" pitchFamily="18" charset="0"/>
                <a:cs typeface="Times New Roman" panose="02020603050405020304" pitchFamily="18" charset="0"/>
              </a:rPr>
              <a:t> </a:t>
            </a:r>
            <a:r>
              <a:rPr lang="ru-RU" sz="2800" b="1" dirty="0" err="1">
                <a:solidFill>
                  <a:srgbClr val="0070C0"/>
                </a:solidFill>
                <a:latin typeface="Times New Roman" panose="02020603050405020304" pitchFamily="18" charset="0"/>
                <a:cs typeface="Times New Roman" panose="02020603050405020304" pitchFamily="18" charset="0"/>
              </a:rPr>
              <a:t>қамту</a:t>
            </a:r>
            <a:r>
              <a:rPr lang="ru-RU" sz="2800" b="1" dirty="0">
                <a:solidFill>
                  <a:srgbClr val="0070C0"/>
                </a:solidFill>
                <a:latin typeface="Times New Roman" panose="02020603050405020304" pitchFamily="18" charset="0"/>
                <a:cs typeface="Times New Roman" panose="02020603050405020304" pitchFamily="18" charset="0"/>
              </a:rPr>
              <a:t> </a:t>
            </a:r>
            <a:r>
              <a:rPr lang="ru-RU" sz="2800" b="1" dirty="0" err="1">
                <a:solidFill>
                  <a:srgbClr val="0070C0"/>
                </a:solidFill>
                <a:latin typeface="Times New Roman" panose="02020603050405020304" pitchFamily="18" charset="0"/>
                <a:cs typeface="Times New Roman" panose="02020603050405020304" pitchFamily="18" charset="0"/>
              </a:rPr>
              <a:t>негізінде</a:t>
            </a:r>
            <a:r>
              <a:rPr lang="ru-RU" sz="2800" b="1" dirty="0">
                <a:solidFill>
                  <a:srgbClr val="0070C0"/>
                </a:solidFill>
                <a:latin typeface="Times New Roman" panose="02020603050405020304" pitchFamily="18" charset="0"/>
                <a:cs typeface="Times New Roman" panose="02020603050405020304" pitchFamily="18" charset="0"/>
              </a:rPr>
              <a:t> </a:t>
            </a:r>
            <a:r>
              <a:rPr lang="ru-RU" sz="2800" b="1" dirty="0" err="1">
                <a:solidFill>
                  <a:srgbClr val="0070C0"/>
                </a:solidFill>
                <a:latin typeface="Times New Roman" panose="02020603050405020304" pitchFamily="18" charset="0"/>
                <a:cs typeface="Times New Roman" panose="02020603050405020304" pitchFamily="18" charset="0"/>
              </a:rPr>
              <a:t>өзендердің</a:t>
            </a:r>
            <a:r>
              <a:rPr lang="ru-RU" sz="2800" b="1" dirty="0">
                <a:solidFill>
                  <a:srgbClr val="0070C0"/>
                </a:solidFill>
                <a:latin typeface="Times New Roman" panose="02020603050405020304" pitchFamily="18" charset="0"/>
                <a:cs typeface="Times New Roman" panose="02020603050405020304" pitchFamily="18" charset="0"/>
              </a:rPr>
              <a:t> </a:t>
            </a:r>
            <a:r>
              <a:rPr lang="ru-RU" sz="2800" b="1" dirty="0" err="1">
                <a:solidFill>
                  <a:srgbClr val="0070C0"/>
                </a:solidFill>
                <a:latin typeface="Times New Roman" panose="02020603050405020304" pitchFamily="18" charset="0"/>
                <a:cs typeface="Times New Roman" panose="02020603050405020304" pitchFamily="18" charset="0"/>
              </a:rPr>
              <a:t>гидрологиялық</a:t>
            </a:r>
            <a:r>
              <a:rPr lang="ru-RU" sz="2800" b="1" dirty="0">
                <a:solidFill>
                  <a:srgbClr val="0070C0"/>
                </a:solidFill>
                <a:latin typeface="Times New Roman" panose="02020603050405020304" pitchFamily="18" charset="0"/>
                <a:cs typeface="Times New Roman" panose="02020603050405020304" pitchFamily="18" charset="0"/>
              </a:rPr>
              <a:t> </a:t>
            </a:r>
            <a:r>
              <a:rPr lang="ru-RU" sz="2800" b="1" dirty="0" err="1">
                <a:solidFill>
                  <a:srgbClr val="0070C0"/>
                </a:solidFill>
                <a:latin typeface="Times New Roman" panose="02020603050405020304" pitchFamily="18" charset="0"/>
                <a:cs typeface="Times New Roman" panose="02020603050405020304" pitchFamily="18" charset="0"/>
              </a:rPr>
              <a:t>режимін</a:t>
            </a:r>
            <a:r>
              <a:rPr lang="ru-RU" sz="2800" b="1" dirty="0">
                <a:solidFill>
                  <a:srgbClr val="0070C0"/>
                </a:solidFill>
                <a:latin typeface="Times New Roman" panose="02020603050405020304" pitchFamily="18" charset="0"/>
                <a:cs typeface="Times New Roman" panose="02020603050405020304" pitchFamily="18" charset="0"/>
              </a:rPr>
              <a:t> </a:t>
            </a:r>
            <a:r>
              <a:rPr lang="ru-RU" sz="2800" b="1" dirty="0" err="1">
                <a:solidFill>
                  <a:srgbClr val="0070C0"/>
                </a:solidFill>
                <a:latin typeface="Times New Roman" panose="02020603050405020304" pitchFamily="18" charset="0"/>
                <a:cs typeface="Times New Roman" panose="02020603050405020304" pitchFamily="18" charset="0"/>
              </a:rPr>
              <a:t>түсіндіреді</a:t>
            </a:r>
            <a:endParaRPr lang="ru-RU" sz="28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017315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err="1">
                <a:latin typeface="Times New Roman" panose="02020603050405020304" pitchFamily="18" charset="0"/>
                <a:cs typeface="Times New Roman" panose="02020603050405020304" pitchFamily="18" charset="0"/>
              </a:rPr>
              <a:t>Бағалау</a:t>
            </a:r>
            <a:r>
              <a:rPr lang="ru-RU" b="1" dirty="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критерийлері</a:t>
            </a:r>
            <a:r>
              <a:rPr lang="ru-RU" b="1" dirty="0">
                <a:latin typeface="Times New Roman" panose="02020603050405020304" pitchFamily="18" charset="0"/>
                <a:cs typeface="Times New Roman" panose="02020603050405020304" pitchFamily="18" charset="0"/>
              </a:rPr>
              <a:t>: </a:t>
            </a:r>
          </a:p>
        </p:txBody>
      </p:sp>
      <p:sp>
        <p:nvSpPr>
          <p:cNvPr id="3" name="Объект 2"/>
          <p:cNvSpPr>
            <a:spLocks noGrp="1"/>
          </p:cNvSpPr>
          <p:nvPr>
            <p:ph idx="1"/>
          </p:nvPr>
        </p:nvSpPr>
        <p:spPr>
          <a:xfrm>
            <a:off x="677334" y="2160589"/>
            <a:ext cx="10127826" cy="3880773"/>
          </a:xfrm>
        </p:spPr>
        <p:txBody>
          <a:bodyPr>
            <a:normAutofit/>
          </a:bodyPr>
          <a:lstStyle/>
          <a:p>
            <a:r>
              <a:rPr lang="ru-RU" sz="2400" b="1" dirty="0" smtClean="0">
                <a:solidFill>
                  <a:srgbClr val="0070C0"/>
                </a:solidFill>
                <a:latin typeface="Times New Roman" panose="02020603050405020304" pitchFamily="18" charset="0"/>
                <a:cs typeface="Times New Roman" panose="02020603050405020304" pitchFamily="18" charset="0"/>
              </a:rPr>
              <a:t>1</a:t>
            </a:r>
            <a:r>
              <a:rPr lang="ru-RU" sz="2400" b="1" dirty="0">
                <a:solidFill>
                  <a:srgbClr val="0070C0"/>
                </a:solidFill>
                <a:latin typeface="Times New Roman" panose="02020603050405020304" pitchFamily="18" charset="0"/>
                <a:cs typeface="Times New Roman" panose="02020603050405020304" pitchFamily="18" charset="0"/>
              </a:rPr>
              <a:t>. </a:t>
            </a:r>
            <a:r>
              <a:rPr lang="ru-RU" sz="2400" b="1" dirty="0" err="1">
                <a:solidFill>
                  <a:srgbClr val="0070C0"/>
                </a:solidFill>
                <a:latin typeface="Times New Roman" panose="02020603050405020304" pitchFamily="18" charset="0"/>
                <a:cs typeface="Times New Roman" panose="02020603050405020304" pitchFamily="18" charset="0"/>
              </a:rPr>
              <a:t>Өзеннің</a:t>
            </a:r>
            <a:r>
              <a:rPr lang="ru-RU" sz="2400" b="1" dirty="0">
                <a:solidFill>
                  <a:srgbClr val="0070C0"/>
                </a:solidFill>
                <a:latin typeface="Times New Roman" panose="02020603050405020304" pitchFamily="18" charset="0"/>
                <a:cs typeface="Times New Roman" panose="02020603050405020304" pitchFamily="18" charset="0"/>
              </a:rPr>
              <a:t> </a:t>
            </a:r>
            <a:r>
              <a:rPr lang="ru-RU" sz="2400" b="1" dirty="0" err="1">
                <a:solidFill>
                  <a:srgbClr val="0070C0"/>
                </a:solidFill>
                <a:latin typeface="Times New Roman" panose="02020603050405020304" pitchFamily="18" charset="0"/>
                <a:cs typeface="Times New Roman" panose="02020603050405020304" pitchFamily="18" charset="0"/>
              </a:rPr>
              <a:t>қоректенуі</a:t>
            </a:r>
            <a:r>
              <a:rPr lang="ru-RU" sz="2400" b="1" dirty="0">
                <a:solidFill>
                  <a:srgbClr val="0070C0"/>
                </a:solidFill>
                <a:latin typeface="Times New Roman" panose="02020603050405020304" pitchFamily="18" charset="0"/>
                <a:cs typeface="Times New Roman" panose="02020603050405020304" pitchFamily="18" charset="0"/>
              </a:rPr>
              <a:t> </a:t>
            </a:r>
            <a:r>
              <a:rPr lang="ru-RU" sz="2400" b="1" dirty="0" err="1">
                <a:solidFill>
                  <a:srgbClr val="0070C0"/>
                </a:solidFill>
                <a:latin typeface="Times New Roman" panose="02020603050405020304" pitchFamily="18" charset="0"/>
                <a:cs typeface="Times New Roman" panose="02020603050405020304" pitchFamily="18" charset="0"/>
              </a:rPr>
              <a:t>және</a:t>
            </a:r>
            <a:r>
              <a:rPr lang="ru-RU" sz="2400" b="1" dirty="0">
                <a:solidFill>
                  <a:srgbClr val="0070C0"/>
                </a:solidFill>
                <a:latin typeface="Times New Roman" panose="02020603050405020304" pitchFamily="18" charset="0"/>
                <a:cs typeface="Times New Roman" panose="02020603050405020304" pitchFamily="18" charset="0"/>
              </a:rPr>
              <a:t> </a:t>
            </a:r>
            <a:r>
              <a:rPr lang="ru-RU" sz="2400" b="1" dirty="0" err="1">
                <a:solidFill>
                  <a:srgbClr val="0070C0"/>
                </a:solidFill>
                <a:latin typeface="Times New Roman" panose="02020603050405020304" pitchFamily="18" charset="0"/>
                <a:cs typeface="Times New Roman" panose="02020603050405020304" pitchFamily="18" charset="0"/>
              </a:rPr>
              <a:t>режимі</a:t>
            </a:r>
            <a:r>
              <a:rPr lang="ru-RU" sz="2400" b="1" dirty="0">
                <a:solidFill>
                  <a:srgbClr val="0070C0"/>
                </a:solidFill>
                <a:latin typeface="Times New Roman" panose="02020603050405020304" pitchFamily="18" charset="0"/>
                <a:cs typeface="Times New Roman" panose="02020603050405020304" pitchFamily="18" charset="0"/>
              </a:rPr>
              <a:t> </a:t>
            </a:r>
            <a:r>
              <a:rPr lang="ru-RU" sz="2400" b="1" dirty="0" err="1">
                <a:solidFill>
                  <a:srgbClr val="0070C0"/>
                </a:solidFill>
                <a:latin typeface="Times New Roman" panose="02020603050405020304" pitchFamily="18" charset="0"/>
                <a:cs typeface="Times New Roman" panose="02020603050405020304" pitchFamily="18" charset="0"/>
              </a:rPr>
              <a:t>кезеңдерге</a:t>
            </a:r>
            <a:r>
              <a:rPr lang="ru-RU" sz="2400" b="1" dirty="0">
                <a:solidFill>
                  <a:srgbClr val="0070C0"/>
                </a:solidFill>
                <a:latin typeface="Times New Roman" panose="02020603050405020304" pitchFamily="18" charset="0"/>
                <a:cs typeface="Times New Roman" panose="02020603050405020304" pitchFamily="18" charset="0"/>
              </a:rPr>
              <a:t> </a:t>
            </a:r>
            <a:r>
              <a:rPr lang="ru-RU" sz="2400" b="1" dirty="0" err="1">
                <a:solidFill>
                  <a:srgbClr val="0070C0"/>
                </a:solidFill>
                <a:latin typeface="Times New Roman" panose="02020603050405020304" pitchFamily="18" charset="0"/>
                <a:cs typeface="Times New Roman" panose="02020603050405020304" pitchFamily="18" charset="0"/>
              </a:rPr>
              <a:t>бөлінуін</a:t>
            </a:r>
            <a:r>
              <a:rPr lang="ru-RU" sz="2400" b="1" dirty="0">
                <a:solidFill>
                  <a:srgbClr val="0070C0"/>
                </a:solidFill>
                <a:latin typeface="Times New Roman" panose="02020603050405020304" pitchFamily="18" charset="0"/>
                <a:cs typeface="Times New Roman" panose="02020603050405020304" pitchFamily="18" charset="0"/>
              </a:rPr>
              <a:t> </a:t>
            </a:r>
            <a:r>
              <a:rPr lang="ru-RU" sz="2400" b="1" dirty="0" err="1">
                <a:solidFill>
                  <a:srgbClr val="0070C0"/>
                </a:solidFill>
                <a:latin typeface="Times New Roman" panose="02020603050405020304" pitchFamily="18" charset="0"/>
                <a:cs typeface="Times New Roman" panose="02020603050405020304" pitchFamily="18" charset="0"/>
              </a:rPr>
              <a:t>біледі</a:t>
            </a:r>
            <a:r>
              <a:rPr lang="ru-RU" sz="2400" b="1" dirty="0">
                <a:solidFill>
                  <a:srgbClr val="0070C0"/>
                </a:solidFill>
                <a:latin typeface="Times New Roman" panose="02020603050405020304" pitchFamily="18" charset="0"/>
                <a:cs typeface="Times New Roman" panose="02020603050405020304" pitchFamily="18" charset="0"/>
              </a:rPr>
              <a:t>; </a:t>
            </a:r>
            <a:endParaRPr lang="ru-RU" sz="2400" b="1" dirty="0" smtClean="0">
              <a:solidFill>
                <a:srgbClr val="0070C0"/>
              </a:solidFill>
              <a:latin typeface="Times New Roman" panose="02020603050405020304" pitchFamily="18" charset="0"/>
              <a:cs typeface="Times New Roman" panose="02020603050405020304" pitchFamily="18" charset="0"/>
            </a:endParaRPr>
          </a:p>
          <a:p>
            <a:r>
              <a:rPr lang="ru-RU" sz="2400" b="1" dirty="0" smtClean="0">
                <a:solidFill>
                  <a:srgbClr val="0070C0"/>
                </a:solidFill>
                <a:latin typeface="Times New Roman" panose="02020603050405020304" pitchFamily="18" charset="0"/>
                <a:cs typeface="Times New Roman" panose="02020603050405020304" pitchFamily="18" charset="0"/>
              </a:rPr>
              <a:t>2</a:t>
            </a:r>
            <a:r>
              <a:rPr lang="ru-RU" sz="2400" b="1" dirty="0">
                <a:solidFill>
                  <a:srgbClr val="0070C0"/>
                </a:solidFill>
                <a:latin typeface="Times New Roman" panose="02020603050405020304" pitchFamily="18" charset="0"/>
                <a:cs typeface="Times New Roman" panose="02020603050405020304" pitchFamily="18" charset="0"/>
              </a:rPr>
              <a:t>. </a:t>
            </a:r>
            <a:r>
              <a:rPr lang="ru-RU" sz="2400" b="1" dirty="0" err="1">
                <a:solidFill>
                  <a:srgbClr val="0070C0"/>
                </a:solidFill>
                <a:latin typeface="Times New Roman" panose="02020603050405020304" pitchFamily="18" charset="0"/>
                <a:cs typeface="Times New Roman" panose="02020603050405020304" pitchFamily="18" charset="0"/>
              </a:rPr>
              <a:t>Жер</a:t>
            </a:r>
            <a:r>
              <a:rPr lang="ru-RU" sz="2400" b="1" dirty="0">
                <a:solidFill>
                  <a:srgbClr val="0070C0"/>
                </a:solidFill>
                <a:latin typeface="Times New Roman" panose="02020603050405020304" pitchFamily="18" charset="0"/>
                <a:cs typeface="Times New Roman" panose="02020603050405020304" pitchFamily="18" charset="0"/>
              </a:rPr>
              <a:t> </a:t>
            </a:r>
            <a:r>
              <a:rPr lang="ru-RU" sz="2400" b="1" dirty="0" err="1">
                <a:solidFill>
                  <a:srgbClr val="0070C0"/>
                </a:solidFill>
                <a:latin typeface="Times New Roman" panose="02020603050405020304" pitchFamily="18" charset="0"/>
                <a:cs typeface="Times New Roman" panose="02020603050405020304" pitchFamily="18" charset="0"/>
              </a:rPr>
              <a:t>шарындағы</a:t>
            </a:r>
            <a:r>
              <a:rPr lang="ru-RU" sz="2400" b="1" dirty="0">
                <a:solidFill>
                  <a:srgbClr val="0070C0"/>
                </a:solidFill>
                <a:latin typeface="Times New Roman" panose="02020603050405020304" pitchFamily="18" charset="0"/>
                <a:cs typeface="Times New Roman" panose="02020603050405020304" pitchFamily="18" charset="0"/>
              </a:rPr>
              <a:t> </a:t>
            </a:r>
            <a:r>
              <a:rPr lang="ru-RU" sz="2400" b="1" dirty="0" err="1">
                <a:solidFill>
                  <a:srgbClr val="0070C0"/>
                </a:solidFill>
                <a:latin typeface="Times New Roman" panose="02020603050405020304" pitchFamily="18" charset="0"/>
                <a:cs typeface="Times New Roman" panose="02020603050405020304" pitchFamily="18" charset="0"/>
              </a:rPr>
              <a:t>ірі</a:t>
            </a:r>
            <a:r>
              <a:rPr lang="ru-RU" sz="2400" b="1" dirty="0">
                <a:solidFill>
                  <a:srgbClr val="0070C0"/>
                </a:solidFill>
                <a:latin typeface="Times New Roman" panose="02020603050405020304" pitchFamily="18" charset="0"/>
                <a:cs typeface="Times New Roman" panose="02020603050405020304" pitchFamily="18" charset="0"/>
              </a:rPr>
              <a:t> </a:t>
            </a:r>
            <a:r>
              <a:rPr lang="ru-RU" sz="2400" b="1" dirty="0" err="1">
                <a:solidFill>
                  <a:srgbClr val="0070C0"/>
                </a:solidFill>
                <a:latin typeface="Times New Roman" panose="02020603050405020304" pitchFamily="18" charset="0"/>
                <a:cs typeface="Times New Roman" panose="02020603050405020304" pitchFamily="18" charset="0"/>
              </a:rPr>
              <a:t>өзендердің</a:t>
            </a:r>
            <a:r>
              <a:rPr lang="ru-RU" sz="2400" b="1" dirty="0">
                <a:solidFill>
                  <a:srgbClr val="0070C0"/>
                </a:solidFill>
                <a:latin typeface="Times New Roman" panose="02020603050405020304" pitchFamily="18" charset="0"/>
                <a:cs typeface="Times New Roman" panose="02020603050405020304" pitchFamily="18" charset="0"/>
              </a:rPr>
              <a:t> </a:t>
            </a:r>
            <a:r>
              <a:rPr lang="ru-RU" sz="2400" b="1" dirty="0" err="1">
                <a:solidFill>
                  <a:srgbClr val="0070C0"/>
                </a:solidFill>
                <a:latin typeface="Times New Roman" panose="02020603050405020304" pitchFamily="18" charset="0"/>
                <a:cs typeface="Times New Roman" panose="02020603050405020304" pitchFamily="18" charset="0"/>
              </a:rPr>
              <a:t>режимін</a:t>
            </a:r>
            <a:r>
              <a:rPr lang="ru-RU" sz="2400" b="1" dirty="0">
                <a:solidFill>
                  <a:srgbClr val="0070C0"/>
                </a:solidFill>
                <a:latin typeface="Times New Roman" panose="02020603050405020304" pitchFamily="18" charset="0"/>
                <a:cs typeface="Times New Roman" panose="02020603050405020304" pitchFamily="18" charset="0"/>
              </a:rPr>
              <a:t> </a:t>
            </a:r>
            <a:r>
              <a:rPr lang="ru-RU" sz="2400" b="1" dirty="0" err="1">
                <a:solidFill>
                  <a:srgbClr val="0070C0"/>
                </a:solidFill>
                <a:latin typeface="Times New Roman" panose="02020603050405020304" pitchFamily="18" charset="0"/>
                <a:cs typeface="Times New Roman" panose="02020603050405020304" pitchFamily="18" charset="0"/>
              </a:rPr>
              <a:t>анықтайды</a:t>
            </a:r>
            <a:r>
              <a:rPr lang="ru-RU" sz="2400" b="1" dirty="0" smtClean="0">
                <a:solidFill>
                  <a:srgbClr val="0070C0"/>
                </a:solidFill>
                <a:latin typeface="Times New Roman" panose="02020603050405020304" pitchFamily="18" charset="0"/>
                <a:cs typeface="Times New Roman" panose="02020603050405020304" pitchFamily="18" charset="0"/>
              </a:rPr>
              <a:t>;</a:t>
            </a:r>
          </a:p>
          <a:p>
            <a:r>
              <a:rPr lang="ru-RU" sz="2400" b="1" dirty="0" smtClean="0">
                <a:solidFill>
                  <a:srgbClr val="0070C0"/>
                </a:solidFill>
                <a:latin typeface="Times New Roman" panose="02020603050405020304" pitchFamily="18" charset="0"/>
                <a:cs typeface="Times New Roman" panose="02020603050405020304" pitchFamily="18" charset="0"/>
              </a:rPr>
              <a:t> </a:t>
            </a:r>
            <a:r>
              <a:rPr lang="ru-RU" sz="2400" b="1" dirty="0">
                <a:solidFill>
                  <a:srgbClr val="0070C0"/>
                </a:solidFill>
                <a:latin typeface="Times New Roman" panose="02020603050405020304" pitchFamily="18" charset="0"/>
                <a:cs typeface="Times New Roman" panose="02020603050405020304" pitchFamily="18" charset="0"/>
              </a:rPr>
              <a:t>3. </a:t>
            </a:r>
            <a:r>
              <a:rPr lang="ru-RU" sz="2400" b="1" dirty="0" err="1">
                <a:solidFill>
                  <a:srgbClr val="0070C0"/>
                </a:solidFill>
                <a:latin typeface="Times New Roman" panose="02020603050405020304" pitchFamily="18" charset="0"/>
                <a:cs typeface="Times New Roman" panose="02020603050405020304" pitchFamily="18" charset="0"/>
              </a:rPr>
              <a:t>Жер</a:t>
            </a:r>
            <a:r>
              <a:rPr lang="ru-RU" sz="2400" b="1" dirty="0">
                <a:solidFill>
                  <a:srgbClr val="0070C0"/>
                </a:solidFill>
                <a:latin typeface="Times New Roman" panose="02020603050405020304" pitchFamily="18" charset="0"/>
                <a:cs typeface="Times New Roman" panose="02020603050405020304" pitchFamily="18" charset="0"/>
              </a:rPr>
              <a:t> </a:t>
            </a:r>
            <a:r>
              <a:rPr lang="ru-RU" sz="2400" b="1" dirty="0" err="1">
                <a:solidFill>
                  <a:srgbClr val="0070C0"/>
                </a:solidFill>
                <a:latin typeface="Times New Roman" panose="02020603050405020304" pitchFamily="18" charset="0"/>
                <a:cs typeface="Times New Roman" panose="02020603050405020304" pitchFamily="18" charset="0"/>
              </a:rPr>
              <a:t>шарындағы</a:t>
            </a:r>
            <a:r>
              <a:rPr lang="ru-RU" sz="2400" b="1" dirty="0">
                <a:solidFill>
                  <a:srgbClr val="0070C0"/>
                </a:solidFill>
                <a:latin typeface="Times New Roman" panose="02020603050405020304" pitchFamily="18" charset="0"/>
                <a:cs typeface="Times New Roman" panose="02020603050405020304" pitchFamily="18" charset="0"/>
              </a:rPr>
              <a:t> </a:t>
            </a:r>
            <a:r>
              <a:rPr lang="ru-RU" sz="2400" b="1" dirty="0" err="1">
                <a:solidFill>
                  <a:srgbClr val="0070C0"/>
                </a:solidFill>
                <a:latin typeface="Times New Roman" panose="02020603050405020304" pitchFamily="18" charset="0"/>
                <a:cs typeface="Times New Roman" panose="02020603050405020304" pitchFamily="18" charset="0"/>
              </a:rPr>
              <a:t>ірі</a:t>
            </a:r>
            <a:r>
              <a:rPr lang="ru-RU" sz="2400" b="1" dirty="0">
                <a:solidFill>
                  <a:srgbClr val="0070C0"/>
                </a:solidFill>
                <a:latin typeface="Times New Roman" panose="02020603050405020304" pitchFamily="18" charset="0"/>
                <a:cs typeface="Times New Roman" panose="02020603050405020304" pitchFamily="18" charset="0"/>
              </a:rPr>
              <a:t> </a:t>
            </a:r>
            <a:r>
              <a:rPr lang="ru-RU" sz="2400" b="1" dirty="0" err="1">
                <a:solidFill>
                  <a:srgbClr val="0070C0"/>
                </a:solidFill>
                <a:latin typeface="Times New Roman" panose="02020603050405020304" pitchFamily="18" charset="0"/>
                <a:cs typeface="Times New Roman" panose="02020603050405020304" pitchFamily="18" charset="0"/>
              </a:rPr>
              <a:t>өзендерді</a:t>
            </a:r>
            <a:r>
              <a:rPr lang="ru-RU" sz="2400" b="1" dirty="0">
                <a:solidFill>
                  <a:srgbClr val="0070C0"/>
                </a:solidFill>
                <a:latin typeface="Times New Roman" panose="02020603050405020304" pitchFamily="18" charset="0"/>
                <a:cs typeface="Times New Roman" panose="02020603050405020304" pitchFamily="18" charset="0"/>
              </a:rPr>
              <a:t> </a:t>
            </a:r>
            <a:r>
              <a:rPr lang="ru-RU" sz="2400" b="1" dirty="0" err="1">
                <a:solidFill>
                  <a:srgbClr val="0070C0"/>
                </a:solidFill>
                <a:latin typeface="Times New Roman" panose="02020603050405020304" pitchFamily="18" charset="0"/>
                <a:cs typeface="Times New Roman" panose="02020603050405020304" pitchFamily="18" charset="0"/>
              </a:rPr>
              <a:t>біледі</a:t>
            </a:r>
            <a:r>
              <a:rPr lang="ru-RU" sz="2400" b="1" dirty="0">
                <a:solidFill>
                  <a:srgbClr val="0070C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4314414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AutoShape 20" descr="https://ds02.infourok.ru/uploads/ex/0781/00087f78-da2190d4/hello_html_1e6fc393.png"/>
          <p:cNvSpPr>
            <a:spLocks noGrp="1" noChangeAspect="1" noChangeArrowheads="1"/>
          </p:cNvSpPr>
          <p:nvPr>
            <p:ph type="title"/>
          </p:nvPr>
        </p:nvSpPr>
        <p:spPr bwMode="auto">
          <a:xfrm>
            <a:off x="1102929" y="2971800"/>
            <a:ext cx="8596668" cy="3676099"/>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normAutofit/>
          </a:bodyPr>
          <a:lstStyle/>
          <a:p>
            <a:pPr algn="ctr"/>
            <a:r>
              <a:rPr lang="kk-KZ" b="1" dirty="0"/>
              <a:t> </a:t>
            </a:r>
            <a:r>
              <a:rPr lang="kk-KZ" sz="2800" b="1" dirty="0">
                <a:latin typeface="Times New Roman" panose="02020603050405020304" pitchFamily="18" charset="0"/>
                <a:cs typeface="Times New Roman" panose="02020603050405020304" pitchFamily="18" charset="0"/>
              </a:rPr>
              <a:t>Өзеннің қоректенуінің басты типтері:</a:t>
            </a:r>
            <a:r>
              <a:rPr lang="kk-KZ" sz="2000" b="1" dirty="0">
                <a:latin typeface="Times New Roman" panose="02020603050405020304" pitchFamily="18" charset="0"/>
                <a:cs typeface="Times New Roman" panose="02020603050405020304" pitchFamily="18" charset="0"/>
              </a:rPr>
              <a:t>	</a:t>
            </a:r>
            <a:r>
              <a:rPr lang="kk-KZ" sz="2000" b="1" dirty="0" smtClean="0">
                <a:latin typeface="Times New Roman" panose="02020603050405020304" pitchFamily="18" charset="0"/>
                <a:cs typeface="Times New Roman" panose="02020603050405020304" pitchFamily="18" charset="0"/>
              </a:rPr>
              <a:t/>
            </a:r>
            <a:br>
              <a:rPr lang="kk-KZ" sz="2000" b="1" dirty="0" smtClean="0">
                <a:latin typeface="Times New Roman" panose="02020603050405020304" pitchFamily="18" charset="0"/>
                <a:cs typeface="Times New Roman" panose="02020603050405020304" pitchFamily="18" charset="0"/>
              </a:rPr>
            </a:br>
            <a:r>
              <a:rPr lang="ru-RU" sz="2000" dirty="0">
                <a:latin typeface="Times New Roman" panose="02020603050405020304" pitchFamily="18" charset="0"/>
                <a:cs typeface="Times New Roman" panose="02020603050405020304" pitchFamily="18" charset="0"/>
              </a:rPr>
              <a:t/>
            </a:r>
            <a:br>
              <a:rPr lang="ru-RU" sz="2000" dirty="0">
                <a:latin typeface="Times New Roman" panose="02020603050405020304" pitchFamily="18" charset="0"/>
                <a:cs typeface="Times New Roman" panose="02020603050405020304" pitchFamily="18" charset="0"/>
              </a:rPr>
            </a:br>
            <a:r>
              <a:rPr lang="kk-KZ" dirty="0"/>
              <a:t>   </a:t>
            </a:r>
            <a:endParaRPr lang="ru-RU" dirty="0"/>
          </a:p>
        </p:txBody>
      </p:sp>
      <p:sp>
        <p:nvSpPr>
          <p:cNvPr id="14" name="AutoShape 22" descr="https://ds02.infourok.ru/uploads/ex/0781/00087f78-da2190d4/hello_html_1e6fc393.pn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5" name="AutoShape 24" descr="https://ds02.infourok.ru/uploads/ex/0781/00087f78-da2190d4/hello_html_1e6fc393.png"/>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pic>
        <p:nvPicPr>
          <p:cNvPr id="16" name="Объект 15" descr="https://ds02.infourok.ru/uploads/ex/0781/00087f78-da2190d4/hello_html_1e6fc393.png"/>
          <p:cNvPicPr>
            <a:picLocks noGrp="1"/>
          </p:cNvPicPr>
          <p:nvPr>
            <p:ph idx="1"/>
          </p:nvPr>
        </p:nvPicPr>
        <p:blipFill rotWithShape="1">
          <a:blip r:embed="rId2">
            <a:extLst>
              <a:ext uri="{28A0092B-C50C-407E-A947-70E740481C1C}">
                <a14:useLocalDpi xmlns:a14="http://schemas.microsoft.com/office/drawing/2010/main" val="0"/>
              </a:ext>
            </a:extLst>
          </a:blip>
          <a:srcRect l="23847" t="9596" r="9232" b="53983"/>
          <a:stretch/>
        </p:blipFill>
        <p:spPr bwMode="auto">
          <a:xfrm>
            <a:off x="916874" y="7937"/>
            <a:ext cx="8159008" cy="3085783"/>
          </a:xfrm>
          <a:prstGeom prst="rect">
            <a:avLst/>
          </a:prstGeom>
          <a:noFill/>
          <a:ln>
            <a:noFill/>
          </a:ln>
          <a:extLst>
            <a:ext uri="{53640926-AAD7-44D8-BBD7-CCE9431645EC}">
              <a14:shadowObscured xmlns:a14="http://schemas.microsoft.com/office/drawing/2010/main"/>
            </a:ext>
          </a:extLst>
        </p:spPr>
      </p:pic>
      <p:pic>
        <p:nvPicPr>
          <p:cNvPr id="17" name="Рисунок 16" descr="C:\Users\ДУЛАТ\Documents\режим.jpg"/>
          <p:cNvPicPr/>
          <p:nvPr/>
        </p:nvPicPr>
        <p:blipFill>
          <a:blip r:embed="rId3">
            <a:extLst>
              <a:ext uri="{28A0092B-C50C-407E-A947-70E740481C1C}">
                <a14:useLocalDpi xmlns:a14="http://schemas.microsoft.com/office/drawing/2010/main" val="0"/>
              </a:ext>
            </a:extLst>
          </a:blip>
          <a:srcRect/>
          <a:stretch>
            <a:fillRect/>
          </a:stretch>
        </p:blipFill>
        <p:spPr bwMode="auto">
          <a:xfrm>
            <a:off x="612776" y="3505200"/>
            <a:ext cx="8759824" cy="3091115"/>
          </a:xfrm>
          <a:prstGeom prst="rect">
            <a:avLst/>
          </a:prstGeom>
          <a:noFill/>
          <a:ln>
            <a:noFill/>
          </a:ln>
        </p:spPr>
      </p:pic>
    </p:spTree>
    <p:extLst>
      <p:ext uri="{BB962C8B-B14F-4D97-AF65-F5344CB8AC3E}">
        <p14:creationId xmlns:p14="http://schemas.microsoft.com/office/powerpoint/2010/main" val="27769109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685800"/>
          </a:xfrm>
        </p:spPr>
        <p:txBody>
          <a:bodyPr>
            <a:normAutofit/>
          </a:bodyPr>
          <a:lstStyle/>
          <a:p>
            <a:r>
              <a:rPr lang="kk-KZ" b="1" dirty="0" smtClean="0">
                <a:latin typeface="Times New Roman" panose="02020603050405020304" pitchFamily="18" charset="0"/>
                <a:cs typeface="Times New Roman" panose="02020603050405020304" pitchFamily="18" charset="0"/>
              </a:rPr>
              <a:t>Өзеннің қоректену типтері</a:t>
            </a:r>
            <a:endParaRPr lang="ru-RU"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213360" y="1295400"/>
            <a:ext cx="10241280" cy="5257799"/>
          </a:xfrm>
        </p:spPr>
        <p:txBody>
          <a:bodyPr>
            <a:normAutofit fontScale="92500" lnSpcReduction="10000"/>
          </a:bodyPr>
          <a:lstStyle/>
          <a:p>
            <a:pPr lvl="0">
              <a:buFont typeface="Wingdings" panose="05000000000000000000" pitchFamily="2" charset="2"/>
              <a:buChar char="v"/>
            </a:pPr>
            <a:r>
              <a:rPr lang="kk-KZ" sz="2900" b="1" dirty="0">
                <a:solidFill>
                  <a:srgbClr val="002060"/>
                </a:solidFill>
                <a:latin typeface="Times New Roman" panose="02020603050405020304" pitchFamily="18" charset="0"/>
                <a:cs typeface="Times New Roman" panose="02020603050405020304" pitchFamily="18" charset="0"/>
              </a:rPr>
              <a:t>Жаңбыр суы - </a:t>
            </a:r>
            <a:r>
              <a:rPr lang="kk-KZ" sz="2500" dirty="0" smtClean="0">
                <a:solidFill>
                  <a:srgbClr val="002060"/>
                </a:solidFill>
                <a:latin typeface="Times New Roman" panose="02020603050405020304" pitchFamily="18" charset="0"/>
                <a:cs typeface="Times New Roman" panose="02020603050405020304" pitchFamily="18" charset="0"/>
              </a:rPr>
              <a:t>экваторлық </a:t>
            </a:r>
            <a:r>
              <a:rPr lang="kk-KZ" sz="2500" dirty="0">
                <a:solidFill>
                  <a:srgbClr val="002060"/>
                </a:solidFill>
                <a:latin typeface="Times New Roman" panose="02020603050405020304" pitchFamily="18" charset="0"/>
                <a:cs typeface="Times New Roman" panose="02020603050405020304" pitchFamily="18" charset="0"/>
              </a:rPr>
              <a:t>белдеудегі барлық және субэкваторлық, тропиктік және субтропиктік белдеулердегі көпшілік өзендерге тән.</a:t>
            </a:r>
            <a:endParaRPr lang="ru-RU" sz="2000" dirty="0">
              <a:solidFill>
                <a:srgbClr val="002060"/>
              </a:solidFill>
              <a:latin typeface="Times New Roman" panose="02020603050405020304" pitchFamily="18" charset="0"/>
              <a:cs typeface="Times New Roman" panose="02020603050405020304" pitchFamily="18" charset="0"/>
            </a:endParaRPr>
          </a:p>
          <a:p>
            <a:pPr lvl="0">
              <a:buFont typeface="Wingdings" panose="05000000000000000000" pitchFamily="2" charset="2"/>
              <a:buChar char="v"/>
            </a:pPr>
            <a:r>
              <a:rPr lang="kk-KZ" sz="2900" b="1" dirty="0">
                <a:solidFill>
                  <a:srgbClr val="002060"/>
                </a:solidFill>
                <a:latin typeface="Times New Roman" panose="02020603050405020304" pitchFamily="18" charset="0"/>
                <a:cs typeface="Times New Roman" panose="02020603050405020304" pitchFamily="18" charset="0"/>
              </a:rPr>
              <a:t>Қар суы -  </a:t>
            </a:r>
            <a:r>
              <a:rPr lang="kk-KZ" sz="2500" dirty="0" smtClean="0">
                <a:solidFill>
                  <a:srgbClr val="002060"/>
                </a:solidFill>
                <a:latin typeface="Times New Roman" panose="02020603050405020304" pitchFamily="18" charset="0"/>
                <a:cs typeface="Times New Roman" panose="02020603050405020304" pitchFamily="18" charset="0"/>
              </a:rPr>
              <a:t>қоңыржай </a:t>
            </a:r>
            <a:r>
              <a:rPr lang="kk-KZ" sz="2500" dirty="0">
                <a:solidFill>
                  <a:srgbClr val="002060"/>
                </a:solidFill>
                <a:latin typeface="Times New Roman" panose="02020603050405020304" pitchFamily="18" charset="0"/>
                <a:cs typeface="Times New Roman" panose="02020603050405020304" pitchFamily="18" charset="0"/>
              </a:rPr>
              <a:t>және субарктикалық белдеулерге өзендер үшін негізгі қоректену көзі.</a:t>
            </a:r>
            <a:endParaRPr lang="ru-RU" sz="2000" dirty="0">
              <a:solidFill>
                <a:srgbClr val="002060"/>
              </a:solidFill>
              <a:latin typeface="Times New Roman" panose="02020603050405020304" pitchFamily="18" charset="0"/>
              <a:cs typeface="Times New Roman" panose="02020603050405020304" pitchFamily="18" charset="0"/>
            </a:endParaRPr>
          </a:p>
          <a:p>
            <a:pPr lvl="0">
              <a:buFont typeface="Wingdings" panose="05000000000000000000" pitchFamily="2" charset="2"/>
              <a:buChar char="v"/>
            </a:pPr>
            <a:r>
              <a:rPr lang="kk-KZ" sz="2900" b="1" dirty="0">
                <a:solidFill>
                  <a:srgbClr val="002060"/>
                </a:solidFill>
                <a:latin typeface="Times New Roman" panose="02020603050405020304" pitchFamily="18" charset="0"/>
                <a:cs typeface="Times New Roman" panose="02020603050405020304" pitchFamily="18" charset="0"/>
              </a:rPr>
              <a:t>Мұздықтан -  </a:t>
            </a:r>
            <a:r>
              <a:rPr lang="kk-KZ" sz="2500" dirty="0" smtClean="0">
                <a:solidFill>
                  <a:srgbClr val="002060"/>
                </a:solidFill>
                <a:latin typeface="Times New Roman" panose="02020603050405020304" pitchFamily="18" charset="0"/>
                <a:cs typeface="Times New Roman" panose="02020603050405020304" pitchFamily="18" charset="0"/>
              </a:rPr>
              <a:t>арктикалық </a:t>
            </a:r>
            <a:r>
              <a:rPr lang="kk-KZ" sz="2500" dirty="0">
                <a:solidFill>
                  <a:srgbClr val="002060"/>
                </a:solidFill>
                <a:latin typeface="Times New Roman" panose="02020603050405020304" pitchFamily="18" charset="0"/>
                <a:cs typeface="Times New Roman" panose="02020603050405020304" pitchFamily="18" charset="0"/>
              </a:rPr>
              <a:t>және антарктикалық белдеулер мен биік таулар үшін.</a:t>
            </a:r>
            <a:endParaRPr lang="ru-RU" sz="2000" dirty="0">
              <a:solidFill>
                <a:srgbClr val="002060"/>
              </a:solidFill>
              <a:latin typeface="Times New Roman" panose="02020603050405020304" pitchFamily="18" charset="0"/>
              <a:cs typeface="Times New Roman" panose="02020603050405020304" pitchFamily="18" charset="0"/>
            </a:endParaRPr>
          </a:p>
          <a:p>
            <a:pPr lvl="0">
              <a:buFont typeface="Wingdings" panose="05000000000000000000" pitchFamily="2" charset="2"/>
              <a:buChar char="v"/>
            </a:pPr>
            <a:r>
              <a:rPr lang="kk-KZ" sz="2900" b="1" dirty="0">
                <a:solidFill>
                  <a:srgbClr val="002060"/>
                </a:solidFill>
                <a:latin typeface="Times New Roman" panose="02020603050405020304" pitchFamily="18" charset="0"/>
                <a:cs typeface="Times New Roman" panose="02020603050405020304" pitchFamily="18" charset="0"/>
              </a:rPr>
              <a:t>Жерасты суы (ыза су)  - </a:t>
            </a:r>
            <a:r>
              <a:rPr lang="kk-KZ" sz="2500" dirty="0" smtClean="0">
                <a:solidFill>
                  <a:srgbClr val="002060"/>
                </a:solidFill>
                <a:latin typeface="Times New Roman" panose="02020603050405020304" pitchFamily="18" charset="0"/>
                <a:cs typeface="Times New Roman" panose="02020603050405020304" pitchFamily="18" charset="0"/>
              </a:rPr>
              <a:t>қоңыржай </a:t>
            </a:r>
            <a:r>
              <a:rPr lang="kk-KZ" sz="2500" dirty="0">
                <a:solidFill>
                  <a:srgbClr val="002060"/>
                </a:solidFill>
                <a:latin typeface="Times New Roman" panose="02020603050405020304" pitchFamily="18" charset="0"/>
                <a:cs typeface="Times New Roman" panose="02020603050405020304" pitchFamily="18" charset="0"/>
              </a:rPr>
              <a:t>континенталды зоналардағы аймақтар үшін, тауалды өзендері үшін.</a:t>
            </a:r>
            <a:endParaRPr lang="ru-RU" sz="2000" dirty="0">
              <a:solidFill>
                <a:srgbClr val="002060"/>
              </a:solidFill>
              <a:latin typeface="Times New Roman" panose="02020603050405020304" pitchFamily="18" charset="0"/>
              <a:cs typeface="Times New Roman" panose="02020603050405020304" pitchFamily="18" charset="0"/>
            </a:endParaRPr>
          </a:p>
          <a:p>
            <a:pPr lvl="0">
              <a:buFont typeface="Wingdings" panose="05000000000000000000" pitchFamily="2" charset="2"/>
              <a:buChar char="v"/>
            </a:pPr>
            <a:r>
              <a:rPr lang="kk-KZ" sz="2900" b="1" dirty="0">
                <a:solidFill>
                  <a:srgbClr val="002060"/>
                </a:solidFill>
                <a:latin typeface="Times New Roman" panose="02020603050405020304" pitchFamily="18" charset="0"/>
                <a:cs typeface="Times New Roman" panose="02020603050405020304" pitchFamily="18" charset="0"/>
              </a:rPr>
              <a:t>Көл – </a:t>
            </a:r>
            <a:r>
              <a:rPr lang="kk-KZ" sz="2900" dirty="0" smtClean="0">
                <a:solidFill>
                  <a:srgbClr val="002060"/>
                </a:solidFill>
                <a:latin typeface="Times New Roman" panose="02020603050405020304" pitchFamily="18" charset="0"/>
                <a:cs typeface="Times New Roman" panose="02020603050405020304" pitchFamily="18" charset="0"/>
              </a:rPr>
              <a:t>ірі </a:t>
            </a:r>
            <a:r>
              <a:rPr lang="kk-KZ" sz="2900" dirty="0">
                <a:solidFill>
                  <a:srgbClr val="002060"/>
                </a:solidFill>
                <a:latin typeface="Times New Roman" panose="02020603050405020304" pitchFamily="18" charset="0"/>
                <a:cs typeface="Times New Roman" panose="02020603050405020304" pitchFamily="18" charset="0"/>
              </a:rPr>
              <a:t>көлдерден бастау алатын өзендер үшін (Ангара, Нева, Маккензи және </a:t>
            </a:r>
            <a:r>
              <a:rPr lang="kk-KZ" sz="2900" dirty="0" smtClean="0">
                <a:solidFill>
                  <a:srgbClr val="002060"/>
                </a:solidFill>
                <a:latin typeface="Times New Roman" panose="02020603050405020304" pitchFamily="18" charset="0"/>
                <a:cs typeface="Times New Roman" panose="02020603050405020304" pitchFamily="18" charset="0"/>
              </a:rPr>
              <a:t> басқалары</a:t>
            </a:r>
            <a:r>
              <a:rPr lang="kk-KZ" sz="2900" dirty="0">
                <a:solidFill>
                  <a:srgbClr val="002060"/>
                </a:solidFill>
                <a:latin typeface="Times New Roman" panose="02020603050405020304" pitchFamily="18" charset="0"/>
                <a:cs typeface="Times New Roman" panose="02020603050405020304" pitchFamily="18" charset="0"/>
              </a:rPr>
              <a:t>).</a:t>
            </a:r>
            <a:endParaRPr lang="ru-RU" sz="2500" dirty="0">
              <a:solidFill>
                <a:srgbClr val="002060"/>
              </a:solidFill>
              <a:latin typeface="Times New Roman" panose="02020603050405020304" pitchFamily="18" charset="0"/>
              <a:cs typeface="Times New Roman" panose="02020603050405020304" pitchFamily="18" charset="0"/>
            </a:endParaRPr>
          </a:p>
          <a:p>
            <a:pPr lvl="0">
              <a:buFont typeface="Wingdings" panose="05000000000000000000" pitchFamily="2" charset="2"/>
              <a:buChar char="v"/>
            </a:pPr>
            <a:r>
              <a:rPr lang="kk-KZ" sz="2900" b="1" dirty="0">
                <a:solidFill>
                  <a:srgbClr val="002060"/>
                </a:solidFill>
                <a:latin typeface="Times New Roman" panose="02020603050405020304" pitchFamily="18" charset="0"/>
                <a:cs typeface="Times New Roman" panose="02020603050405020304" pitchFamily="18" charset="0"/>
              </a:rPr>
              <a:t>Аралас </a:t>
            </a:r>
            <a:r>
              <a:rPr lang="kk-KZ" sz="2900" b="1" dirty="0" smtClean="0">
                <a:solidFill>
                  <a:srgbClr val="002060"/>
                </a:solidFill>
                <a:latin typeface="Times New Roman" panose="02020603050405020304" pitchFamily="18" charset="0"/>
                <a:cs typeface="Times New Roman" panose="02020603050405020304" pitchFamily="18" charset="0"/>
              </a:rPr>
              <a:t>–</a:t>
            </a:r>
            <a:r>
              <a:rPr lang="ru-RU" sz="2500" dirty="0">
                <a:solidFill>
                  <a:srgbClr val="002060"/>
                </a:solidFill>
                <a:latin typeface="Times New Roman" panose="02020603050405020304" pitchFamily="18" charset="0"/>
                <a:cs typeface="Times New Roman" panose="02020603050405020304" pitchFamily="18" charset="0"/>
              </a:rPr>
              <a:t> </a:t>
            </a:r>
            <a:r>
              <a:rPr lang="kk-KZ" sz="2900" dirty="0" smtClean="0">
                <a:solidFill>
                  <a:srgbClr val="002060"/>
                </a:solidFill>
                <a:latin typeface="Times New Roman" panose="02020603050405020304" pitchFamily="18" charset="0"/>
                <a:cs typeface="Times New Roman" panose="02020603050405020304" pitchFamily="18" charset="0"/>
              </a:rPr>
              <a:t>жаңбыр</a:t>
            </a:r>
            <a:r>
              <a:rPr lang="kk-KZ" sz="2900" dirty="0">
                <a:solidFill>
                  <a:srgbClr val="002060"/>
                </a:solidFill>
                <a:latin typeface="Times New Roman" panose="02020603050405020304" pitchFamily="18" charset="0"/>
                <a:cs typeface="Times New Roman" panose="02020603050405020304" pitchFamily="18" charset="0"/>
              </a:rPr>
              <a:t>, қар, жерасты сулары қоңыржай белдеу көптеген аймақтары мен муссондық аймақтар үшін.</a:t>
            </a:r>
            <a:endParaRPr lang="ru-RU" sz="2500" dirty="0">
              <a:solidFill>
                <a:srgbClr val="002060"/>
              </a:solidFill>
              <a:latin typeface="Times New Roman" panose="02020603050405020304" pitchFamily="18" charset="0"/>
              <a:cs typeface="Times New Roman" panose="02020603050405020304" pitchFamily="18" charset="0"/>
            </a:endParaRPr>
          </a:p>
          <a:p>
            <a:pPr>
              <a:buFont typeface="Wingdings" panose="05000000000000000000" pitchFamily="2" charset="2"/>
              <a:buChar char="v"/>
            </a:pPr>
            <a:endParaRPr lang="ru-RU" dirty="0">
              <a:solidFill>
                <a:srgbClr val="002060"/>
              </a:solidFill>
            </a:endParaRPr>
          </a:p>
        </p:txBody>
      </p:sp>
    </p:spTree>
    <p:extLst>
      <p:ext uri="{BB962C8B-B14F-4D97-AF65-F5344CB8AC3E}">
        <p14:creationId xmlns:p14="http://schemas.microsoft.com/office/powerpoint/2010/main" val="30150990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descr="https://ds02.infourok.ru/uploads/ex/0781/00087f78-da2190d4/hello_html_m9109272.png"/>
          <p:cNvPicPr>
            <a:picLocks noGrp="1"/>
          </p:cNvPicPr>
          <p:nvPr>
            <p:ph idx="1"/>
          </p:nvPr>
        </p:nvPicPr>
        <p:blipFill rotWithShape="1">
          <a:blip r:embed="rId2">
            <a:extLst>
              <a:ext uri="{28A0092B-C50C-407E-A947-70E740481C1C}">
                <a14:useLocalDpi xmlns:a14="http://schemas.microsoft.com/office/drawing/2010/main" val="0"/>
              </a:ext>
            </a:extLst>
          </a:blip>
          <a:srcRect l="24093" t="28767" r="4346" b="27632"/>
          <a:stretch/>
        </p:blipFill>
        <p:spPr bwMode="auto">
          <a:xfrm>
            <a:off x="335280" y="137160"/>
            <a:ext cx="8839200" cy="5904865"/>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9376235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67640" y="213360"/>
            <a:ext cx="9326880" cy="6644640"/>
          </a:xfrm>
        </p:spPr>
        <p:txBody>
          <a:bodyPr>
            <a:normAutofit/>
          </a:bodyPr>
          <a:lstStyle/>
          <a:p>
            <a:pPr algn="ctr"/>
            <a:endParaRPr lang="kk-KZ" sz="2400" dirty="0" smtClean="0">
              <a:solidFill>
                <a:srgbClr val="002060"/>
              </a:solidFill>
              <a:latin typeface="Times New Roman" panose="02020603050405020304" pitchFamily="18" charset="0"/>
              <a:cs typeface="Times New Roman" panose="02020603050405020304" pitchFamily="18" charset="0"/>
            </a:endParaRPr>
          </a:p>
          <a:p>
            <a:pPr algn="ctr"/>
            <a:r>
              <a:rPr lang="kk-KZ" sz="2400" dirty="0" smtClean="0">
                <a:solidFill>
                  <a:srgbClr val="002060"/>
                </a:solidFill>
                <a:latin typeface="Times New Roman" panose="02020603050405020304" pitchFamily="18" charset="0"/>
                <a:cs typeface="Times New Roman" panose="02020603050405020304" pitchFamily="18" charset="0"/>
              </a:rPr>
              <a:t>Өзеннің</a:t>
            </a:r>
            <a:r>
              <a:rPr lang="kk-KZ" sz="2400" dirty="0">
                <a:solidFill>
                  <a:srgbClr val="002060"/>
                </a:solidFill>
                <a:latin typeface="Times New Roman" panose="02020603050405020304" pitchFamily="18" charset="0"/>
                <a:cs typeface="Times New Roman" panose="02020603050405020304" pitchFamily="18" charset="0"/>
              </a:rPr>
              <a:t> </a:t>
            </a:r>
            <a:r>
              <a:rPr lang="kk-KZ" sz="2400" b="1" dirty="0">
                <a:solidFill>
                  <a:srgbClr val="002060"/>
                </a:solidFill>
                <a:latin typeface="Times New Roman" panose="02020603050405020304" pitchFamily="18" charset="0"/>
                <a:cs typeface="Times New Roman" panose="02020603050405020304" pitchFamily="18" charset="0"/>
              </a:rPr>
              <a:t>су режимі</a:t>
            </a:r>
            <a:r>
              <a:rPr lang="kk-KZ" sz="2400" dirty="0">
                <a:solidFill>
                  <a:srgbClr val="002060"/>
                </a:solidFill>
                <a:latin typeface="Times New Roman" panose="02020603050405020304" pitchFamily="18" charset="0"/>
                <a:cs typeface="Times New Roman" panose="02020603050405020304" pitchFamily="18" charset="0"/>
              </a:rPr>
              <a:t> су шығынымен және ағындысымен сипатталады.</a:t>
            </a:r>
            <a:endParaRPr lang="ru-RU" sz="2400" dirty="0">
              <a:solidFill>
                <a:srgbClr val="002060"/>
              </a:solidFill>
              <a:latin typeface="Times New Roman" panose="02020603050405020304" pitchFamily="18" charset="0"/>
              <a:cs typeface="Times New Roman" panose="02020603050405020304" pitchFamily="18" charset="0"/>
            </a:endParaRPr>
          </a:p>
          <a:p>
            <a:pPr algn="ctr"/>
            <a:r>
              <a:rPr lang="kk-KZ" sz="2400" b="1" dirty="0">
                <a:solidFill>
                  <a:srgbClr val="002060"/>
                </a:solidFill>
                <a:latin typeface="Times New Roman" panose="02020603050405020304" pitchFamily="18" charset="0"/>
                <a:cs typeface="Times New Roman" panose="02020603050405020304" pitchFamily="18" charset="0"/>
              </a:rPr>
              <a:t>Шығын</a:t>
            </a:r>
            <a:r>
              <a:rPr lang="kk-KZ" sz="2400" dirty="0">
                <a:solidFill>
                  <a:srgbClr val="002060"/>
                </a:solidFill>
                <a:latin typeface="Times New Roman" panose="02020603050405020304" pitchFamily="18" charset="0"/>
                <a:cs typeface="Times New Roman" panose="02020603050405020304" pitchFamily="18" charset="0"/>
              </a:rPr>
              <a:t> – бұл өзен арнасы бойымен бір секунд ішінде ағып өтетін су мөлшері. Әдетте шығын бір секундтағы текше метрмен өрнектеледі (м</a:t>
            </a:r>
            <a:r>
              <a:rPr lang="kk-KZ" sz="2400" baseline="30000" dirty="0">
                <a:solidFill>
                  <a:srgbClr val="002060"/>
                </a:solidFill>
                <a:latin typeface="Times New Roman" panose="02020603050405020304" pitchFamily="18" charset="0"/>
                <a:cs typeface="Times New Roman" panose="02020603050405020304" pitchFamily="18" charset="0"/>
              </a:rPr>
              <a:t>3</a:t>
            </a:r>
            <a:r>
              <a:rPr lang="kk-KZ" sz="2400" dirty="0">
                <a:solidFill>
                  <a:srgbClr val="002060"/>
                </a:solidFill>
                <a:latin typeface="Times New Roman" panose="02020603050405020304" pitchFamily="18" charset="0"/>
                <a:cs typeface="Times New Roman" panose="02020603050405020304" pitchFamily="18" charset="0"/>
              </a:rPr>
              <a:t>/с). Ұзақ уақыт – ай, маусым, жыл бойғы су шығыны ағын деп аталады. </a:t>
            </a:r>
            <a:endParaRPr lang="ru-RU" sz="2400" dirty="0">
              <a:solidFill>
                <a:srgbClr val="002060"/>
              </a:solidFill>
              <a:latin typeface="Times New Roman" panose="02020603050405020304" pitchFamily="18" charset="0"/>
              <a:cs typeface="Times New Roman" panose="02020603050405020304" pitchFamily="18" charset="0"/>
            </a:endParaRPr>
          </a:p>
          <a:p>
            <a:pPr algn="ctr"/>
            <a:r>
              <a:rPr lang="kk-KZ" sz="2400" b="1" dirty="0">
                <a:solidFill>
                  <a:srgbClr val="002060"/>
                </a:solidFill>
                <a:latin typeface="Times New Roman" panose="02020603050405020304" pitchFamily="18" charset="0"/>
                <a:cs typeface="Times New Roman" panose="02020603050405020304" pitchFamily="18" charset="0"/>
              </a:rPr>
              <a:t>Жылдық ағын</a:t>
            </a:r>
            <a:r>
              <a:rPr lang="kk-KZ" sz="2400" dirty="0">
                <a:solidFill>
                  <a:srgbClr val="002060"/>
                </a:solidFill>
                <a:latin typeface="Times New Roman" panose="02020603050405020304" pitchFamily="18" charset="0"/>
                <a:cs typeface="Times New Roman" panose="02020603050405020304" pitchFamily="18" charset="0"/>
              </a:rPr>
              <a:t> – бұл өзеннің бір жыл ішінде ағызып өтетін су мөлшері. Қоректенуіне байланысты өзендегі су мөлшері жыл бойы өзгеріп отырады.</a:t>
            </a:r>
            <a:br>
              <a:rPr lang="kk-KZ" sz="2400" dirty="0">
                <a:solidFill>
                  <a:srgbClr val="002060"/>
                </a:solidFill>
                <a:latin typeface="Times New Roman" panose="02020603050405020304" pitchFamily="18" charset="0"/>
                <a:cs typeface="Times New Roman" panose="02020603050405020304" pitchFamily="18" charset="0"/>
              </a:rPr>
            </a:br>
            <a:r>
              <a:rPr lang="kk-KZ" sz="2400" dirty="0">
                <a:solidFill>
                  <a:srgbClr val="002060"/>
                </a:solidFill>
                <a:latin typeface="Times New Roman" panose="02020603050405020304" pitchFamily="18" charset="0"/>
                <a:cs typeface="Times New Roman" panose="02020603050405020304" pitchFamily="18" charset="0"/>
              </a:rPr>
              <a:t>Бұл өзгерістер өзендегі су деңгейінің ауытқуында байқалады.</a:t>
            </a:r>
            <a:br>
              <a:rPr lang="kk-KZ" sz="2400" dirty="0">
                <a:solidFill>
                  <a:srgbClr val="002060"/>
                </a:solidFill>
                <a:latin typeface="Times New Roman" panose="02020603050405020304" pitchFamily="18" charset="0"/>
                <a:cs typeface="Times New Roman" panose="02020603050405020304" pitchFamily="18" charset="0"/>
              </a:rPr>
            </a:br>
            <a:r>
              <a:rPr lang="kk-KZ" sz="2400" b="1" dirty="0">
                <a:solidFill>
                  <a:srgbClr val="002060"/>
                </a:solidFill>
                <a:latin typeface="Times New Roman" panose="02020603050405020304" pitchFamily="18" charset="0"/>
                <a:cs typeface="Times New Roman" panose="02020603050405020304" pitchFamily="18" charset="0"/>
              </a:rPr>
              <a:t>Cу деңгейі</a:t>
            </a:r>
            <a:r>
              <a:rPr lang="kk-KZ" sz="2400" dirty="0">
                <a:solidFill>
                  <a:srgbClr val="002060"/>
                </a:solidFill>
                <a:latin typeface="Times New Roman" panose="02020603050405020304" pitchFamily="18" charset="0"/>
                <a:cs typeface="Times New Roman" panose="02020603050405020304" pitchFamily="18" charset="0"/>
              </a:rPr>
              <a:t> – салыстыру жазықтығының кейбір тұрақтыларына қатысты есептелетін су бетінің биіктігі.</a:t>
            </a:r>
            <a:endParaRPr lang="ru-RU" sz="2400" dirty="0">
              <a:solidFill>
                <a:srgbClr val="002060"/>
              </a:solidFill>
              <a:latin typeface="Times New Roman" panose="02020603050405020304" pitchFamily="18" charset="0"/>
              <a:cs typeface="Times New Roman" panose="02020603050405020304" pitchFamily="18" charset="0"/>
            </a:endParaRPr>
          </a:p>
          <a:p>
            <a:pPr marL="0" indent="0" algn="ctr">
              <a:buNone/>
            </a:pPr>
            <a:r>
              <a:rPr lang="kk-KZ" sz="2400" dirty="0"/>
              <a:t> </a:t>
            </a:r>
            <a:endParaRPr lang="ru-RU" sz="2400" dirty="0"/>
          </a:p>
          <a:p>
            <a:endParaRPr lang="ru-RU" dirty="0"/>
          </a:p>
        </p:txBody>
      </p:sp>
    </p:spTree>
    <p:extLst>
      <p:ext uri="{BB962C8B-B14F-4D97-AF65-F5344CB8AC3E}">
        <p14:creationId xmlns:p14="http://schemas.microsoft.com/office/powerpoint/2010/main" val="13312831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320040"/>
            <a:ext cx="8596668" cy="1610360"/>
          </a:xfrm>
        </p:spPr>
        <p:txBody>
          <a:bodyPr>
            <a:normAutofit/>
          </a:bodyPr>
          <a:lstStyle/>
          <a:p>
            <a:r>
              <a:rPr lang="kk-KZ" b="1" dirty="0" smtClean="0"/>
              <a:t>Су </a:t>
            </a:r>
            <a:r>
              <a:rPr lang="kk-KZ" b="1" dirty="0"/>
              <a:t>режимінің кезеңдері</a:t>
            </a:r>
            <a:r>
              <a:rPr lang="ru-RU" dirty="0"/>
              <a:t/>
            </a:r>
            <a:br>
              <a:rPr lang="ru-RU" dirty="0"/>
            </a:b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1194809563"/>
              </p:ext>
            </p:extLst>
          </p:nvPr>
        </p:nvGraphicFramePr>
        <p:xfrm>
          <a:off x="677863" y="1234440"/>
          <a:ext cx="8596139" cy="47701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897984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9198186" cy="1320800"/>
          </a:xfrm>
        </p:spPr>
        <p:txBody>
          <a:bodyPr>
            <a:noAutofit/>
          </a:bodyPr>
          <a:lstStyle/>
          <a:p>
            <a:r>
              <a:rPr lang="kk-KZ" sz="2400" b="1" dirty="0">
                <a:solidFill>
                  <a:srgbClr val="002060"/>
                </a:solidFill>
                <a:latin typeface="Times New Roman" panose="02020603050405020304" pitchFamily="18" charset="0"/>
                <a:cs typeface="Times New Roman" panose="02020603050405020304" pitchFamily="18" charset="0"/>
              </a:rPr>
              <a:t>Гидрограф</a:t>
            </a:r>
            <a:r>
              <a:rPr lang="kk-KZ" sz="2400" dirty="0">
                <a:solidFill>
                  <a:srgbClr val="002060"/>
                </a:solidFill>
                <a:latin typeface="Times New Roman" panose="02020603050405020304" pitchFamily="18" charset="0"/>
                <a:cs typeface="Times New Roman" panose="02020603050405020304" pitchFamily="18" charset="0"/>
              </a:rPr>
              <a:t> – уақыт аралығында өзендегі немесе басқа су ағынындағы бір жыл, бірнеше жыл немесе жылдың бір бөлігі (маусым, су тасу немесе тасқын) ішіндегі су шығынының өзгеру графигі. Ордината осіне шығынның мәнін, ал абсцисса осінде – айларды көрсетеді. Су шығынының мәндері оларды сызықтармен қосады.</a:t>
            </a:r>
            <a:r>
              <a:rPr lang="ru-RU" sz="2400" dirty="0">
                <a:solidFill>
                  <a:srgbClr val="002060"/>
                </a:solidFill>
                <a:latin typeface="Times New Roman" panose="02020603050405020304" pitchFamily="18" charset="0"/>
                <a:cs typeface="Times New Roman" panose="02020603050405020304" pitchFamily="18" charset="0"/>
              </a:rPr>
              <a:t/>
            </a:r>
            <a:br>
              <a:rPr lang="ru-RU" sz="2400" dirty="0">
                <a:solidFill>
                  <a:srgbClr val="002060"/>
                </a:solidFill>
                <a:latin typeface="Times New Roman" panose="02020603050405020304" pitchFamily="18" charset="0"/>
                <a:cs typeface="Times New Roman" panose="02020603050405020304" pitchFamily="18" charset="0"/>
              </a:rPr>
            </a:br>
            <a:endParaRPr lang="ru-RU" sz="2400" dirty="0">
              <a:solidFill>
                <a:srgbClr val="002060"/>
              </a:solidFill>
              <a:latin typeface="Times New Roman" panose="02020603050405020304" pitchFamily="18" charset="0"/>
              <a:cs typeface="Times New Roman" panose="02020603050405020304" pitchFamily="18" charset="0"/>
            </a:endParaRPr>
          </a:p>
        </p:txBody>
      </p:sp>
      <p:pic>
        <p:nvPicPr>
          <p:cNvPr id="4" name="Объект 3" descr="https://opiqkz.blob.core.windows.net/kitcontent/c6569a34-34c1-4993-b45b-db4d1d497d61/956bf131-c789-407e-8a42-1bd50dc236fa/53bcf0d7-30f3-4709-9a69-0410bcbafdf7_m.PN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493520" y="2895600"/>
            <a:ext cx="7391400" cy="3566160"/>
          </a:xfrm>
          <a:prstGeom prst="rect">
            <a:avLst/>
          </a:prstGeom>
          <a:noFill/>
          <a:ln>
            <a:noFill/>
          </a:ln>
        </p:spPr>
      </p:pic>
    </p:spTree>
    <p:extLst>
      <p:ext uri="{BB962C8B-B14F-4D97-AF65-F5344CB8AC3E}">
        <p14:creationId xmlns:p14="http://schemas.microsoft.com/office/powerpoint/2010/main" val="964645987"/>
      </p:ext>
    </p:extLst>
  </p:cSld>
  <p:clrMapOvr>
    <a:masterClrMapping/>
  </p:clrMapOvr>
  <p:timing>
    <p:tnLst>
      <p:par>
        <p:cTn id="1" dur="indefinite" restart="never" nodeType="tmRoot"/>
      </p:par>
    </p:tnLst>
  </p:timing>
</p:sld>
</file>

<file path=ppt/theme/theme1.xml><?xml version="1.0" encoding="utf-8"?>
<a:theme xmlns:a="http://schemas.openxmlformats.org/drawingml/2006/main" name="Аспект">
  <a:themeElements>
    <a:clrScheme name="Синий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Аспект">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136</TotalTime>
  <Words>415</Words>
  <Application>Microsoft Office PowerPoint</Application>
  <PresentationFormat>Широкоэкранный</PresentationFormat>
  <Paragraphs>117</Paragraphs>
  <Slides>14</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14</vt:i4>
      </vt:variant>
    </vt:vector>
  </HeadingPairs>
  <TitlesOfParts>
    <vt:vector size="21" baseType="lpstr">
      <vt:lpstr>Arial</vt:lpstr>
      <vt:lpstr>Calibri</vt:lpstr>
      <vt:lpstr>Times New Roman</vt:lpstr>
      <vt:lpstr>Trebuchet MS</vt:lpstr>
      <vt:lpstr>Wingdings</vt:lpstr>
      <vt:lpstr>Wingdings 3</vt:lpstr>
      <vt:lpstr>Аспект</vt:lpstr>
      <vt:lpstr>Сабақтың тақырыбы </vt:lpstr>
      <vt:lpstr>Оқу мақсаты: </vt:lpstr>
      <vt:lpstr>Бағалау критерийлері: </vt:lpstr>
      <vt:lpstr> Өзеннің қоректенуінің басты типтері:      </vt:lpstr>
      <vt:lpstr>Өзеннің қоректену типтері</vt:lpstr>
      <vt:lpstr>Презентация PowerPoint</vt:lpstr>
      <vt:lpstr>Презентация PowerPoint</vt:lpstr>
      <vt:lpstr>Су режимінің кезеңдері </vt:lpstr>
      <vt:lpstr>Гидрограф – уақыт аралығында өзендегі немесе басқа су ағынындағы бір жыл, бірнеше жыл немесе жылдың бір бөлігі (маусым, су тасу немесе тасқын) ішіндегі су шығынының өзгеру графигі. Ордината осіне шығынның мәнін, ал абсцисса осінде – айларды көрсетеді. Су шығынының мәндері оларды сызықтармен қосады. </vt:lpstr>
      <vt:lpstr>Су режімі бойынша өзендердің жіктелімі -  Ғалым Б. Д. Зайков ТМД аумағындағы барлық өзендерді үш топқа бөлді: </vt:lpstr>
      <vt:lpstr>Дүниежүзінің ірі өзендері </vt:lpstr>
      <vt:lpstr>1-тапсырма.  Қосымша ақпарат көздерінің көмегімен әрбір климаттық белдемде өзендердің гидрологиялық режімінің ерекшеліктерін анықтаңдар. Нәтижесін кестеде көрсетіңдер.  </vt:lpstr>
      <vt:lpstr>2-тапсырма.  Физикалық карта бойынша Қазақстанның таулы және жазық өзендерінің қоректену ерекшеліктерін анықтап, топтастырып, кескін картаға түсіру.   </vt:lpstr>
      <vt:lpstr>Бекіту сұрақтары </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ДУЛАТ</dc:creator>
  <cp:lastModifiedBy>User</cp:lastModifiedBy>
  <cp:revision>10</cp:revision>
  <dcterms:created xsi:type="dcterms:W3CDTF">2020-08-10T12:16:31Z</dcterms:created>
  <dcterms:modified xsi:type="dcterms:W3CDTF">2020-08-12T10:09:08Z</dcterms:modified>
</cp:coreProperties>
</file>