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4E64DE-530C-4368-80F7-67F41C38BB08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BB78E62-9E9D-46F2-9AE2-D68C0322720D}">
      <dgm:prSet phldrT="[Текст]" custT="1"/>
      <dgm:spPr/>
      <dgm:t>
        <a:bodyPr/>
        <a:lstStyle/>
        <a:p>
          <a:r>
            <a:rPr lang="ru-RU" sz="14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Жайылма</a:t>
          </a:r>
          <a:endParaRPr lang="ru-RU" sz="14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DD05D4-C144-447E-8E96-54AAB7EE10C1}" type="parTrans" cxnId="{783CEE9E-3814-4984-ABAB-895D38FD3A78}">
      <dgm:prSet/>
      <dgm:spPr/>
      <dgm:t>
        <a:bodyPr/>
        <a:lstStyle/>
        <a:p>
          <a:endParaRPr lang="ru-RU"/>
        </a:p>
      </dgm:t>
    </dgm:pt>
    <dgm:pt modelId="{6B242E1E-6FC5-4BC2-A821-BEA7F55AB6A2}" type="sibTrans" cxnId="{783CEE9E-3814-4984-ABAB-895D38FD3A78}">
      <dgm:prSet/>
      <dgm:spPr/>
      <dgm:t>
        <a:bodyPr/>
        <a:lstStyle/>
        <a:p>
          <a:endParaRPr lang="ru-RU"/>
        </a:p>
      </dgm:t>
    </dgm:pt>
    <dgm:pt modelId="{EEAEB2D4-8CB3-45C5-8150-3CC519009D47}">
      <dgm:prSet phldrT="[Текст]" custT="1"/>
      <dgm:spPr/>
      <dgm:t>
        <a:bodyPr/>
        <a:lstStyle/>
        <a:p>
          <a:r>
            <a:rPr lang="ru-RU" sz="1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Бұл</a:t>
          </a:r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өзен</a:t>
          </a:r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аңғары</a:t>
          </a:r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түбінің</a:t>
          </a:r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бір</a:t>
          </a:r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бөлігі</a:t>
          </a:r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ол</a:t>
          </a:r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өзен</a:t>
          </a:r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арнасынан</a:t>
          </a:r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көтеріңкі</a:t>
          </a:r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болады</a:t>
          </a:r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және</a:t>
          </a:r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суы</a:t>
          </a:r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тасыған</a:t>
          </a:r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кезде</a:t>
          </a:r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үнемі</a:t>
          </a:r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су </a:t>
          </a:r>
          <a:r>
            <a:rPr lang="ru-RU" sz="1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басады</a:t>
          </a:r>
          <a:r>
            <a:rPr lang="ru-RU" sz="1800" dirty="0"/>
            <a:t>.</a:t>
          </a:r>
        </a:p>
      </dgm:t>
    </dgm:pt>
    <dgm:pt modelId="{1B8D1ED2-F772-4329-AC81-2F43FE8AA745}" type="parTrans" cxnId="{1263C052-F7F9-4D65-A75D-98689720BF4F}">
      <dgm:prSet/>
      <dgm:spPr/>
      <dgm:t>
        <a:bodyPr/>
        <a:lstStyle/>
        <a:p>
          <a:endParaRPr lang="ru-RU"/>
        </a:p>
      </dgm:t>
    </dgm:pt>
    <dgm:pt modelId="{71E48ED5-4108-4948-A47D-361A01C47C21}" type="sibTrans" cxnId="{1263C052-F7F9-4D65-A75D-98689720BF4F}">
      <dgm:prSet/>
      <dgm:spPr/>
      <dgm:t>
        <a:bodyPr/>
        <a:lstStyle/>
        <a:p>
          <a:endParaRPr lang="ru-RU"/>
        </a:p>
      </dgm:t>
    </dgm:pt>
    <dgm:pt modelId="{B4F70BB7-25FC-473D-A338-6A90B8C1BD17}">
      <dgm:prSet phldrT="[Текст]"/>
      <dgm:spPr/>
      <dgm:t>
        <a:bodyPr/>
        <a:lstStyle/>
        <a:p>
          <a:r>
            <a:rPr lang="ru-RU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Өзен</a:t>
          </a:r>
          <a:r>
            <a:rPr lang="ru-RU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террасалары</a:t>
          </a:r>
          <a:endParaRPr lang="ru-RU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D5215C-2DC8-4275-A367-8092B90213DC}" type="parTrans" cxnId="{BC048DB0-1741-4440-AF79-D025E3697A70}">
      <dgm:prSet/>
      <dgm:spPr/>
      <dgm:t>
        <a:bodyPr/>
        <a:lstStyle/>
        <a:p>
          <a:endParaRPr lang="ru-RU"/>
        </a:p>
      </dgm:t>
    </dgm:pt>
    <dgm:pt modelId="{124E53F4-F453-49F0-8034-78BBCA5ED2D5}" type="sibTrans" cxnId="{BC048DB0-1741-4440-AF79-D025E3697A70}">
      <dgm:prSet/>
      <dgm:spPr/>
      <dgm:t>
        <a:bodyPr/>
        <a:lstStyle/>
        <a:p>
          <a:endParaRPr lang="ru-RU"/>
        </a:p>
      </dgm:t>
    </dgm:pt>
    <dgm:pt modelId="{DFD31856-3FFD-4006-B064-3B87F1554D43}">
      <dgm:prSet phldrT="[Текст]" custT="1"/>
      <dgm:spPr/>
      <dgm:t>
        <a:bodyPr/>
        <a:lstStyle/>
        <a:p>
          <a:r>
            <a:rPr lang="ru-RU" sz="1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Бұл</a:t>
          </a:r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өзен</a:t>
          </a:r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ағысы</a:t>
          </a:r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барысында</a:t>
          </a:r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қалыптасқан</a:t>
          </a:r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аңғар</a:t>
          </a:r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бөліктеріндегі</a:t>
          </a:r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жер</a:t>
          </a:r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бедерінің</a:t>
          </a:r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баспалдақ</a:t>
          </a:r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тәрізді</a:t>
          </a:r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пішіні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340957-D00C-483A-A56A-86A23B388E3D}" type="parTrans" cxnId="{2755C470-449A-4C69-B544-1E0EEC179075}">
      <dgm:prSet/>
      <dgm:spPr/>
      <dgm:t>
        <a:bodyPr/>
        <a:lstStyle/>
        <a:p>
          <a:endParaRPr lang="ru-RU"/>
        </a:p>
      </dgm:t>
    </dgm:pt>
    <dgm:pt modelId="{CEF9ED8A-0FA3-461B-B5D6-28BFCEB9B909}" type="sibTrans" cxnId="{2755C470-449A-4C69-B544-1E0EEC179075}">
      <dgm:prSet/>
      <dgm:spPr/>
      <dgm:t>
        <a:bodyPr/>
        <a:lstStyle/>
        <a:p>
          <a:endParaRPr lang="ru-RU"/>
        </a:p>
      </dgm:t>
    </dgm:pt>
    <dgm:pt modelId="{4ABEE696-2B47-40D2-A84E-CE9F0BF3242D}">
      <dgm:prSet phldrT="[Текст]" custT="1"/>
      <dgm:spPr/>
      <dgm:t>
        <a:bodyPr/>
        <a:lstStyle/>
        <a:p>
          <a:r>
            <a:rPr lang="ru-RU" sz="16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Сағасы</a:t>
          </a:r>
          <a:endParaRPr lang="ru-RU" sz="16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BA71266-7214-4390-B8E8-BDF086B445BB}" type="parTrans" cxnId="{AF267874-CCEA-48AB-A5A9-BAD8A064347F}">
      <dgm:prSet/>
      <dgm:spPr/>
      <dgm:t>
        <a:bodyPr/>
        <a:lstStyle/>
        <a:p>
          <a:endParaRPr lang="ru-RU"/>
        </a:p>
      </dgm:t>
    </dgm:pt>
    <dgm:pt modelId="{3E3AEDAB-768D-4786-A319-CA3776E5D647}" type="sibTrans" cxnId="{AF267874-CCEA-48AB-A5A9-BAD8A064347F}">
      <dgm:prSet/>
      <dgm:spPr/>
      <dgm:t>
        <a:bodyPr/>
        <a:lstStyle/>
        <a:p>
          <a:endParaRPr lang="ru-RU"/>
        </a:p>
      </dgm:t>
    </dgm:pt>
    <dgm:pt modelId="{C39FE177-F83A-467A-A56B-FC51A8A89729}">
      <dgm:prSet phldrT="[Текст]" custT="1"/>
      <dgm:spPr/>
      <dgm:t>
        <a:bodyPr/>
        <a:lstStyle/>
        <a:p>
          <a:r>
            <a:rPr lang="ru-RU" sz="1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Өзеннің</a:t>
          </a:r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төменгі</a:t>
          </a:r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жағында</a:t>
          </a:r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өзен</a:t>
          </a:r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тасындыларынан</a:t>
          </a:r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түзілген</a:t>
          </a:r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өзен</a:t>
          </a:r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тарамдарымен</a:t>
          </a:r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тармақтарының</a:t>
          </a:r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тарамдалған</a:t>
          </a:r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желісімен</a:t>
          </a:r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жырылған</a:t>
          </a:r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ойпаң</a:t>
          </a:r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0BE09F72-67A5-4D7A-A693-83D2B9DE3BC0}" type="parTrans" cxnId="{0058F218-DC9E-43C2-9D7D-713B51B91A95}">
      <dgm:prSet/>
      <dgm:spPr/>
      <dgm:t>
        <a:bodyPr/>
        <a:lstStyle/>
        <a:p>
          <a:endParaRPr lang="ru-RU"/>
        </a:p>
      </dgm:t>
    </dgm:pt>
    <dgm:pt modelId="{C55C8CB4-0CCC-4DF0-BC58-B19033EAC3F0}" type="sibTrans" cxnId="{0058F218-DC9E-43C2-9D7D-713B51B91A95}">
      <dgm:prSet/>
      <dgm:spPr/>
      <dgm:t>
        <a:bodyPr/>
        <a:lstStyle/>
        <a:p>
          <a:endParaRPr lang="ru-RU"/>
        </a:p>
      </dgm:t>
    </dgm:pt>
    <dgm:pt modelId="{C36AA8B1-E2DD-4CB7-A8C4-A407400D6346}" type="pres">
      <dgm:prSet presAssocID="{254E64DE-530C-4368-80F7-67F41C38BB08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6E3FC30-742C-469B-B0DF-7B8D7FB5C97B}" type="pres">
      <dgm:prSet presAssocID="{4BB78E62-9E9D-46F2-9AE2-D68C0322720D}" presName="composite" presStyleCnt="0"/>
      <dgm:spPr/>
    </dgm:pt>
    <dgm:pt modelId="{B366CBEF-57B2-465A-AE97-A6A8DBE0EAA2}" type="pres">
      <dgm:prSet presAssocID="{4BB78E62-9E9D-46F2-9AE2-D68C0322720D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D6233D-F66B-4597-A00B-1B90502B19C7}" type="pres">
      <dgm:prSet presAssocID="{4BB78E62-9E9D-46F2-9AE2-D68C0322720D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279105-AA2F-457F-8D59-98023614506A}" type="pres">
      <dgm:prSet presAssocID="{6B242E1E-6FC5-4BC2-A821-BEA7F55AB6A2}" presName="sp" presStyleCnt="0"/>
      <dgm:spPr/>
    </dgm:pt>
    <dgm:pt modelId="{EB4460E9-97F5-4527-ADC7-AF1D1CE5F1DD}" type="pres">
      <dgm:prSet presAssocID="{B4F70BB7-25FC-473D-A338-6A90B8C1BD17}" presName="composite" presStyleCnt="0"/>
      <dgm:spPr/>
    </dgm:pt>
    <dgm:pt modelId="{ECB197A2-6A24-42F3-BFF4-7490C69C1EAE}" type="pres">
      <dgm:prSet presAssocID="{B4F70BB7-25FC-473D-A338-6A90B8C1BD17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5659A5-6EAA-413B-B64F-77CB0884D420}" type="pres">
      <dgm:prSet presAssocID="{B4F70BB7-25FC-473D-A338-6A90B8C1BD17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489615-537F-4B36-BFD4-9931C29DE788}" type="pres">
      <dgm:prSet presAssocID="{124E53F4-F453-49F0-8034-78BBCA5ED2D5}" presName="sp" presStyleCnt="0"/>
      <dgm:spPr/>
    </dgm:pt>
    <dgm:pt modelId="{2193615D-DE28-41EA-A41A-18284F2144D4}" type="pres">
      <dgm:prSet presAssocID="{4ABEE696-2B47-40D2-A84E-CE9F0BF3242D}" presName="composite" presStyleCnt="0"/>
      <dgm:spPr/>
    </dgm:pt>
    <dgm:pt modelId="{768B07D5-81DA-4615-B2C1-DD933B6EAF4C}" type="pres">
      <dgm:prSet presAssocID="{4ABEE696-2B47-40D2-A84E-CE9F0BF3242D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F8B43E-EFAF-4BCB-A276-3AB2EB2D3472}" type="pres">
      <dgm:prSet presAssocID="{4ABEE696-2B47-40D2-A84E-CE9F0BF3242D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F267874-CCEA-48AB-A5A9-BAD8A064347F}" srcId="{254E64DE-530C-4368-80F7-67F41C38BB08}" destId="{4ABEE696-2B47-40D2-A84E-CE9F0BF3242D}" srcOrd="2" destOrd="0" parTransId="{BBA71266-7214-4390-B8E8-BDF086B445BB}" sibTransId="{3E3AEDAB-768D-4786-A319-CA3776E5D647}"/>
    <dgm:cxn modelId="{2755C470-449A-4C69-B544-1E0EEC179075}" srcId="{B4F70BB7-25FC-473D-A338-6A90B8C1BD17}" destId="{DFD31856-3FFD-4006-B064-3B87F1554D43}" srcOrd="0" destOrd="0" parTransId="{0F340957-D00C-483A-A56A-86A23B388E3D}" sibTransId="{CEF9ED8A-0FA3-461B-B5D6-28BFCEB9B909}"/>
    <dgm:cxn modelId="{0175F907-61B9-4460-93E2-402308C3B533}" type="presOf" srcId="{DFD31856-3FFD-4006-B064-3B87F1554D43}" destId="{F95659A5-6EAA-413B-B64F-77CB0884D420}" srcOrd="0" destOrd="0" presId="urn:microsoft.com/office/officeart/2005/8/layout/chevron2"/>
    <dgm:cxn modelId="{8F7DCCFC-4B3E-4709-B5F7-EFA4B1A8A971}" type="presOf" srcId="{EEAEB2D4-8CB3-45C5-8150-3CC519009D47}" destId="{00D6233D-F66B-4597-A00B-1B90502B19C7}" srcOrd="0" destOrd="0" presId="urn:microsoft.com/office/officeart/2005/8/layout/chevron2"/>
    <dgm:cxn modelId="{0058F218-DC9E-43C2-9D7D-713B51B91A95}" srcId="{4ABEE696-2B47-40D2-A84E-CE9F0BF3242D}" destId="{C39FE177-F83A-467A-A56B-FC51A8A89729}" srcOrd="0" destOrd="0" parTransId="{0BE09F72-67A5-4D7A-A693-83D2B9DE3BC0}" sibTransId="{C55C8CB4-0CCC-4DF0-BC58-B19033EAC3F0}"/>
    <dgm:cxn modelId="{A58CD2B4-5B18-4467-89CF-5D295162FF5B}" type="presOf" srcId="{254E64DE-530C-4368-80F7-67F41C38BB08}" destId="{C36AA8B1-E2DD-4CB7-A8C4-A407400D6346}" srcOrd="0" destOrd="0" presId="urn:microsoft.com/office/officeart/2005/8/layout/chevron2"/>
    <dgm:cxn modelId="{BC23CA51-3A36-4D4B-A841-6DFBC55EC2B0}" type="presOf" srcId="{4BB78E62-9E9D-46F2-9AE2-D68C0322720D}" destId="{B366CBEF-57B2-465A-AE97-A6A8DBE0EAA2}" srcOrd="0" destOrd="0" presId="urn:microsoft.com/office/officeart/2005/8/layout/chevron2"/>
    <dgm:cxn modelId="{4C085C16-2E5E-44D8-8755-69E893390405}" type="presOf" srcId="{4ABEE696-2B47-40D2-A84E-CE9F0BF3242D}" destId="{768B07D5-81DA-4615-B2C1-DD933B6EAF4C}" srcOrd="0" destOrd="0" presId="urn:microsoft.com/office/officeart/2005/8/layout/chevron2"/>
    <dgm:cxn modelId="{1263C052-F7F9-4D65-A75D-98689720BF4F}" srcId="{4BB78E62-9E9D-46F2-9AE2-D68C0322720D}" destId="{EEAEB2D4-8CB3-45C5-8150-3CC519009D47}" srcOrd="0" destOrd="0" parTransId="{1B8D1ED2-F772-4329-AC81-2F43FE8AA745}" sibTransId="{71E48ED5-4108-4948-A47D-361A01C47C21}"/>
    <dgm:cxn modelId="{783CEE9E-3814-4984-ABAB-895D38FD3A78}" srcId="{254E64DE-530C-4368-80F7-67F41C38BB08}" destId="{4BB78E62-9E9D-46F2-9AE2-D68C0322720D}" srcOrd="0" destOrd="0" parTransId="{B8DD05D4-C144-447E-8E96-54AAB7EE10C1}" sibTransId="{6B242E1E-6FC5-4BC2-A821-BEA7F55AB6A2}"/>
    <dgm:cxn modelId="{EC5E7FAB-D6F0-47B1-BC4F-6E84C982F9E3}" type="presOf" srcId="{B4F70BB7-25FC-473D-A338-6A90B8C1BD17}" destId="{ECB197A2-6A24-42F3-BFF4-7490C69C1EAE}" srcOrd="0" destOrd="0" presId="urn:microsoft.com/office/officeart/2005/8/layout/chevron2"/>
    <dgm:cxn modelId="{BC048DB0-1741-4440-AF79-D025E3697A70}" srcId="{254E64DE-530C-4368-80F7-67F41C38BB08}" destId="{B4F70BB7-25FC-473D-A338-6A90B8C1BD17}" srcOrd="1" destOrd="0" parTransId="{AFD5215C-2DC8-4275-A367-8092B90213DC}" sibTransId="{124E53F4-F453-49F0-8034-78BBCA5ED2D5}"/>
    <dgm:cxn modelId="{DA623DB6-960A-4D4B-B617-7DA0FB89027E}" type="presOf" srcId="{C39FE177-F83A-467A-A56B-FC51A8A89729}" destId="{48F8B43E-EFAF-4BCB-A276-3AB2EB2D3472}" srcOrd="0" destOrd="0" presId="urn:microsoft.com/office/officeart/2005/8/layout/chevron2"/>
    <dgm:cxn modelId="{018B6B54-1F39-4418-B1DE-90B852F49C72}" type="presParOf" srcId="{C36AA8B1-E2DD-4CB7-A8C4-A407400D6346}" destId="{36E3FC30-742C-469B-B0DF-7B8D7FB5C97B}" srcOrd="0" destOrd="0" presId="urn:microsoft.com/office/officeart/2005/8/layout/chevron2"/>
    <dgm:cxn modelId="{1D5E4C7D-6CA8-4800-912D-948F7C20B04A}" type="presParOf" srcId="{36E3FC30-742C-469B-B0DF-7B8D7FB5C97B}" destId="{B366CBEF-57B2-465A-AE97-A6A8DBE0EAA2}" srcOrd="0" destOrd="0" presId="urn:microsoft.com/office/officeart/2005/8/layout/chevron2"/>
    <dgm:cxn modelId="{C43F528E-B22B-4CD6-B17D-E07FE1080670}" type="presParOf" srcId="{36E3FC30-742C-469B-B0DF-7B8D7FB5C97B}" destId="{00D6233D-F66B-4597-A00B-1B90502B19C7}" srcOrd="1" destOrd="0" presId="urn:microsoft.com/office/officeart/2005/8/layout/chevron2"/>
    <dgm:cxn modelId="{2C0E1FFB-16C3-40BA-AD9C-07326C119948}" type="presParOf" srcId="{C36AA8B1-E2DD-4CB7-A8C4-A407400D6346}" destId="{63279105-AA2F-457F-8D59-98023614506A}" srcOrd="1" destOrd="0" presId="urn:microsoft.com/office/officeart/2005/8/layout/chevron2"/>
    <dgm:cxn modelId="{DCD99A63-0770-40F4-902E-F7D38D3CE5FE}" type="presParOf" srcId="{C36AA8B1-E2DD-4CB7-A8C4-A407400D6346}" destId="{EB4460E9-97F5-4527-ADC7-AF1D1CE5F1DD}" srcOrd="2" destOrd="0" presId="urn:microsoft.com/office/officeart/2005/8/layout/chevron2"/>
    <dgm:cxn modelId="{7FE38A9A-037F-468A-997B-BE28F0044CD4}" type="presParOf" srcId="{EB4460E9-97F5-4527-ADC7-AF1D1CE5F1DD}" destId="{ECB197A2-6A24-42F3-BFF4-7490C69C1EAE}" srcOrd="0" destOrd="0" presId="urn:microsoft.com/office/officeart/2005/8/layout/chevron2"/>
    <dgm:cxn modelId="{25FF099C-4A24-43F9-B954-72F17DEAD40E}" type="presParOf" srcId="{EB4460E9-97F5-4527-ADC7-AF1D1CE5F1DD}" destId="{F95659A5-6EAA-413B-B64F-77CB0884D420}" srcOrd="1" destOrd="0" presId="urn:microsoft.com/office/officeart/2005/8/layout/chevron2"/>
    <dgm:cxn modelId="{B2FD0AED-40F2-4C27-9FF3-51B406B5E16F}" type="presParOf" srcId="{C36AA8B1-E2DD-4CB7-A8C4-A407400D6346}" destId="{7A489615-537F-4B36-BFD4-9931C29DE788}" srcOrd="3" destOrd="0" presId="urn:microsoft.com/office/officeart/2005/8/layout/chevron2"/>
    <dgm:cxn modelId="{07F41D5B-A628-4ED3-B86F-2B42F07D81B0}" type="presParOf" srcId="{C36AA8B1-E2DD-4CB7-A8C4-A407400D6346}" destId="{2193615D-DE28-41EA-A41A-18284F2144D4}" srcOrd="4" destOrd="0" presId="urn:microsoft.com/office/officeart/2005/8/layout/chevron2"/>
    <dgm:cxn modelId="{133C8B7A-EBCD-4935-AF22-EE7383250FD1}" type="presParOf" srcId="{2193615D-DE28-41EA-A41A-18284F2144D4}" destId="{768B07D5-81DA-4615-B2C1-DD933B6EAF4C}" srcOrd="0" destOrd="0" presId="urn:microsoft.com/office/officeart/2005/8/layout/chevron2"/>
    <dgm:cxn modelId="{5C5E3B79-2D3E-4565-A22F-B234E13C9972}" type="presParOf" srcId="{2193615D-DE28-41EA-A41A-18284F2144D4}" destId="{48F8B43E-EFAF-4BCB-A276-3AB2EB2D3472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66CBEF-57B2-465A-AE97-A6A8DBE0EAA2}">
      <dsp:nvSpPr>
        <dsp:cNvPr id="0" name=""/>
        <dsp:cNvSpPr/>
      </dsp:nvSpPr>
      <dsp:spPr>
        <a:xfrm rot="5400000">
          <a:off x="-265780" y="268788"/>
          <a:ext cx="1771868" cy="124030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Жайылма</a:t>
          </a:r>
          <a:endParaRPr lang="ru-RU" sz="14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0" y="623162"/>
        <a:ext cx="1240308" cy="531560"/>
      </dsp:txXfrm>
    </dsp:sp>
    <dsp:sp modelId="{00D6233D-F66B-4597-A00B-1B90502B19C7}">
      <dsp:nvSpPr>
        <dsp:cNvPr id="0" name=""/>
        <dsp:cNvSpPr/>
      </dsp:nvSpPr>
      <dsp:spPr>
        <a:xfrm rot="5400000">
          <a:off x="4159096" y="-2915780"/>
          <a:ext cx="1151714" cy="698929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Бұл</a:t>
          </a: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өзен</a:t>
          </a: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аңғары</a:t>
          </a: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түбінің</a:t>
          </a: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бір</a:t>
          </a: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бөлігі</a:t>
          </a: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ол</a:t>
          </a: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өзен</a:t>
          </a: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арнасынан</a:t>
          </a: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көтеріңкі</a:t>
          </a: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болады</a:t>
          </a: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және</a:t>
          </a: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суы</a:t>
          </a: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тасыған</a:t>
          </a: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кезде</a:t>
          </a: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үнемі</a:t>
          </a: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су </a:t>
          </a:r>
          <a:r>
            <a:rPr lang="ru-RU" sz="18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басады</a:t>
          </a:r>
          <a:r>
            <a:rPr lang="ru-RU" sz="1800" kern="1200" dirty="0"/>
            <a:t>.</a:t>
          </a:r>
        </a:p>
      </dsp:txBody>
      <dsp:txXfrm rot="-5400000">
        <a:off x="1240308" y="59230"/>
        <a:ext cx="6933069" cy="1039270"/>
      </dsp:txXfrm>
    </dsp:sp>
    <dsp:sp modelId="{ECB197A2-6A24-42F3-BFF4-7490C69C1EAE}">
      <dsp:nvSpPr>
        <dsp:cNvPr id="0" name=""/>
        <dsp:cNvSpPr/>
      </dsp:nvSpPr>
      <dsp:spPr>
        <a:xfrm rot="5400000">
          <a:off x="-265780" y="1848408"/>
          <a:ext cx="1771868" cy="124030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Өзен</a:t>
          </a:r>
          <a:r>
            <a:rPr lang="ru-RU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6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террасалары</a:t>
          </a:r>
          <a:endParaRPr lang="ru-RU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0" y="2202782"/>
        <a:ext cx="1240308" cy="531560"/>
      </dsp:txXfrm>
    </dsp:sp>
    <dsp:sp modelId="{F95659A5-6EAA-413B-B64F-77CB0884D420}">
      <dsp:nvSpPr>
        <dsp:cNvPr id="0" name=""/>
        <dsp:cNvSpPr/>
      </dsp:nvSpPr>
      <dsp:spPr>
        <a:xfrm rot="5400000">
          <a:off x="4159096" y="-1336160"/>
          <a:ext cx="1151714" cy="698929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Бұл</a:t>
          </a: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өзен</a:t>
          </a: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ағысы</a:t>
          </a: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барысында</a:t>
          </a: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қалыптасқан</a:t>
          </a: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аңғар</a:t>
          </a: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бөліктеріндегі</a:t>
          </a: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жер</a:t>
          </a: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бедерінің</a:t>
          </a: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баспалдақ</a:t>
          </a: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тәрізді</a:t>
          </a: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пішіні</a:t>
          </a:r>
          <a:endParaRPr lang="ru-RU" sz="1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240308" y="1638850"/>
        <a:ext cx="6933069" cy="1039270"/>
      </dsp:txXfrm>
    </dsp:sp>
    <dsp:sp modelId="{768B07D5-81DA-4615-B2C1-DD933B6EAF4C}">
      <dsp:nvSpPr>
        <dsp:cNvPr id="0" name=""/>
        <dsp:cNvSpPr/>
      </dsp:nvSpPr>
      <dsp:spPr>
        <a:xfrm rot="5400000">
          <a:off x="-265780" y="3428028"/>
          <a:ext cx="1771868" cy="124030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Сағасы</a:t>
          </a:r>
          <a:endParaRPr lang="ru-RU" sz="16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0" y="3782402"/>
        <a:ext cx="1240308" cy="531560"/>
      </dsp:txXfrm>
    </dsp:sp>
    <dsp:sp modelId="{48F8B43E-EFAF-4BCB-A276-3AB2EB2D3472}">
      <dsp:nvSpPr>
        <dsp:cNvPr id="0" name=""/>
        <dsp:cNvSpPr/>
      </dsp:nvSpPr>
      <dsp:spPr>
        <a:xfrm rot="5400000">
          <a:off x="4159096" y="243459"/>
          <a:ext cx="1151714" cy="698929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Өзеннің</a:t>
          </a: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төменгі</a:t>
          </a: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жағында</a:t>
          </a: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өзен</a:t>
          </a: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тасындыларынан</a:t>
          </a: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түзілген</a:t>
          </a: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ru-RU" sz="18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өзен</a:t>
          </a: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тарамдарымен</a:t>
          </a: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тармақтарының</a:t>
          </a: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тарамдалған</a:t>
          </a: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желісімен</a:t>
          </a: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жырылған</a:t>
          </a: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ойпаң</a:t>
          </a:r>
          <a:r>
            <a:rPr lang="ru-RU" sz="18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 rot="-5400000">
        <a:off x="1240308" y="3218469"/>
        <a:ext cx="6933069" cy="10392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625B2D05-A430-47A6-9851-CF48E5F34FB2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6F9A966C-8F3F-412F-A1A5-085BA0CAA9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2D05-A430-47A6-9851-CF48E5F34FB2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A966C-8F3F-412F-A1A5-085BA0CAA97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2D05-A430-47A6-9851-CF48E5F34FB2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A966C-8F3F-412F-A1A5-085BA0CAA9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2D05-A430-47A6-9851-CF48E5F34FB2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A966C-8F3F-412F-A1A5-085BA0CAA9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625B2D05-A430-47A6-9851-CF48E5F34FB2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6F9A966C-8F3F-412F-A1A5-085BA0CAA9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2D05-A430-47A6-9851-CF48E5F34FB2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A966C-8F3F-412F-A1A5-085BA0CAA9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2D05-A430-47A6-9851-CF48E5F34FB2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A966C-8F3F-412F-A1A5-085BA0CAA9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2D05-A430-47A6-9851-CF48E5F34FB2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A966C-8F3F-412F-A1A5-085BA0CAA9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2D05-A430-47A6-9851-CF48E5F34FB2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A966C-8F3F-412F-A1A5-085BA0CAA9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2D05-A430-47A6-9851-CF48E5F34FB2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A966C-8F3F-412F-A1A5-085BA0CAA9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B2D05-A430-47A6-9851-CF48E5F34FB2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A966C-8F3F-412F-A1A5-085BA0CAA9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25B2D05-A430-47A6-9851-CF48E5F34FB2}" type="datetimeFigureOut">
              <a:rPr lang="ru-RU" smtClean="0"/>
              <a:pPr/>
              <a:t>11.08.2020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F9A966C-8F3F-412F-A1A5-085BA0CAA97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3" r:id="rId1"/>
    <p:sldLayoutId id="2147484274" r:id="rId2"/>
    <p:sldLayoutId id="2147484275" r:id="rId3"/>
    <p:sldLayoutId id="2147484276" r:id="rId4"/>
    <p:sldLayoutId id="2147484277" r:id="rId5"/>
    <p:sldLayoutId id="2147484278" r:id="rId6"/>
    <p:sldLayoutId id="2147484279" r:id="rId7"/>
    <p:sldLayoutId id="2147484280" r:id="rId8"/>
    <p:sldLayoutId id="2147484281" r:id="rId9"/>
    <p:sldLayoutId id="2147484282" r:id="rId10"/>
    <p:sldLayoutId id="21474842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4214818"/>
            <a:ext cx="6072230" cy="642942"/>
          </a:xfrm>
        </p:spPr>
        <p:txBody>
          <a:bodyPr>
            <a:normAutofit fontScale="90000"/>
          </a:bodyPr>
          <a:lstStyle/>
          <a:p>
            <a:r>
              <a:rPr lang="kk-KZ" sz="3100" b="1" dirty="0" smtClean="0">
                <a:latin typeface="Times New Roman" pitchFamily="18" charset="0"/>
                <a:cs typeface="Times New Roman" pitchFamily="18" charset="0"/>
              </a:rPr>
              <a:t>Сабақтың тақырыбы: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3042" y="2714620"/>
            <a:ext cx="6429420" cy="3857652"/>
          </a:xfrm>
        </p:spPr>
        <p:txBody>
          <a:bodyPr>
            <a:normAutofit fontScale="92500" lnSpcReduction="10000"/>
          </a:bodyPr>
          <a:lstStyle/>
          <a:p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  <a:endParaRPr lang="kk-KZ" sz="2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kk-KZ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kk-KZ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kk-KZ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kk-KZ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kk-KZ" sz="1400" b="1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					</a:t>
            </a:r>
          </a:p>
          <a:p>
            <a:pPr algn="r"/>
            <a:endParaRPr lang="kk-KZ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30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Өзен аңғарының құрылысы</a:t>
            </a:r>
          </a:p>
          <a:p>
            <a:pPr algn="r"/>
            <a:endParaRPr lang="kk-KZ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География </a:t>
            </a:r>
          </a:p>
          <a:p>
            <a:pPr algn="r"/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 сынып</a:t>
            </a:r>
          </a:p>
          <a:p>
            <a:endParaRPr lang="kk-KZ" sz="2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1-тапсырма. Картамен жұмыс</a:t>
            </a:r>
            <a:endParaRPr lang="ru-RU" sz="24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kk-KZ" b="1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kk-KZ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Картадан мына өзендерді көрсетіңдер: а) Ніл; б)Амазонка ; в) Ертіс.</a:t>
            </a:r>
            <a:endParaRPr lang="ru-RU" sz="21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1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Картадан аталған өзендердің бастауын табыңдар:</a:t>
            </a:r>
            <a:endParaRPr lang="ru-RU" sz="21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а) Волга; б) Сырдария; в) Обь.</a:t>
            </a:r>
            <a:endParaRPr lang="ru-RU" sz="21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21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Ең ірі өзендер - Амазонка, Конго, Миссисипи Миссуримен, О</a:t>
            </a:r>
            <a:r>
              <a:rPr lang="ru-RU" sz="21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бь</a:t>
            </a:r>
            <a:r>
              <a:rPr lang="ru-RU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Ертіспен</a:t>
            </a:r>
            <a:r>
              <a:rPr lang="ru-RU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1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1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Координаталары</a:t>
            </a:r>
            <a:r>
              <a:rPr lang="ru-RU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өзендердегі</a:t>
            </a:r>
            <a:r>
              <a:rPr lang="ru-RU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сарқырамаларды</a:t>
            </a:r>
            <a:r>
              <a:rPr lang="ru-RU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табу</a:t>
            </a:r>
          </a:p>
          <a:p>
            <a:pPr lvl="0">
              <a:buNone/>
            </a:pPr>
            <a:r>
              <a:rPr lang="ru-RU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42</a:t>
            </a:r>
            <a:r>
              <a:rPr lang="ru-RU" sz="2100" b="1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с.е. </a:t>
            </a:r>
            <a:r>
              <a:rPr lang="ru-RU" sz="21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78</a:t>
            </a:r>
            <a:r>
              <a:rPr lang="ru-RU" sz="2100" b="1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б. б. (Ниагара)</a:t>
            </a:r>
          </a:p>
          <a:p>
            <a:pPr lvl="0">
              <a:buNone/>
            </a:pPr>
            <a:r>
              <a:rPr lang="ru-RU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100" b="1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с.е. </a:t>
            </a:r>
            <a:r>
              <a:rPr lang="ru-RU" sz="21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62</a:t>
            </a:r>
            <a:r>
              <a:rPr lang="ru-RU" sz="2100" b="1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б. б. (</a:t>
            </a:r>
            <a:r>
              <a:rPr lang="ru-RU" sz="21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Анхель</a:t>
            </a:r>
            <a:r>
              <a:rPr lang="ru-RU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0">
              <a:buNone/>
            </a:pPr>
            <a:r>
              <a:rPr lang="ru-RU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ru-RU" sz="2100" b="1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о. е. </a:t>
            </a:r>
            <a:r>
              <a:rPr lang="ru-RU" sz="21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26</a:t>
            </a:r>
            <a:r>
              <a:rPr lang="ru-RU" sz="2100" b="1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ru-RU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1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ш.б</a:t>
            </a:r>
            <a:r>
              <a:rPr lang="ru-RU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(Виктория)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b="1" dirty="0" smtClean="0"/>
              <a:t> 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kk-KZ" sz="1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Бағалау дескрипторы:</a:t>
            </a:r>
            <a:endParaRPr lang="ru-RU" sz="15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kk-KZ" sz="1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Картадан аталған өзендерді, өзендердің бастауын көрсетеді;</a:t>
            </a:r>
            <a:endParaRPr lang="ru-RU" sz="15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kk-KZ" sz="1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Берілген </a:t>
            </a:r>
            <a:r>
              <a:rPr lang="kk-KZ" sz="1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координаталар </a:t>
            </a:r>
            <a:r>
              <a:rPr lang="kk-KZ" sz="1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бойынша нысандарды табады</a:t>
            </a:r>
            <a:r>
              <a:rPr lang="ru-RU" sz="1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419212"/>
          </a:xfrm>
        </p:spPr>
        <p:txBody>
          <a:bodyPr>
            <a:normAutofit/>
          </a:bodyPr>
          <a:lstStyle/>
          <a:p>
            <a:r>
              <a:rPr lang="kk-K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2- тапсырма. Географиялық диктант</a:t>
            </a:r>
            <a:r>
              <a:rPr lang="ru-RU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571612"/>
            <a:ext cx="8229600" cy="4585348"/>
          </a:xfrm>
        </p:spPr>
        <p:txBody>
          <a:bodyPr>
            <a:normAutofit/>
          </a:bodyPr>
          <a:lstStyle/>
          <a:p>
            <a:pPr lvl="0"/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Өзен ағысының өз арнасын тереңдету үдерісі мен оның жан-жағына қарай жойылуы  ........... деп аталады.</a:t>
            </a:r>
            <a:endParaRPr lang="ru-RU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Эрозия сонымен бір мезетте су ағысы жыныстың қалың қабатын тілігінен кірекесуін ........... және жағалауын шаю арқылы өзен аңғары қиялысуларын .......... жүзеге асырады.</a:t>
            </a:r>
            <a:endParaRPr lang="ru-RU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Терең эрозия негізінен су ағысы тереңдігінің төмендеу.........шамасына байланысты болады</a:t>
            </a:r>
            <a:endParaRPr lang="ru-RU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Өзен өзінің арнасын одан әрі тереңдете алмайтын деңгейді .........деп атайды.</a:t>
            </a:r>
            <a:endParaRPr lang="ru-RU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/>
              <a:t> 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Бағалау дескрипторы:</a:t>
            </a:r>
            <a:endPara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kk-K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Диктантта берілген бос орынды толықтырады;</a:t>
            </a:r>
            <a:endPara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419212"/>
          </a:xfrm>
        </p:spPr>
        <p:txBody>
          <a:bodyPr>
            <a:normAutofit/>
          </a:bodyPr>
          <a:lstStyle/>
          <a:p>
            <a:r>
              <a:rPr lang="kk-KZ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Бекіту сұрақтары</a:t>
            </a:r>
            <a:r>
              <a:rPr lang="ru-RU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785926"/>
            <a:ext cx="8229600" cy="4371034"/>
          </a:xfrm>
        </p:spPr>
        <p:txBody>
          <a:bodyPr/>
          <a:lstStyle/>
          <a:p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Өзен аңғарының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құрылымы 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қалай қалыптасады?</a:t>
            </a: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Ирелеңдердің пайда болуы неге байланысты?</a:t>
            </a: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Аңғарлар қандай типтерге ажыратылады?</a:t>
            </a: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47774"/>
          </a:xfrm>
        </p:spPr>
        <p:txBody>
          <a:bodyPr>
            <a:normAutofit fontScale="90000"/>
          </a:bodyPr>
          <a:lstStyle/>
          <a:p>
            <a:r>
              <a:rPr lang="kk-KZ" b="1" dirty="0" smtClean="0">
                <a:solidFill>
                  <a:srgbClr val="00B0F0"/>
                </a:solidFill>
              </a:rPr>
              <a:t/>
            </a:r>
            <a:br>
              <a:rPr lang="kk-KZ" b="1" dirty="0" smtClean="0">
                <a:solidFill>
                  <a:srgbClr val="00B0F0"/>
                </a:solidFill>
              </a:rPr>
            </a:br>
            <a:r>
              <a:rPr lang="kk-KZ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Оқу мақсаты:</a:t>
            </a:r>
            <a:r>
              <a:rPr lang="ru-RU" dirty="0" smtClean="0">
                <a:solidFill>
                  <a:srgbClr val="00B0F0"/>
                </a:solidFill>
              </a:rPr>
              <a:t/>
            </a:r>
            <a:br>
              <a:rPr lang="ru-RU" dirty="0" smtClean="0">
                <a:solidFill>
                  <a:srgbClr val="00B0F0"/>
                </a:solidFill>
              </a:rPr>
            </a:b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643182"/>
            <a:ext cx="8229600" cy="3513778"/>
          </a:xfrm>
        </p:spPr>
        <p:txBody>
          <a:bodyPr/>
          <a:lstStyle/>
          <a:p>
            <a:r>
              <a:rPr lang="kk-KZ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8.3.3 3. Өзен аңғарының құрылысын түсіндіреді</a:t>
            </a:r>
            <a:endParaRPr lang="ru-RU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562088"/>
          </a:xfrm>
        </p:spPr>
        <p:txBody>
          <a:bodyPr>
            <a:normAutofit/>
          </a:bodyPr>
          <a:lstStyle/>
          <a:p>
            <a:r>
              <a:rPr lang="kk-KZ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Бағалау</a:t>
            </a:r>
            <a:r>
              <a:rPr lang="kk-KZ" sz="2800" b="1" dirty="0" smtClean="0">
                <a:solidFill>
                  <a:srgbClr val="00B0F0"/>
                </a:solidFill>
              </a:rPr>
              <a:t> критерийі:</a:t>
            </a:r>
            <a:r>
              <a:rPr lang="ru-RU" sz="2800" dirty="0" smtClean="0">
                <a:solidFill>
                  <a:srgbClr val="00B0F0"/>
                </a:solidFill>
              </a:rPr>
              <a:t/>
            </a:r>
            <a:br>
              <a:rPr lang="ru-RU" sz="2800" dirty="0" smtClean="0">
                <a:solidFill>
                  <a:srgbClr val="00B0F0"/>
                </a:solidFill>
              </a:rPr>
            </a:br>
            <a:endParaRPr lang="ru-RU" sz="2800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214554"/>
            <a:ext cx="8229600" cy="3942406"/>
          </a:xfrm>
        </p:spPr>
        <p:txBody>
          <a:bodyPr/>
          <a:lstStyle/>
          <a:p>
            <a:pPr lvl="0"/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Өзен аңғарының  құрылымымен  танысады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Өзен  аңғарының  жіктелімін  ажыратады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47774"/>
          </a:xfrm>
        </p:spPr>
        <p:txBody>
          <a:bodyPr>
            <a:noAutofit/>
          </a:bodyPr>
          <a:lstStyle/>
          <a:p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Ағын судың эрозия әрекетінің нәтижесінде жер бедерінің пішіні пайда болады, ол </a:t>
            </a:r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өзен аңғары</a:t>
            </a:r>
            <a:r>
              <a:rPr lang="kk-KZ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деп аталады.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C:\Users\ДУЛАТ\Documents\Өзен аңғарының құрылымы – Opiq_files\d0846560-f357-4743-a3f1-e7e9e70d9d37_m.PNG"/>
          <p:cNvPicPr>
            <a:picLocks noGr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101" y="2201655"/>
            <a:ext cx="5715798" cy="297221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3214678" y="5429264"/>
            <a:ext cx="2917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Өзен аңғарының сызбасы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347774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>Өзен               Жерасты             Жерүсті </a:t>
            </a:r>
            <a:r>
              <a:rPr lang="kk-KZ" b="1" dirty="0" smtClean="0"/>
              <a:t>=</a:t>
            </a:r>
            <a:r>
              <a:rPr lang="kk-KZ" dirty="0" smtClean="0"/>
              <a:t>Бассейн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1428728" y="64291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4143372" y="64291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Содержимое 5" descr="C:\Users\ДУЛАТ\Documents\Өзен аңғарының құрылымы – Opiq_files\8761c3de-8508-4500-973f-838e7f37421e_m.PNG"/>
          <p:cNvPicPr>
            <a:picLocks noGr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58" y="1285860"/>
            <a:ext cx="4115375" cy="2953162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Рисунок 6" descr="C:\Users\ДУЛАТ\Documents\Өзен аңғарының құрылымы – Opiq_files\70accc1f-8a88-4282-9277-0d5740654d8b_m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0" y="1285860"/>
            <a:ext cx="3071834" cy="2786082"/>
          </a:xfrm>
          <a:prstGeom prst="rect">
            <a:avLst/>
          </a:prstGeom>
          <a:noFill/>
          <a:ln>
            <a:noFill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2844" y="5000636"/>
            <a:ext cx="903272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(өзен бассейнінің 78-суретте – сызбасы,  187-бет,  79-сурет Өзен бассейінің картасы)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Ірі бассейні бар өзендерге Амазонка (7 млн км</a:t>
            </a:r>
            <a:r>
              <a:rPr kumimoji="0" lang="kk-KZ" sz="1600" b="1" i="0" u="none" strike="noStrike" cap="none" normalizeH="0" baseline="300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-ден астам), Конго (шамамен 4 млн км</a:t>
            </a:r>
            <a:r>
              <a:rPr kumimoji="0" lang="kk-KZ" sz="1600" b="1" i="0" u="none" strike="noStrike" cap="none" normalizeH="0" baseline="3000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kk-KZ" sz="1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жатады</a:t>
            </a:r>
            <a:endParaRPr kumimoji="0" lang="kk-KZ" sz="24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52400"/>
            <a:ext cx="8186766" cy="919146"/>
          </a:xfrm>
        </p:spPr>
        <p:txBody>
          <a:bodyPr>
            <a:normAutofit/>
          </a:bodyPr>
          <a:lstStyle/>
          <a:p>
            <a:r>
              <a:rPr lang="kk-KZ" sz="28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Өзен аңғарының құрылымы</a:t>
            </a:r>
            <a:endParaRPr lang="ru-RU" sz="28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219200"/>
          <a:ext cx="8229600" cy="4937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s://cf.ppt-online.org/files/slide/c/CdoZWpRsAJhQ3eY54n7cLFyl69GKwB0z1T2Ngm/slide-1.jpg"/>
          <p:cNvPicPr>
            <a:picLocks noGr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00" y="1349946"/>
            <a:ext cx="6693052" cy="46756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cf.ppt-online.org/files/slide/g/gTydOB60FUZ5hcqG9plwiVknsKCS3vz7LAQEjN/slide-3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572132" cy="600076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Содержимое 4" descr="C:\Users\ДУЛАТ\Documents\ирелең.jpg"/>
          <p:cNvPicPr>
            <a:picLocks noGrp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8" y="1357298"/>
            <a:ext cx="2833656" cy="272254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928694"/>
          </a:xfrm>
        </p:spPr>
        <p:txBody>
          <a:bodyPr>
            <a:normAutofit fontScale="90000"/>
          </a:bodyPr>
          <a:lstStyle/>
          <a:p>
            <a:r>
              <a:rPr lang="kk-KZ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Аңғарлардың жіктелімі</a:t>
            </a:r>
            <a: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C:\Users\ДУЛАТ\Documents\Өзен аңғарының құрылымы – Opiq_files\ee894b6d-d4c6-4b8c-8cfb-3b724665272d_m.PNG"/>
          <p:cNvPicPr>
            <a:picLocks noGrp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101" y="1428736"/>
            <a:ext cx="5715798" cy="271464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428596" y="4429132"/>
            <a:ext cx="814393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83-сурет</a:t>
            </a:r>
            <a:r>
              <a:rPr lang="kk-K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Өзен аңғарларының көлденең көрінісінің типтері: </a:t>
            </a:r>
            <a:endParaRPr lang="kk-KZ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kk-K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саңылау (каньон</a:t>
            </a: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 </a:t>
            </a:r>
            <a:r>
              <a:rPr lang="kk-K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шатқал, сай; </a:t>
            </a:r>
            <a:endParaRPr lang="kk-KZ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 </a:t>
            </a:r>
            <a:r>
              <a:rPr lang="kk-K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U-пішінді аңғар</a:t>
            </a: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kk-K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астау тәрізді аңғар</a:t>
            </a: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 </a:t>
            </a:r>
            <a:r>
              <a:rPr lang="kk-K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трапециалды аңғар</a:t>
            </a: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ғ </a:t>
            </a:r>
            <a:r>
              <a:rPr lang="kk-KZ" sz="1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жәшік тәрізді аңғар;</a:t>
            </a:r>
          </a:p>
          <a:p>
            <a:r>
              <a:rPr lang="kk-K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 – айқын көрінбейтін аңғар</a:t>
            </a:r>
            <a:endParaRPr lang="ru-RU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172</TotalTime>
  <Words>255</Words>
  <Application>Microsoft Office PowerPoint</Application>
  <PresentationFormat>Экран (4:3)</PresentationFormat>
  <Paragraphs>80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Arial</vt:lpstr>
      <vt:lpstr>Bookman Old Style</vt:lpstr>
      <vt:lpstr>Calibri</vt:lpstr>
      <vt:lpstr>Cambria</vt:lpstr>
      <vt:lpstr>Gill Sans MT</vt:lpstr>
      <vt:lpstr>Times New Roman</vt:lpstr>
      <vt:lpstr>Wingdings</vt:lpstr>
      <vt:lpstr>Wingdings 3</vt:lpstr>
      <vt:lpstr>Начальная</vt:lpstr>
      <vt:lpstr>Сабақтың тақырыбы:  </vt:lpstr>
      <vt:lpstr> Оқу мақсаты: </vt:lpstr>
      <vt:lpstr>Бағалау критерийі: </vt:lpstr>
      <vt:lpstr>  Ағын судың эрозия әрекетінің нәтижесінде жер бедерінің пішіні пайда болады, ол өзен аңғары деп аталады. </vt:lpstr>
      <vt:lpstr>Өзен               Жерасты             Жерүсті =Бассейн </vt:lpstr>
      <vt:lpstr>Өзен аңғарының құрылымы</vt:lpstr>
      <vt:lpstr>Презентация PowerPoint</vt:lpstr>
      <vt:lpstr>Презентация PowerPoint</vt:lpstr>
      <vt:lpstr>Аңғарлардың жіктелімі </vt:lpstr>
      <vt:lpstr>1-тапсырма. Картамен жұмыс</vt:lpstr>
      <vt:lpstr>2- тапсырма. Географиялық диктант </vt:lpstr>
      <vt:lpstr>Бекіту сұрақтары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Сабақтың тақырыбы:</dc:title>
  <dc:creator>User</dc:creator>
  <cp:lastModifiedBy>User</cp:lastModifiedBy>
  <cp:revision>17</cp:revision>
  <dcterms:created xsi:type="dcterms:W3CDTF">2020-08-11T06:36:28Z</dcterms:created>
  <dcterms:modified xsi:type="dcterms:W3CDTF">2020-08-11T16:28:59Z</dcterms:modified>
</cp:coreProperties>
</file>