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84" r:id="rId3"/>
    <p:sldId id="285" r:id="rId4"/>
    <p:sldId id="286" r:id="rId5"/>
    <p:sldId id="278" r:id="rId6"/>
    <p:sldId id="279" r:id="rId7"/>
    <p:sldId id="287" r:id="rId8"/>
    <p:sldId id="288" r:id="rId9"/>
    <p:sldId id="262" r:id="rId10"/>
    <p:sldId id="26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46613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8630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41341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0734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149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28831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10695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2075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11504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248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17.08.2020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267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17.08.2020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4912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17.08.2020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1342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17.08.2020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6411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3069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5788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C71EC6-210F-42DE-9C53-41977AD35B3D}" type="datetimeFigureOut">
              <a:rPr lang="ru-RU" smtClean="0"/>
              <a:t>17.08.2020</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012164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416" y="116632"/>
            <a:ext cx="8229600" cy="2880320"/>
          </a:xfrm>
        </p:spPr>
        <p:style>
          <a:lnRef idx="2">
            <a:schemeClr val="accent1"/>
          </a:lnRef>
          <a:fillRef idx="1">
            <a:schemeClr val="lt1"/>
          </a:fillRef>
          <a:effectRef idx="0">
            <a:schemeClr val="accent1"/>
          </a:effectRef>
          <a:fontRef idx="minor">
            <a:schemeClr val="dk1"/>
          </a:fontRef>
        </p:style>
        <p:txBody>
          <a:bodyPr>
            <a:noAutofit/>
          </a:bodyPr>
          <a:lstStyle/>
          <a:p>
            <a:r>
              <a:rPr lang="kk-KZ" b="1" dirty="0" smtClean="0">
                <a:latin typeface="Times New Roman" panose="02020603050405020304" pitchFamily="18" charset="0"/>
                <a:cs typeface="Times New Roman" panose="02020603050405020304" pitchFamily="18" charset="0"/>
              </a:rPr>
              <a:t>Сабақ тақырыбы: </a:t>
            </a:r>
            <a:r>
              <a:rPr lang="kk-KZ" dirty="0" smtClean="0">
                <a:latin typeface="Times New Roman" panose="02020603050405020304" pitchFamily="18" charset="0"/>
                <a:cs typeface="Times New Roman" panose="02020603050405020304" pitchFamily="18" charset="0"/>
              </a:rPr>
              <a:t/>
            </a:r>
            <a:br>
              <a:rPr lang="kk-KZ" dirty="0" smtClean="0">
                <a:latin typeface="Times New Roman" panose="02020603050405020304" pitchFamily="18" charset="0"/>
                <a:cs typeface="Times New Roman" panose="02020603050405020304" pitchFamily="18" charset="0"/>
              </a:rPr>
            </a:br>
            <a:r>
              <a:rPr lang="kk-KZ" dirty="0">
                <a:solidFill>
                  <a:schemeClr val="tx2">
                    <a:lumMod val="50000"/>
                  </a:schemeClr>
                </a:solidFill>
                <a:latin typeface="Times New Roman" panose="02020603050405020304" pitchFamily="18" charset="0"/>
                <a:cs typeface="Times New Roman" panose="02020603050405020304" pitchFamily="18" charset="0"/>
              </a:rPr>
              <a:t>Климат </a:t>
            </a:r>
            <a:r>
              <a:rPr lang="kk-KZ">
                <a:solidFill>
                  <a:schemeClr val="tx2">
                    <a:lumMod val="50000"/>
                  </a:schemeClr>
                </a:solidFill>
                <a:latin typeface="Times New Roman" panose="02020603050405020304" pitchFamily="18" charset="0"/>
                <a:cs typeface="Times New Roman" panose="02020603050405020304" pitchFamily="18" charset="0"/>
              </a:rPr>
              <a:t>түзуші </a:t>
            </a:r>
            <a:r>
              <a:rPr lang="kk-KZ" smtClean="0">
                <a:solidFill>
                  <a:schemeClr val="tx2">
                    <a:lumMod val="50000"/>
                  </a:schemeClr>
                </a:solidFill>
                <a:latin typeface="Times New Roman" panose="02020603050405020304" pitchFamily="18" charset="0"/>
                <a:cs typeface="Times New Roman" panose="02020603050405020304" pitchFamily="18" charset="0"/>
              </a:rPr>
              <a:t>түрткіжайттар</a:t>
            </a:r>
            <a:r>
              <a:rPr lang="kk-KZ" dirty="0" smtClean="0">
                <a:solidFill>
                  <a:schemeClr val="tx2">
                    <a:lumMod val="50000"/>
                  </a:schemeClr>
                </a:solidFill>
                <a:latin typeface="Times New Roman" panose="02020603050405020304" pitchFamily="18" charset="0"/>
                <a:cs typeface="Times New Roman" panose="02020603050405020304" pitchFamily="18" charset="0"/>
              </a:rPr>
              <a:t/>
            </a:r>
            <a:br>
              <a:rPr lang="kk-KZ" dirty="0" smtClean="0">
                <a:solidFill>
                  <a:schemeClr val="tx2">
                    <a:lumMod val="50000"/>
                  </a:schemeClr>
                </a:solidFill>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6" y="3789040"/>
            <a:ext cx="8229600" cy="2736304"/>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just">
              <a:buNone/>
            </a:pPr>
            <a:r>
              <a:rPr lang="kk-KZ" sz="4100" b="1" i="1" dirty="0" smtClean="0">
                <a:latin typeface="Times New Roman" panose="02020603050405020304" pitchFamily="18" charset="0"/>
                <a:cs typeface="Times New Roman" panose="02020603050405020304" pitchFamily="18" charset="0"/>
              </a:rPr>
              <a:t>Оқу мақсаты:</a:t>
            </a:r>
          </a:p>
          <a:p>
            <a:pPr marL="0" indent="0" algn="just">
              <a:buNone/>
            </a:pPr>
            <a:r>
              <a:rPr lang="ru-RU" sz="4100" dirty="0">
                <a:latin typeface="Times New Roman" panose="02020603050405020304" pitchFamily="18" charset="0"/>
                <a:cs typeface="Times New Roman" panose="02020603050405020304" pitchFamily="18" charset="0"/>
              </a:rPr>
              <a:t>8.3.2.1 -климат </a:t>
            </a:r>
            <a:r>
              <a:rPr lang="ru-RU" sz="4100" dirty="0" err="1">
                <a:latin typeface="Times New Roman" panose="02020603050405020304" pitchFamily="18" charset="0"/>
                <a:cs typeface="Times New Roman" panose="02020603050405020304" pitchFamily="18" charset="0"/>
              </a:rPr>
              <a:t>түзуші</a:t>
            </a:r>
            <a:r>
              <a:rPr lang="ru-RU" sz="4100" dirty="0">
                <a:latin typeface="Times New Roman" panose="02020603050405020304" pitchFamily="18" charset="0"/>
                <a:cs typeface="Times New Roman" panose="02020603050405020304" pitchFamily="18" charset="0"/>
              </a:rPr>
              <a:t> </a:t>
            </a:r>
            <a:r>
              <a:rPr lang="ru-RU" sz="4100" dirty="0" err="1">
                <a:latin typeface="Times New Roman" panose="02020603050405020304" pitchFamily="18" charset="0"/>
                <a:cs typeface="Times New Roman" panose="02020603050405020304" pitchFamily="18" charset="0"/>
              </a:rPr>
              <a:t>факторларды</a:t>
            </a:r>
            <a:r>
              <a:rPr lang="ru-RU" sz="4100" dirty="0">
                <a:latin typeface="Times New Roman" panose="02020603050405020304" pitchFamily="18" charset="0"/>
                <a:cs typeface="Times New Roman" panose="02020603050405020304" pitchFamily="18" charset="0"/>
              </a:rPr>
              <a:t> </a:t>
            </a:r>
            <a:r>
              <a:rPr lang="ru-RU" sz="4100" dirty="0" err="1">
                <a:latin typeface="Times New Roman" panose="02020603050405020304" pitchFamily="18" charset="0"/>
                <a:cs typeface="Times New Roman" panose="02020603050405020304" pitchFamily="18" charset="0"/>
              </a:rPr>
              <a:t>талдайды</a:t>
            </a:r>
            <a:endParaRPr lang="kk-KZ" sz="4100" dirty="0">
              <a:latin typeface="Times New Roman" panose="02020603050405020304" pitchFamily="18" charset="0"/>
              <a:cs typeface="Times New Roman" panose="02020603050405020304" pitchFamily="18" charset="0"/>
            </a:endParaRPr>
          </a:p>
          <a:p>
            <a:pPr marL="0" indent="0" algn="just">
              <a:buNone/>
            </a:pPr>
            <a:r>
              <a:rPr lang="kk-KZ" sz="4100" dirty="0" smtClean="0">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2212097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a:bodyPr>
          <a:lstStyle/>
          <a:p>
            <a:r>
              <a:rPr lang="kk-KZ" b="1" dirty="0" smtClean="0">
                <a:solidFill>
                  <a:schemeClr val="accent5">
                    <a:lumMod val="50000"/>
                  </a:schemeClr>
                </a:solidFill>
                <a:latin typeface="Times New Roman" panose="02020603050405020304" pitchFamily="18" charset="0"/>
                <a:cs typeface="Times New Roman" panose="02020603050405020304" pitchFamily="18" charset="0"/>
              </a:rPr>
              <a:t>Кері байланыс: СӘТТІЛІК АҒАШЫ</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988840"/>
            <a:ext cx="5790992" cy="46085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61922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err="1">
                <a:latin typeface="Times New Roman" panose="02020603050405020304" pitchFamily="18" charset="0"/>
                <a:cs typeface="Times New Roman" panose="02020603050405020304" pitchFamily="18" charset="0"/>
              </a:rPr>
              <a:t>Бейнематериалмен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a:t>
            </a:r>
            <a:r>
              <a:rPr lang="ru-RU" dirty="0">
                <a:latin typeface="Times New Roman" panose="02020603050405020304" pitchFamily="18" charset="0"/>
                <a:cs typeface="Times New Roman" panose="02020603050405020304" pitchFamily="18" charset="0"/>
              </a:rPr>
              <a:t>.</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484784"/>
            <a:ext cx="8219256" cy="4896544"/>
          </a:xfrm>
        </p:spPr>
        <p:txBody>
          <a:bodyPr>
            <a:normAutofit/>
          </a:bodyPr>
          <a:lstStyle/>
          <a:p>
            <a:pPr marL="0" indent="0" algn="ctr">
              <a:buNone/>
            </a:pPr>
            <a:r>
              <a:rPr lang="ru-RU" dirty="0" err="1" smtClean="0">
                <a:latin typeface="Times New Roman" panose="02020603050405020304" pitchFamily="18" charset="0"/>
                <a:cs typeface="Times New Roman" panose="02020603050405020304" pitchFamily="18" charset="0"/>
              </a:rPr>
              <a:t>Тақырыбы:КЛИМАТ</a:t>
            </a:r>
            <a:endParaRPr lang="ru-RU" dirty="0" smtClean="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endParaRPr lang="ru-RU" dirty="0" smtClean="0"/>
          </a:p>
          <a:p>
            <a:pPr marL="0" indent="0">
              <a:buNone/>
            </a:pPr>
            <a:endParaRPr lang="ru-RU" dirty="0" smtClean="0"/>
          </a:p>
          <a:p>
            <a:endParaRPr lang="ru-RU" dirty="0"/>
          </a:p>
          <a:p>
            <a:endParaRPr lang="ru-RU"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284" y="2636912"/>
            <a:ext cx="3715122" cy="224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климат калыптастырушы факторлар">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2411123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latin typeface="Times New Roman" panose="02020603050405020304" pitchFamily="18" charset="0"/>
                <a:cs typeface="Times New Roman" panose="02020603050405020304" pitchFamily="18" charset="0"/>
              </a:rPr>
              <a:t>Бейнематериалмен жұмыс.</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ru-RU" dirty="0">
                <a:latin typeface="Times New Roman" panose="02020603050405020304" pitchFamily="18" charset="0"/>
                <a:cs typeface="Times New Roman" panose="02020603050405020304" pitchFamily="18" charset="0"/>
              </a:rPr>
              <a:t>Климат </a:t>
            </a:r>
            <a:r>
              <a:rPr lang="ru-RU" dirty="0" err="1">
                <a:latin typeface="Times New Roman" panose="02020603050405020304" pitchFamily="18" charset="0"/>
                <a:cs typeface="Times New Roman" panose="02020603050405020304" pitchFamily="18" charset="0"/>
              </a:rPr>
              <a:t>дегеніміз</a:t>
            </a:r>
            <a:r>
              <a:rPr lang="ru-RU" dirty="0">
                <a:latin typeface="Times New Roman" panose="02020603050405020304" pitchFamily="18" charset="0"/>
                <a:cs typeface="Times New Roman" panose="02020603050405020304" pitchFamily="18" charset="0"/>
              </a:rPr>
              <a:t> не?</a:t>
            </a:r>
          </a:p>
          <a:p>
            <a:r>
              <a:rPr lang="ru-RU" dirty="0">
                <a:latin typeface="Times New Roman" panose="02020603050405020304" pitchFamily="18" charset="0"/>
                <a:cs typeface="Times New Roman" panose="02020603050405020304" pitchFamily="18" charset="0"/>
              </a:rPr>
              <a:t>Климат пен </a:t>
            </a:r>
            <a:r>
              <a:rPr lang="ru-RU" dirty="0" err="1">
                <a:latin typeface="Times New Roman" panose="02020603050405020304" pitchFamily="18" charset="0"/>
                <a:cs typeface="Times New Roman" panose="02020603050405020304" pitchFamily="18" charset="0"/>
              </a:rPr>
              <a:t>ауа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райының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қандай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айырмашылығы</a:t>
            </a:r>
            <a:r>
              <a:rPr lang="ru-RU" dirty="0">
                <a:latin typeface="Times New Roman" panose="02020603050405020304" pitchFamily="18" charset="0"/>
                <a:cs typeface="Times New Roman" panose="02020603050405020304" pitchFamily="18" charset="0"/>
              </a:rPr>
              <a:t> бар?</a:t>
            </a:r>
          </a:p>
          <a:p>
            <a:r>
              <a:rPr lang="ru-RU" dirty="0" err="1">
                <a:latin typeface="Times New Roman" panose="02020603050405020304" pitchFamily="18" charset="0"/>
                <a:cs typeface="Times New Roman" panose="02020603050405020304" pitchFamily="18" charset="0"/>
              </a:rPr>
              <a:t>Әлемдік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климаттық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аймақтар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аталады</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Полярлы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аймақ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дегеніміз</a:t>
            </a:r>
            <a:r>
              <a:rPr lang="ru-RU" dirty="0">
                <a:latin typeface="Times New Roman" panose="02020603050405020304" pitchFamily="18" charset="0"/>
                <a:cs typeface="Times New Roman" panose="02020603050405020304" pitchFamily="18" charset="0"/>
              </a:rPr>
              <a:t> не?</a:t>
            </a:r>
          </a:p>
          <a:p>
            <a:r>
              <a:rPr lang="ru-RU" dirty="0" err="1">
                <a:latin typeface="Times New Roman" panose="02020603050405020304" pitchFamily="18" charset="0"/>
                <a:cs typeface="Times New Roman" panose="02020603050405020304" pitchFamily="18" charset="0"/>
              </a:rPr>
              <a:t>Тропиктік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аймақ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дегеніміз</a:t>
            </a:r>
            <a:r>
              <a:rPr lang="ru-RU" dirty="0">
                <a:latin typeface="Times New Roman" panose="02020603050405020304" pitchFamily="18" charset="0"/>
                <a:cs typeface="Times New Roman" panose="02020603050405020304" pitchFamily="18" charset="0"/>
              </a:rPr>
              <a:t> не? </a:t>
            </a:r>
          </a:p>
          <a:p>
            <a:endParaRPr lang="ru-RU" dirty="0"/>
          </a:p>
        </p:txBody>
      </p:sp>
    </p:spTree>
    <p:extLst>
      <p:ext uri="{BB962C8B-B14F-4D97-AF65-F5344CB8AC3E}">
        <p14:creationId xmlns:p14="http://schemas.microsoft.com/office/powerpoint/2010/main" val="1646431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style>
          <a:lnRef idx="2">
            <a:schemeClr val="accent1"/>
          </a:lnRef>
          <a:fillRef idx="1">
            <a:schemeClr val="lt1"/>
          </a:fillRef>
          <a:effectRef idx="0">
            <a:schemeClr val="accent1"/>
          </a:effectRef>
          <a:fontRef idx="minor">
            <a:schemeClr val="dk1"/>
          </a:fontRef>
        </p:style>
        <p:txBody>
          <a:bodyPr>
            <a:normAutofit/>
          </a:bodyPr>
          <a:lstStyle/>
          <a:p>
            <a:r>
              <a:rPr lang="ru-RU" dirty="0">
                <a:latin typeface="Times New Roman" panose="02020603050405020304" pitchFamily="18" charset="0"/>
                <a:cs typeface="Times New Roman" panose="02020603050405020304" pitchFamily="18" charset="0"/>
              </a:rPr>
              <a:t>Климат </a:t>
            </a:r>
            <a:r>
              <a:rPr lang="ru-RU" dirty="0" err="1">
                <a:latin typeface="Times New Roman" panose="02020603050405020304" pitchFamily="18" charset="0"/>
                <a:cs typeface="Times New Roman" panose="02020603050405020304" pitchFamily="18" charset="0"/>
              </a:rPr>
              <a:t>дегеніміз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райының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жылдық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режимі</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Климат </a:t>
            </a:r>
            <a:r>
              <a:rPr lang="ru-RU" dirty="0" err="1">
                <a:latin typeface="Times New Roman" panose="02020603050405020304" pitchFamily="18" charset="0"/>
                <a:cs typeface="Times New Roman" panose="02020603050405020304" pitchFamily="18" charset="0"/>
              </a:rPr>
              <a:t>элементтеріне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жатады</a:t>
            </a:r>
            <a:r>
              <a:rPr lang="ru-RU" dirty="0">
                <a:latin typeface="Times New Roman" panose="02020603050405020304" pitchFamily="18" charset="0"/>
                <a:cs typeface="Times New Roman" panose="02020603050405020304" pitchFamily="18" charset="0"/>
              </a:rPr>
              <a:t>:</a:t>
            </a:r>
          </a:p>
          <a:p>
            <a:r>
              <a:rPr lang="ru-RU" dirty="0">
                <a:latin typeface="Times New Roman" panose="02020603050405020304" pitchFamily="18" charset="0"/>
                <a:cs typeface="Times New Roman" panose="02020603050405020304" pitchFamily="18" charset="0"/>
              </a:rPr>
              <a:t>Температура</a:t>
            </a:r>
          </a:p>
          <a:p>
            <a:r>
              <a:rPr lang="ru-RU" dirty="0" err="1">
                <a:latin typeface="Times New Roman" panose="02020603050405020304" pitchFamily="18" charset="0"/>
                <a:cs typeface="Times New Roman" panose="02020603050405020304" pitchFamily="18" charset="0"/>
              </a:rPr>
              <a:t>Жауын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шашын</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Атмосфералық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қысым</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Бұлттылық</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Жел</a:t>
            </a:r>
            <a:endParaRPr lang="ru-RU" dirty="0">
              <a:latin typeface="Times New Roman" panose="02020603050405020304" pitchFamily="18" charset="0"/>
              <a:cs typeface="Times New Roman" panose="02020603050405020304" pitchFamily="18" charset="0"/>
            </a:endParaRPr>
          </a:p>
          <a:p>
            <a:r>
              <a:rPr lang="ru-RU" dirty="0" err="1">
                <a:latin typeface="Times New Roman" panose="02020603050405020304" pitchFamily="18" charset="0"/>
                <a:cs typeface="Times New Roman" panose="02020603050405020304" pitchFamily="18" charset="0"/>
              </a:rPr>
              <a:t>Ылғалдылық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да </a:t>
            </a:r>
            <a:r>
              <a:rPr lang="ru-RU" dirty="0" err="1">
                <a:latin typeface="Times New Roman" panose="02020603050405020304" pitchFamily="18" charset="0"/>
                <a:cs typeface="Times New Roman" panose="02020603050405020304" pitchFamily="18" charset="0"/>
              </a:rPr>
              <a:t>көрсеткіштер</a:t>
            </a:r>
            <a:r>
              <a:rPr lang="ru-RU"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125366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940" y="260648"/>
            <a:ext cx="8779404" cy="1656184"/>
          </a:xfrm>
        </p:spPr>
        <p:txBody>
          <a:bodyPr>
            <a:normAutofit/>
          </a:bodyPr>
          <a:lstStyle/>
          <a:p>
            <a:r>
              <a:rPr lang="kk-KZ" dirty="0" smtClean="0">
                <a:latin typeface="Times New Roman" panose="02020603050405020304" pitchFamily="18" charset="0"/>
                <a:cs typeface="Times New Roman" panose="02020603050405020304" pitchFamily="18" charset="0"/>
              </a:rPr>
              <a:t>Климат пен адамзат әрекеті арасында қандай байланыс бар?</a:t>
            </a:r>
            <a:endParaRPr lang="ru-RU"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4267075" cy="2837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060848"/>
            <a:ext cx="4334089" cy="288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199" y="5017130"/>
            <a:ext cx="2772619" cy="184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0995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a:bodyPr>
          <a:lstStyle/>
          <a:p>
            <a:r>
              <a:rPr lang="kk-KZ" dirty="0">
                <a:solidFill>
                  <a:srgbClr val="FF0000"/>
                </a:solidFill>
                <a:latin typeface="Times New Roman" panose="02020603050405020304" pitchFamily="18" charset="0"/>
                <a:cs typeface="Times New Roman" panose="02020603050405020304" pitchFamily="18" charset="0"/>
              </a:rPr>
              <a:t>Жаңа тақырыпты мәтін арқылы меңгеру</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2204864"/>
            <a:ext cx="8229600" cy="3921299"/>
          </a:xfrm>
        </p:spPr>
        <p:txBody>
          <a:bodyPr>
            <a:normAutofit/>
          </a:bodyPr>
          <a:lstStyle/>
          <a:p>
            <a:pPr marL="0" indent="0">
              <a:buNone/>
            </a:pPr>
            <a:r>
              <a:rPr lang="kk-KZ" b="1" i="1" dirty="0">
                <a:latin typeface="Times New Roman" panose="02020603050405020304" pitchFamily="18" charset="0"/>
                <a:cs typeface="Times New Roman" panose="02020603050405020304" pitchFamily="18" charset="0"/>
              </a:rPr>
              <a:t>Оқушыларға климат тұзуші факторлары туралы мәтін беріледі. Ол жерде оларға географиялық ендік, жер бедері, мұхиттардың әсері, ауа массалары, басым желдер, ауа циркуляциясы, күн радиациясы, циклон және антициклон туралы түсініктер беріледі. Осы терминдерді талдап, дәптерге жазады.</a:t>
            </a:r>
            <a:endParaRPr lang="kk-KZ" sz="4400"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3536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6752"/>
            <a:ext cx="8229600" cy="1143000"/>
          </a:xfrm>
        </p:spPr>
        <p:txBody>
          <a:bodyPr>
            <a:normAutofit fontScale="90000"/>
          </a:bodyPr>
          <a:lstStyle/>
          <a:p>
            <a:r>
              <a:rPr lang="kk-KZ" i="1" dirty="0">
                <a:solidFill>
                  <a:srgbClr val="FF0000"/>
                </a:solidFill>
                <a:latin typeface="Times New Roman" panose="02020603050405020304" pitchFamily="18" charset="0"/>
                <a:cs typeface="Times New Roman" panose="02020603050405020304" pitchFamily="18" charset="0"/>
              </a:rPr>
              <a:t>Бағалау критерийлерін ұсыну: </a:t>
            </a:r>
            <a:r>
              <a:rPr lang="ru-RU" i="1" dirty="0">
                <a:solidFill>
                  <a:srgbClr val="FF0000"/>
                </a:solidFill>
                <a:latin typeface="Times New Roman" panose="02020603050405020304" pitchFamily="18" charset="0"/>
                <a:cs typeface="Times New Roman" panose="02020603050405020304" pitchFamily="18" charset="0"/>
              </a:rPr>
              <a:t/>
            </a:r>
            <a:br>
              <a:rPr lang="ru-RU" i="1" dirty="0">
                <a:solidFill>
                  <a:srgbClr val="FF0000"/>
                </a:solidFill>
                <a:latin typeface="Times New Roman" panose="02020603050405020304" pitchFamily="18" charset="0"/>
                <a:cs typeface="Times New Roman" panose="02020603050405020304" pitchFamily="18" charset="0"/>
              </a:rPr>
            </a:br>
            <a:endParaRPr lang="ru-RU" i="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2492896"/>
            <a:ext cx="8363272" cy="3633267"/>
          </a:xfrm>
        </p:spPr>
        <p:txBody>
          <a:bodyPr>
            <a:normAutofit/>
          </a:bodyPr>
          <a:lstStyle/>
          <a:p>
            <a:pPr lvl="0"/>
            <a:r>
              <a:rPr lang="kk-KZ" sz="3600" dirty="0" smtClean="0">
                <a:latin typeface="Times New Roman" panose="02020603050405020304" pitchFamily="18" charset="0"/>
                <a:cs typeface="Times New Roman" panose="02020603050405020304" pitchFamily="18" charset="0"/>
              </a:rPr>
              <a:t>Климат түзуші факторларды біледі.</a:t>
            </a:r>
            <a:endParaRPr lang="ru-RU" sz="3600" dirty="0" smtClean="0">
              <a:latin typeface="Times New Roman" panose="02020603050405020304" pitchFamily="18" charset="0"/>
              <a:cs typeface="Times New Roman" panose="02020603050405020304" pitchFamily="18" charset="0"/>
            </a:endParaRPr>
          </a:p>
          <a:p>
            <a:r>
              <a:rPr lang="kk-KZ" sz="3600" dirty="0" smtClean="0">
                <a:latin typeface="Times New Roman" panose="02020603050405020304" pitchFamily="18" charset="0"/>
                <a:cs typeface="Times New Roman" panose="02020603050405020304" pitchFamily="18" charset="0"/>
              </a:rPr>
              <a:t>Ерекшелігін сипаттай алады</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35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i="1" u="sng" dirty="0" smtClean="0">
                <a:solidFill>
                  <a:srgbClr val="FF0000"/>
                </a:solidFill>
                <a:latin typeface="Times New Roman" panose="02020603050405020304" pitchFamily="18" charset="0"/>
                <a:cs typeface="Times New Roman" panose="02020603050405020304" pitchFamily="18" charset="0"/>
              </a:rPr>
              <a:t>Бекіту</a:t>
            </a:r>
            <a:endParaRPr lang="ru-RU" i="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2572879863"/>
              </p:ext>
            </p:extLst>
          </p:nvPr>
        </p:nvGraphicFramePr>
        <p:xfrm>
          <a:off x="683568" y="1417638"/>
          <a:ext cx="8003232" cy="5035697"/>
        </p:xfrm>
        <a:graphic>
          <a:graphicData uri="http://schemas.openxmlformats.org/drawingml/2006/table">
            <a:tbl>
              <a:tblPr firstRow="1" firstCol="1" bandRow="1">
                <a:tableStyleId>{5C22544A-7EE6-4342-B048-85BDC9FD1C3A}</a:tableStyleId>
              </a:tblPr>
              <a:tblGrid>
                <a:gridCol w="3998920">
                  <a:extLst>
                    <a:ext uri="{9D8B030D-6E8A-4147-A177-3AD203B41FA5}">
                      <a16:colId xmlns:a16="http://schemas.microsoft.com/office/drawing/2014/main" xmlns="" val="2077788697"/>
                    </a:ext>
                  </a:extLst>
                </a:gridCol>
                <a:gridCol w="4004312">
                  <a:extLst>
                    <a:ext uri="{9D8B030D-6E8A-4147-A177-3AD203B41FA5}">
                      <a16:colId xmlns:a16="http://schemas.microsoft.com/office/drawing/2014/main" xmlns="" val="1566084261"/>
                    </a:ext>
                  </a:extLst>
                </a:gridCol>
              </a:tblGrid>
              <a:tr h="412072">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АТМОСФЕРА ДЕГЕНІМІЗ НЕ?</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АТМОСФЕРА – ЖЕРДІҢ АУА ҚАБАТЫ.</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42698266"/>
                  </a:ext>
                </a:extLst>
              </a:tr>
              <a:tr h="461200">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АТМОСФЕРАНЫҢ ҚҰРАМЫ ҚАНДАЙ?</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АЗОТ, ОТТЕГІ, КӨМІРҚЫШҚЫЛ ГАЗЫ, Т.Б.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58736287"/>
                  </a:ext>
                </a:extLst>
              </a:tr>
              <a:tr h="537197">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АТМОСФЕРАНЫҢ ҚАНДАЙ ҚАБАТТАРЫ БАР?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ТРОПОСФЕРА, СТРАТОСФЕРА, ТЕРМОСФЕРА Т.Б.</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03294671"/>
                  </a:ext>
                </a:extLst>
              </a:tr>
              <a:tr h="537197">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АУА-РАЙЫ АТМОСФЕРАНЫҢ ҚАНДАЙ ҚАБАТЫНДА ҚАЛЫПТАСАДЫ?</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ТРОПОСФЕРАДА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72331630"/>
                  </a:ext>
                </a:extLst>
              </a:tr>
              <a:tr h="537197">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АУА-РАЙЫНЫҢ ҚАНДАЙ ЭЛЕМЕНТТЕРІ БАР?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ТЕМПЕРАТУРА, ЫЛҒАЛДЫЛЫҚ, ҚЫСЫМ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49194369"/>
                  </a:ext>
                </a:extLst>
              </a:tr>
              <a:tr h="402045">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АУА-РАЙЫ ҚҰБЫЛЫСТАРЫ: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ДАУЫЛ, БОРАН, ТОРНАДО Т.Б.</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64438228"/>
                  </a:ext>
                </a:extLst>
              </a:tr>
              <a:tr h="537197">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ТЕМПЕРАТУРАНЫ ӨЛШЕУІШ ҚҰРАЛ ҚАЛАЙ АТАЛАДЫ?</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ТЕРМОМЕТР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60465914"/>
                  </a:ext>
                </a:extLst>
              </a:tr>
              <a:tr h="260478">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ҚЫСЫМ ӨЛШЕЙТІН ҚҰРАЛ: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БАРОМЕТР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73280869"/>
                  </a:ext>
                </a:extLst>
              </a:tr>
              <a:tr h="813917">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ТРОПОСФЕРАДА ТЕМПЕРАТУРА БИІКТЕГЕН САЙЫН ЖОҒАРЫЛАЙДЫ МА, ТӨМЕНДЕЙДІ МА?</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ТӨМЕНДЕЙДІ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71308813"/>
                  </a:ext>
                </a:extLst>
              </a:tr>
              <a:tr h="537197">
                <a:tc>
                  <a:txBody>
                    <a:bodyPr/>
                    <a:lstStyle/>
                    <a:p>
                      <a:pPr>
                        <a:lnSpc>
                          <a:spcPct val="115000"/>
                        </a:lnSpc>
                        <a:spcAft>
                          <a:spcPts val="0"/>
                        </a:spcAft>
                      </a:pPr>
                      <a:r>
                        <a:rPr lang="kk-KZ" sz="1200">
                          <a:effectLst/>
                          <a:latin typeface="Times New Roman" panose="02020603050405020304" pitchFamily="18" charset="0"/>
                          <a:cs typeface="Times New Roman" panose="02020603050405020304" pitchFamily="18" charset="0"/>
                        </a:rPr>
                        <a:t>ЖЕЛ ДЕГЕНІМІЗ НЕ?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kk-KZ" sz="1200" dirty="0">
                          <a:effectLst/>
                          <a:latin typeface="Times New Roman" panose="02020603050405020304" pitchFamily="18" charset="0"/>
                          <a:cs typeface="Times New Roman" panose="02020603050405020304" pitchFamily="18" charset="0"/>
                        </a:rPr>
                        <a:t>АУАНЫҢ КӨЛДЕНЕҢ БАҒЫТТА ҚОЗҒАЛУЫ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37209207"/>
                  </a:ext>
                </a:extLst>
              </a:tr>
            </a:tbl>
          </a:graphicData>
        </a:graphic>
      </p:graphicFrame>
    </p:spTree>
    <p:extLst>
      <p:ext uri="{BB962C8B-B14F-4D97-AF65-F5344CB8AC3E}">
        <p14:creationId xmlns:p14="http://schemas.microsoft.com/office/powerpoint/2010/main" val="41671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smtClean="0">
                <a:solidFill>
                  <a:schemeClr val="accent5">
                    <a:lumMod val="50000"/>
                  </a:schemeClr>
                </a:solidFill>
                <a:latin typeface="Times New Roman" panose="02020603050405020304" pitchFamily="18" charset="0"/>
                <a:cs typeface="Times New Roman" panose="02020603050405020304" pitchFamily="18" charset="0"/>
              </a:rPr>
              <a:t>ОЙ ТАЛҚЫ: </a:t>
            </a:r>
            <a:endParaRPr lang="ru-RU" b="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lgn="ctr">
              <a:buNone/>
            </a:pPr>
            <a:r>
              <a:rPr lang="kk-KZ" b="1" dirty="0" smtClean="0">
                <a:solidFill>
                  <a:schemeClr val="accent2">
                    <a:lumMod val="50000"/>
                  </a:schemeClr>
                </a:solidFill>
                <a:latin typeface="Times New Roman" panose="02020603050405020304" pitchFamily="18" charset="0"/>
                <a:cs typeface="Times New Roman" panose="02020603050405020304" pitchFamily="18" charset="0"/>
              </a:rPr>
              <a:t>Не себептен қолайсыз атмосфералық құбылыстар пайда болады?</a:t>
            </a:r>
          </a:p>
          <a:p>
            <a:pPr marL="0" indent="0" algn="ctr">
              <a:buNone/>
            </a:pPr>
            <a:endParaRPr lang="kk-KZ" b="1" dirty="0" smtClean="0">
              <a:solidFill>
                <a:schemeClr val="accent2">
                  <a:lumMod val="50000"/>
                </a:schemeClr>
              </a:solidFill>
              <a:latin typeface="Times New Roman" panose="02020603050405020304" pitchFamily="18" charset="0"/>
              <a:cs typeface="Times New Roman" panose="02020603050405020304" pitchFamily="18" charset="0"/>
            </a:endParaRPr>
          </a:p>
          <a:p>
            <a:pPr marL="0" indent="0" algn="ctr">
              <a:buNone/>
            </a:pPr>
            <a:r>
              <a:rPr lang="kk-KZ" b="1" dirty="0" smtClean="0">
                <a:solidFill>
                  <a:schemeClr val="tx2">
                    <a:lumMod val="50000"/>
                  </a:schemeClr>
                </a:solidFill>
                <a:latin typeface="Times New Roman" panose="02020603050405020304" pitchFamily="18" charset="0"/>
                <a:cs typeface="Times New Roman" panose="02020603050405020304" pitchFamily="18" charset="0"/>
              </a:rPr>
              <a:t>Не себептен ауа-райы түрлері әркелкі болады?</a:t>
            </a:r>
            <a:endParaRPr lang="ru-RU"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781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1045</TotalTime>
  <Words>261</Words>
  <Application>Microsoft Office PowerPoint</Application>
  <PresentationFormat>Экран (4:3)</PresentationFormat>
  <Paragraphs>59</Paragraphs>
  <Slides>10</Slides>
  <Notes>0</Notes>
  <HiddenSlides>0</HiddenSlides>
  <MMClips>1</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Calibri</vt:lpstr>
      <vt:lpstr>Times New Roman</vt:lpstr>
      <vt:lpstr>Trebuchet MS</vt:lpstr>
      <vt:lpstr>Wingdings 3</vt:lpstr>
      <vt:lpstr>Аспект</vt:lpstr>
      <vt:lpstr>Сабақ тақырыбы:  Климат түзуші түрткіжайттар </vt:lpstr>
      <vt:lpstr>Бейнематериалмен жұмыс. </vt:lpstr>
      <vt:lpstr>Бейнематериалмен жұмыс.</vt:lpstr>
      <vt:lpstr>Презентация PowerPoint</vt:lpstr>
      <vt:lpstr>Климат пен адамзат әрекеті арасында қандай байланыс бар?</vt:lpstr>
      <vt:lpstr>Жаңа тақырыпты мәтін арқылы меңгеру</vt:lpstr>
      <vt:lpstr>Бағалау критерийлерін ұсыну:  </vt:lpstr>
      <vt:lpstr>Бекіту</vt:lpstr>
      <vt:lpstr>ОЙ ТАЛҚЫ: </vt:lpstr>
      <vt:lpstr>Кері байланыс: СӘТТІЛІК АҒАШЫ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Ученик НИШ</dc:creator>
  <cp:lastModifiedBy>Нагима</cp:lastModifiedBy>
  <cp:revision>44</cp:revision>
  <dcterms:created xsi:type="dcterms:W3CDTF">2016-10-28T09:23:50Z</dcterms:created>
  <dcterms:modified xsi:type="dcterms:W3CDTF">2020-08-17T11:32:20Z</dcterms:modified>
</cp:coreProperties>
</file>